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84" r:id="rId5"/>
  </p:sldMasterIdLst>
  <p:notesMasterIdLst>
    <p:notesMasterId r:id="rId16"/>
  </p:notesMasterIdLst>
  <p:sldIdLst>
    <p:sldId id="256" r:id="rId6"/>
    <p:sldId id="265" r:id="rId7"/>
    <p:sldId id="852" r:id="rId8"/>
    <p:sldId id="550" r:id="rId9"/>
    <p:sldId id="846" r:id="rId10"/>
    <p:sldId id="582" r:id="rId11"/>
    <p:sldId id="562" r:id="rId12"/>
    <p:sldId id="586" r:id="rId13"/>
    <p:sldId id="851"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B12EAF-BC4E-6B6B-0102-503011D8EEE7}" name="Emily Jebing" initials="EJ" userId="Emily Jebing" providerId="None"/>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78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82460-CEF8-8746-A37B-F915E498583D}" v="5" dt="2024-01-11T21:32:11.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4"/>
    <p:restoredTop sz="96327"/>
  </p:normalViewPr>
  <p:slideViewPr>
    <p:cSldViewPr snapToGrid="0">
      <p:cViewPr varScale="1">
        <p:scale>
          <a:sx n="119" d="100"/>
          <a:sy n="119" d="100"/>
        </p:scale>
        <p:origin x="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D5ABEB-30D5-D844-8E8A-9C8A0F2E0E16}" type="doc">
      <dgm:prSet loTypeId="urn:microsoft.com/office/officeart/2008/layout/HexagonCluster" loCatId="" qsTypeId="urn:microsoft.com/office/officeart/2005/8/quickstyle/simple1" qsCatId="simple" csTypeId="urn:microsoft.com/office/officeart/2005/8/colors/colorful1" csCatId="colorful" phldr="1"/>
      <dgm:spPr/>
      <dgm:t>
        <a:bodyPr/>
        <a:lstStyle/>
        <a:p>
          <a:endParaRPr lang="en-US"/>
        </a:p>
      </dgm:t>
    </dgm:pt>
    <dgm:pt modelId="{9DC6CB60-CC4F-DF42-9B44-6BE44A36094F}">
      <dgm:prSet phldrT="[Text]"/>
      <dgm:spPr/>
      <dgm:t>
        <a:bodyPr/>
        <a:lstStyle/>
        <a:p>
          <a:r>
            <a:rPr lang="en-US" dirty="0"/>
            <a:t>ENS</a:t>
          </a:r>
        </a:p>
      </dgm:t>
    </dgm:pt>
    <dgm:pt modelId="{23BD4724-87F8-F249-98B6-491CEFA3F924}" type="parTrans" cxnId="{E882722E-1FF2-1540-B68F-E8121452E475}">
      <dgm:prSet/>
      <dgm:spPr/>
      <dgm:t>
        <a:bodyPr/>
        <a:lstStyle/>
        <a:p>
          <a:endParaRPr lang="en-US"/>
        </a:p>
      </dgm:t>
    </dgm:pt>
    <dgm:pt modelId="{8C06B149-9109-1041-91A2-8EFA676C39CA}" type="sibTrans" cxnId="{E882722E-1FF2-1540-B68F-E8121452E475}">
      <dgm:prSet/>
      <dgm:spPr>
        <a:blipFill rotWithShape="1">
          <a:blip xmlns:r="http://schemas.openxmlformats.org/officeDocument/2006/relationships" r:embed="rId1" cstate="screen">
            <a:duotone>
              <a:srgbClr val="DA1F28">
                <a:shade val="45000"/>
                <a:satMod val="135000"/>
              </a:srgbClr>
              <a:prstClr val="white"/>
            </a:duotone>
            <a:extLst>
              <a:ext uri="{28A0092B-C50C-407E-A947-70E740481C1C}">
                <a14:useLocalDpi xmlns:a14="http://schemas.microsoft.com/office/drawing/2010/main"/>
              </a:ext>
            </a:extLst>
          </a:blip>
          <a:srcRect/>
          <a:stretch>
            <a:fillRect/>
          </a:stretch>
        </a:blipFill>
      </dgm:spPr>
      <dgm:t>
        <a:bodyPr/>
        <a:lstStyle/>
        <a:p>
          <a:endParaRPr lang="en-US"/>
        </a:p>
      </dgm:t>
    </dgm:pt>
    <dgm:pt modelId="{C283D856-E2EE-564B-A5FA-66EAAEFA08E2}">
      <dgm:prSet phldrT="[Text]"/>
      <dgm:spPr/>
      <dgm:t>
        <a:bodyPr/>
        <a:lstStyle/>
        <a:p>
          <a:r>
            <a:rPr lang="en-US" dirty="0"/>
            <a:t>EDS</a:t>
          </a:r>
        </a:p>
      </dgm:t>
    </dgm:pt>
    <dgm:pt modelId="{34109D72-316D-4E4B-8BA4-042E6A3A0F57}" type="parTrans" cxnId="{5D24A703-1210-734F-B12A-F590192DD959}">
      <dgm:prSet/>
      <dgm:spPr/>
      <dgm:t>
        <a:bodyPr/>
        <a:lstStyle/>
        <a:p>
          <a:endParaRPr lang="en-US"/>
        </a:p>
      </dgm:t>
    </dgm:pt>
    <dgm:pt modelId="{39B67BA1-790B-8F4D-A21D-51DF0CD7EACD}" type="sibTrans" cxnId="{5D24A703-1210-734F-B12A-F590192DD959}">
      <dgm:prSet/>
      <dgm:spPr>
        <a:blipFill rotWithShape="1">
          <a:blip xmlns:r="http://schemas.openxmlformats.org/officeDocument/2006/relationships" r:embed="rId2" cstate="screen">
            <a:duotone>
              <a:srgbClr val="EB641B">
                <a:shade val="45000"/>
                <a:satMod val="135000"/>
              </a:srgbClr>
              <a:prstClr val="white"/>
            </a:duotone>
            <a:extLst>
              <a:ext uri="{28A0092B-C50C-407E-A947-70E740481C1C}">
                <a14:useLocalDpi xmlns:a14="http://schemas.microsoft.com/office/drawing/2010/main"/>
              </a:ext>
            </a:extLst>
          </a:blip>
          <a:srcRect/>
          <a:stretch>
            <a:fillRect/>
          </a:stretch>
        </a:blipFill>
        <a:ln>
          <a:solidFill>
            <a:srgbClr val="D7855F"/>
          </a:solidFill>
        </a:ln>
      </dgm:spPr>
      <dgm:t>
        <a:bodyPr/>
        <a:lstStyle/>
        <a:p>
          <a:endParaRPr lang="en-US"/>
        </a:p>
      </dgm:t>
    </dgm:pt>
    <dgm:pt modelId="{0FECE1A7-FC8B-7941-97DD-542711D1DAD5}">
      <dgm:prSet phldrT="[Text]"/>
      <dgm:spPr/>
      <dgm:t>
        <a:bodyPr/>
        <a:lstStyle/>
        <a:p>
          <a:r>
            <a:rPr lang="en-US" dirty="0"/>
            <a:t>Inertia</a:t>
          </a:r>
        </a:p>
      </dgm:t>
    </dgm:pt>
    <dgm:pt modelId="{13518B11-42C5-A14D-8B93-39823C7A8699}" type="parTrans" cxnId="{8924B9C2-EDAD-B34B-9DDF-222932D94D08}">
      <dgm:prSet/>
      <dgm:spPr/>
      <dgm:t>
        <a:bodyPr/>
        <a:lstStyle/>
        <a:p>
          <a:endParaRPr lang="en-US"/>
        </a:p>
      </dgm:t>
    </dgm:pt>
    <dgm:pt modelId="{E2B0E8CC-39A8-D144-8028-6D8F0E8315BE}" type="sibTrans" cxnId="{8924B9C2-EDAD-B34B-9DDF-222932D94D08}">
      <dgm:prSet/>
      <dgm:spPr>
        <a:blipFill rotWithShape="1">
          <a:blip xmlns:r="http://schemas.openxmlformats.org/officeDocument/2006/relationships" r:embed="rId3" cstate="screen">
            <a:duotone>
              <a:srgbClr val="39639D">
                <a:shade val="45000"/>
                <a:satMod val="135000"/>
              </a:srgbClr>
              <a:prstClr val="white"/>
            </a:duotone>
            <a:extLst>
              <a:ext uri="{28A0092B-C50C-407E-A947-70E740481C1C}">
                <a14:useLocalDpi xmlns:a14="http://schemas.microsoft.com/office/drawing/2010/main"/>
              </a:ext>
            </a:extLst>
          </a:blip>
          <a:srcRect/>
          <a:stretch>
            <a:fillRect/>
          </a:stretch>
        </a:blipFill>
      </dgm:spPr>
      <dgm:t>
        <a:bodyPr/>
        <a:lstStyle/>
        <a:p>
          <a:endParaRPr lang="en-US"/>
        </a:p>
      </dgm:t>
    </dgm:pt>
    <dgm:pt modelId="{F2C89819-15A9-784C-A75F-B557538C816D}">
      <dgm:prSet/>
      <dgm:spPr/>
      <dgm:t>
        <a:bodyPr/>
        <a:lstStyle/>
        <a:p>
          <a:r>
            <a:rPr lang="en-US" dirty="0"/>
            <a:t>Brain fog</a:t>
          </a:r>
        </a:p>
      </dgm:t>
    </dgm:pt>
    <dgm:pt modelId="{B9FA49A7-3F10-104A-8F06-235A5AA189A7}" type="parTrans" cxnId="{030DAC19-2586-0D4B-9860-29A0095F0933}">
      <dgm:prSet/>
      <dgm:spPr/>
      <dgm:t>
        <a:bodyPr/>
        <a:lstStyle/>
        <a:p>
          <a:endParaRPr lang="en-US"/>
        </a:p>
      </dgm:t>
    </dgm:pt>
    <dgm:pt modelId="{D76150BE-8077-D94F-987B-4FE00EF42B1B}" type="sibTrans" cxnId="{030DAC19-2586-0D4B-9860-29A0095F0933}">
      <dgm:prSet/>
      <dgm:spPr>
        <a:blipFill rotWithShape="1">
          <a:blip xmlns:r="http://schemas.openxmlformats.org/officeDocument/2006/relationships" r:embed="rId4" cstate="screen">
            <a:duotone>
              <a:srgbClr val="474B78">
                <a:shade val="45000"/>
                <a:satMod val="135000"/>
              </a:srgbClr>
              <a:prstClr val="white"/>
            </a:duotone>
            <a:extLst>
              <a:ext uri="{28A0092B-C50C-407E-A947-70E740481C1C}">
                <a14:useLocalDpi xmlns:a14="http://schemas.microsoft.com/office/drawing/2010/main"/>
              </a:ext>
            </a:extLst>
          </a:blip>
          <a:srcRect/>
          <a:stretch>
            <a:fillRect/>
          </a:stretch>
        </a:blipFill>
      </dgm:spPr>
      <dgm:t>
        <a:bodyPr/>
        <a:lstStyle/>
        <a:p>
          <a:endParaRPr lang="en-US"/>
        </a:p>
      </dgm:t>
    </dgm:pt>
    <dgm:pt modelId="{7872A6D9-A4DA-6E40-85A5-905D559E9874}" type="pres">
      <dgm:prSet presAssocID="{2AD5ABEB-30D5-D844-8E8A-9C8A0F2E0E16}" presName="Name0" presStyleCnt="0">
        <dgm:presLayoutVars>
          <dgm:chMax val="21"/>
          <dgm:chPref val="21"/>
        </dgm:presLayoutVars>
      </dgm:prSet>
      <dgm:spPr/>
    </dgm:pt>
    <dgm:pt modelId="{B593C445-1701-FB40-97C0-988B22F0B25B}" type="pres">
      <dgm:prSet presAssocID="{9DC6CB60-CC4F-DF42-9B44-6BE44A36094F}" presName="text1" presStyleCnt="0"/>
      <dgm:spPr/>
    </dgm:pt>
    <dgm:pt modelId="{55DF1ADF-A6FC-E441-9B4A-9E2308B28665}" type="pres">
      <dgm:prSet presAssocID="{9DC6CB60-CC4F-DF42-9B44-6BE44A36094F}" presName="textRepeatNode" presStyleLbl="alignNode1" presStyleIdx="0" presStyleCnt="4">
        <dgm:presLayoutVars>
          <dgm:chMax val="0"/>
          <dgm:chPref val="0"/>
          <dgm:bulletEnabled val="1"/>
        </dgm:presLayoutVars>
      </dgm:prSet>
      <dgm:spPr/>
    </dgm:pt>
    <dgm:pt modelId="{0BE81A6C-A620-C248-8A86-CAB085C25E1D}" type="pres">
      <dgm:prSet presAssocID="{9DC6CB60-CC4F-DF42-9B44-6BE44A36094F}" presName="textaccent1" presStyleCnt="0"/>
      <dgm:spPr/>
    </dgm:pt>
    <dgm:pt modelId="{5D4F38B8-6170-5044-BF24-F7BC1460C686}" type="pres">
      <dgm:prSet presAssocID="{9DC6CB60-CC4F-DF42-9B44-6BE44A36094F}" presName="accentRepeatNode" presStyleLbl="solidAlignAcc1" presStyleIdx="0" presStyleCnt="8"/>
      <dgm:spPr/>
    </dgm:pt>
    <dgm:pt modelId="{85346E93-BDE1-E142-A6ED-43C5CEC2D3F4}" type="pres">
      <dgm:prSet presAssocID="{8C06B149-9109-1041-91A2-8EFA676C39CA}" presName="image1" presStyleCnt="0"/>
      <dgm:spPr/>
    </dgm:pt>
    <dgm:pt modelId="{CB7F1AEA-8A0A-2945-8909-380C5FF09E52}" type="pres">
      <dgm:prSet presAssocID="{8C06B149-9109-1041-91A2-8EFA676C39CA}" presName="imageRepeatNode" presStyleLbl="alignAcc1" presStyleIdx="0" presStyleCnt="4"/>
      <dgm:spPr/>
    </dgm:pt>
    <dgm:pt modelId="{DE6C949C-4650-964D-A98E-B6540008598E}" type="pres">
      <dgm:prSet presAssocID="{8C06B149-9109-1041-91A2-8EFA676C39CA}" presName="imageaccent1" presStyleCnt="0"/>
      <dgm:spPr/>
    </dgm:pt>
    <dgm:pt modelId="{D55F3C48-1EF7-1547-8EBA-54BB8C20064D}" type="pres">
      <dgm:prSet presAssocID="{8C06B149-9109-1041-91A2-8EFA676C39CA}" presName="accentRepeatNode" presStyleLbl="solidAlignAcc1" presStyleIdx="1" presStyleCnt="8"/>
      <dgm:spPr/>
    </dgm:pt>
    <dgm:pt modelId="{8B6321A9-438F-484C-B675-3389A9E7CA7F}" type="pres">
      <dgm:prSet presAssocID="{C283D856-E2EE-564B-A5FA-66EAAEFA08E2}" presName="text2" presStyleCnt="0"/>
      <dgm:spPr/>
    </dgm:pt>
    <dgm:pt modelId="{8203B417-76E2-294E-889B-EA1B2D65E807}" type="pres">
      <dgm:prSet presAssocID="{C283D856-E2EE-564B-A5FA-66EAAEFA08E2}" presName="textRepeatNode" presStyleLbl="alignNode1" presStyleIdx="1" presStyleCnt="4">
        <dgm:presLayoutVars>
          <dgm:chMax val="0"/>
          <dgm:chPref val="0"/>
          <dgm:bulletEnabled val="1"/>
        </dgm:presLayoutVars>
      </dgm:prSet>
      <dgm:spPr/>
    </dgm:pt>
    <dgm:pt modelId="{C338E006-EBDD-384E-A08B-73205F9CEA39}" type="pres">
      <dgm:prSet presAssocID="{C283D856-E2EE-564B-A5FA-66EAAEFA08E2}" presName="textaccent2" presStyleCnt="0"/>
      <dgm:spPr/>
    </dgm:pt>
    <dgm:pt modelId="{B786F940-6728-C94D-B9CA-8AF36F122963}" type="pres">
      <dgm:prSet presAssocID="{C283D856-E2EE-564B-A5FA-66EAAEFA08E2}" presName="accentRepeatNode" presStyleLbl="solidAlignAcc1" presStyleIdx="2" presStyleCnt="8"/>
      <dgm:spPr/>
    </dgm:pt>
    <dgm:pt modelId="{A7A35CDB-461F-9746-BAB4-A620C64138C5}" type="pres">
      <dgm:prSet presAssocID="{39B67BA1-790B-8F4D-A21D-51DF0CD7EACD}" presName="image2" presStyleCnt="0"/>
      <dgm:spPr/>
    </dgm:pt>
    <dgm:pt modelId="{A3E959A5-7B52-3544-98BF-D34A549C31A0}" type="pres">
      <dgm:prSet presAssocID="{39B67BA1-790B-8F4D-A21D-51DF0CD7EACD}" presName="imageRepeatNode" presStyleLbl="alignAcc1" presStyleIdx="1" presStyleCnt="4" custLinFactNeighborX="0"/>
      <dgm:spPr/>
    </dgm:pt>
    <dgm:pt modelId="{BE5BD4EF-2C30-0142-B4FC-3DFA460DB7E5}" type="pres">
      <dgm:prSet presAssocID="{39B67BA1-790B-8F4D-A21D-51DF0CD7EACD}" presName="imageaccent2" presStyleCnt="0"/>
      <dgm:spPr/>
    </dgm:pt>
    <dgm:pt modelId="{17257D45-2E2D-AA4C-BA26-7277B78311E8}" type="pres">
      <dgm:prSet presAssocID="{39B67BA1-790B-8F4D-A21D-51DF0CD7EACD}" presName="accentRepeatNode" presStyleLbl="solidAlignAcc1" presStyleIdx="3" presStyleCnt="8"/>
      <dgm:spPr/>
    </dgm:pt>
    <dgm:pt modelId="{3BD7A30D-A970-E443-A55F-A70A7D0C82C5}" type="pres">
      <dgm:prSet presAssocID="{0FECE1A7-FC8B-7941-97DD-542711D1DAD5}" presName="text3" presStyleCnt="0"/>
      <dgm:spPr/>
    </dgm:pt>
    <dgm:pt modelId="{0B50AC14-EFF4-1648-BA52-38B3434EDA90}" type="pres">
      <dgm:prSet presAssocID="{0FECE1A7-FC8B-7941-97DD-542711D1DAD5}" presName="textRepeatNode" presStyleLbl="alignNode1" presStyleIdx="2" presStyleCnt="4">
        <dgm:presLayoutVars>
          <dgm:chMax val="0"/>
          <dgm:chPref val="0"/>
          <dgm:bulletEnabled val="1"/>
        </dgm:presLayoutVars>
      </dgm:prSet>
      <dgm:spPr/>
    </dgm:pt>
    <dgm:pt modelId="{459F9FAF-A051-CD44-95B9-FFE3C0AE8DA5}" type="pres">
      <dgm:prSet presAssocID="{0FECE1A7-FC8B-7941-97DD-542711D1DAD5}" presName="textaccent3" presStyleCnt="0"/>
      <dgm:spPr/>
    </dgm:pt>
    <dgm:pt modelId="{A15717CA-B3BD-DC4E-BDB7-C31E1A0420ED}" type="pres">
      <dgm:prSet presAssocID="{0FECE1A7-FC8B-7941-97DD-542711D1DAD5}" presName="accentRepeatNode" presStyleLbl="solidAlignAcc1" presStyleIdx="4" presStyleCnt="8"/>
      <dgm:spPr/>
    </dgm:pt>
    <dgm:pt modelId="{2D780B90-3FEF-2D49-B050-AE671C268CF3}" type="pres">
      <dgm:prSet presAssocID="{E2B0E8CC-39A8-D144-8028-6D8F0E8315BE}" presName="image3" presStyleCnt="0"/>
      <dgm:spPr/>
    </dgm:pt>
    <dgm:pt modelId="{0C77ACA9-99BB-B64E-BACA-6DB254A96CB5}" type="pres">
      <dgm:prSet presAssocID="{E2B0E8CC-39A8-D144-8028-6D8F0E8315BE}" presName="imageRepeatNode" presStyleLbl="alignAcc1" presStyleIdx="2" presStyleCnt="4"/>
      <dgm:spPr/>
    </dgm:pt>
    <dgm:pt modelId="{5ACFF85E-9ECA-E844-A8B0-1A353F2A6909}" type="pres">
      <dgm:prSet presAssocID="{E2B0E8CC-39A8-D144-8028-6D8F0E8315BE}" presName="imageaccent3" presStyleCnt="0"/>
      <dgm:spPr/>
    </dgm:pt>
    <dgm:pt modelId="{77B096D0-3D7A-9D45-8F69-C44ED50EA598}" type="pres">
      <dgm:prSet presAssocID="{E2B0E8CC-39A8-D144-8028-6D8F0E8315BE}" presName="accentRepeatNode" presStyleLbl="solidAlignAcc1" presStyleIdx="5" presStyleCnt="8"/>
      <dgm:spPr/>
    </dgm:pt>
    <dgm:pt modelId="{D8EE16CF-8FEC-954D-B7B9-385C26A851BA}" type="pres">
      <dgm:prSet presAssocID="{F2C89819-15A9-784C-A75F-B557538C816D}" presName="text4" presStyleCnt="0"/>
      <dgm:spPr/>
    </dgm:pt>
    <dgm:pt modelId="{11DED068-28BE-1144-A10D-CC4DDBA4CA55}" type="pres">
      <dgm:prSet presAssocID="{F2C89819-15A9-784C-A75F-B557538C816D}" presName="textRepeatNode" presStyleLbl="alignNode1" presStyleIdx="3" presStyleCnt="4">
        <dgm:presLayoutVars>
          <dgm:chMax val="0"/>
          <dgm:chPref val="0"/>
          <dgm:bulletEnabled val="1"/>
        </dgm:presLayoutVars>
      </dgm:prSet>
      <dgm:spPr/>
    </dgm:pt>
    <dgm:pt modelId="{2F803E5C-AFBF-0E4C-8704-46D108C5824E}" type="pres">
      <dgm:prSet presAssocID="{F2C89819-15A9-784C-A75F-B557538C816D}" presName="textaccent4" presStyleCnt="0"/>
      <dgm:spPr/>
    </dgm:pt>
    <dgm:pt modelId="{4EFCB44C-A817-5241-98AF-5FE8AA92F8EA}" type="pres">
      <dgm:prSet presAssocID="{F2C89819-15A9-784C-A75F-B557538C816D}" presName="accentRepeatNode" presStyleLbl="solidAlignAcc1" presStyleIdx="6" presStyleCnt="8"/>
      <dgm:spPr/>
    </dgm:pt>
    <dgm:pt modelId="{C35A7BDF-30E3-0642-B7A3-01439B3B49FD}" type="pres">
      <dgm:prSet presAssocID="{D76150BE-8077-D94F-987B-4FE00EF42B1B}" presName="image4" presStyleCnt="0"/>
      <dgm:spPr/>
    </dgm:pt>
    <dgm:pt modelId="{E602ECB2-5036-1041-8DA7-DAC3FF4C872D}" type="pres">
      <dgm:prSet presAssocID="{D76150BE-8077-D94F-987B-4FE00EF42B1B}" presName="imageRepeatNode" presStyleLbl="alignAcc1" presStyleIdx="3" presStyleCnt="4"/>
      <dgm:spPr/>
    </dgm:pt>
    <dgm:pt modelId="{CA193651-8F50-1A4E-9E83-AB51DB9C442C}" type="pres">
      <dgm:prSet presAssocID="{D76150BE-8077-D94F-987B-4FE00EF42B1B}" presName="imageaccent4" presStyleCnt="0"/>
      <dgm:spPr/>
    </dgm:pt>
    <dgm:pt modelId="{673D0028-C0FF-6447-A463-806B2A9441FA}" type="pres">
      <dgm:prSet presAssocID="{D76150BE-8077-D94F-987B-4FE00EF42B1B}" presName="accentRepeatNode" presStyleLbl="solidAlignAcc1" presStyleIdx="7" presStyleCnt="8"/>
      <dgm:spPr/>
    </dgm:pt>
  </dgm:ptLst>
  <dgm:cxnLst>
    <dgm:cxn modelId="{FE30A101-9424-D248-BE47-32F650EEE204}" type="presOf" srcId="{2AD5ABEB-30D5-D844-8E8A-9C8A0F2E0E16}" destId="{7872A6D9-A4DA-6E40-85A5-905D559E9874}" srcOrd="0" destOrd="0" presId="urn:microsoft.com/office/officeart/2008/layout/HexagonCluster"/>
    <dgm:cxn modelId="{5D24A703-1210-734F-B12A-F590192DD959}" srcId="{2AD5ABEB-30D5-D844-8E8A-9C8A0F2E0E16}" destId="{C283D856-E2EE-564B-A5FA-66EAAEFA08E2}" srcOrd="1" destOrd="0" parTransId="{34109D72-316D-4E4B-8BA4-042E6A3A0F57}" sibTransId="{39B67BA1-790B-8F4D-A21D-51DF0CD7EACD}"/>
    <dgm:cxn modelId="{030DAC19-2586-0D4B-9860-29A0095F0933}" srcId="{2AD5ABEB-30D5-D844-8E8A-9C8A0F2E0E16}" destId="{F2C89819-15A9-784C-A75F-B557538C816D}" srcOrd="3" destOrd="0" parTransId="{B9FA49A7-3F10-104A-8F06-235A5AA189A7}" sibTransId="{D76150BE-8077-D94F-987B-4FE00EF42B1B}"/>
    <dgm:cxn modelId="{A18A4129-3EA3-9841-B014-E94CCBBF7462}" type="presOf" srcId="{39B67BA1-790B-8F4D-A21D-51DF0CD7EACD}" destId="{A3E959A5-7B52-3544-98BF-D34A549C31A0}" srcOrd="0" destOrd="0" presId="urn:microsoft.com/office/officeart/2008/layout/HexagonCluster"/>
    <dgm:cxn modelId="{C08E7B2B-C330-E441-A330-6D41DD3B7905}" type="presOf" srcId="{C283D856-E2EE-564B-A5FA-66EAAEFA08E2}" destId="{8203B417-76E2-294E-889B-EA1B2D65E807}" srcOrd="0" destOrd="0" presId="urn:microsoft.com/office/officeart/2008/layout/HexagonCluster"/>
    <dgm:cxn modelId="{E882722E-1FF2-1540-B68F-E8121452E475}" srcId="{2AD5ABEB-30D5-D844-8E8A-9C8A0F2E0E16}" destId="{9DC6CB60-CC4F-DF42-9B44-6BE44A36094F}" srcOrd="0" destOrd="0" parTransId="{23BD4724-87F8-F249-98B6-491CEFA3F924}" sibTransId="{8C06B149-9109-1041-91A2-8EFA676C39CA}"/>
    <dgm:cxn modelId="{C2BC8856-8453-2448-AC36-4CD176168957}" type="presOf" srcId="{9DC6CB60-CC4F-DF42-9B44-6BE44A36094F}" destId="{55DF1ADF-A6FC-E441-9B4A-9E2308B28665}" srcOrd="0" destOrd="0" presId="urn:microsoft.com/office/officeart/2008/layout/HexagonCluster"/>
    <dgm:cxn modelId="{BCB1EE5C-98B8-9F4D-9703-2BC049F87CB3}" type="presOf" srcId="{0FECE1A7-FC8B-7941-97DD-542711D1DAD5}" destId="{0B50AC14-EFF4-1648-BA52-38B3434EDA90}" srcOrd="0" destOrd="0" presId="urn:microsoft.com/office/officeart/2008/layout/HexagonCluster"/>
    <dgm:cxn modelId="{3EDC9875-C6CA-A34D-AE06-E4F76E84B915}" type="presOf" srcId="{F2C89819-15A9-784C-A75F-B557538C816D}" destId="{11DED068-28BE-1144-A10D-CC4DDBA4CA55}" srcOrd="0" destOrd="0" presId="urn:microsoft.com/office/officeart/2008/layout/HexagonCluster"/>
    <dgm:cxn modelId="{520E2198-2D3F-A949-B65A-57D3ED898D85}" type="presOf" srcId="{8C06B149-9109-1041-91A2-8EFA676C39CA}" destId="{CB7F1AEA-8A0A-2945-8909-380C5FF09E52}" srcOrd="0" destOrd="0" presId="urn:microsoft.com/office/officeart/2008/layout/HexagonCluster"/>
    <dgm:cxn modelId="{8924B9C2-EDAD-B34B-9DDF-222932D94D08}" srcId="{2AD5ABEB-30D5-D844-8E8A-9C8A0F2E0E16}" destId="{0FECE1A7-FC8B-7941-97DD-542711D1DAD5}" srcOrd="2" destOrd="0" parTransId="{13518B11-42C5-A14D-8B93-39823C7A8699}" sibTransId="{E2B0E8CC-39A8-D144-8028-6D8F0E8315BE}"/>
    <dgm:cxn modelId="{0EB0A8C6-2C85-BA40-8194-08289FDE3736}" type="presOf" srcId="{D76150BE-8077-D94F-987B-4FE00EF42B1B}" destId="{E602ECB2-5036-1041-8DA7-DAC3FF4C872D}" srcOrd="0" destOrd="0" presId="urn:microsoft.com/office/officeart/2008/layout/HexagonCluster"/>
    <dgm:cxn modelId="{00C5D7CC-AF4D-BC40-969A-489F5D119F70}" type="presOf" srcId="{E2B0E8CC-39A8-D144-8028-6D8F0E8315BE}" destId="{0C77ACA9-99BB-B64E-BACA-6DB254A96CB5}" srcOrd="0" destOrd="0" presId="urn:microsoft.com/office/officeart/2008/layout/HexagonCluster"/>
    <dgm:cxn modelId="{EF81EFBD-8070-B249-84C0-F4A2C39A0C3D}" type="presParOf" srcId="{7872A6D9-A4DA-6E40-85A5-905D559E9874}" destId="{B593C445-1701-FB40-97C0-988B22F0B25B}" srcOrd="0" destOrd="0" presId="urn:microsoft.com/office/officeart/2008/layout/HexagonCluster"/>
    <dgm:cxn modelId="{09F5E413-E047-C847-9194-BE95D2EFF90E}" type="presParOf" srcId="{B593C445-1701-FB40-97C0-988B22F0B25B}" destId="{55DF1ADF-A6FC-E441-9B4A-9E2308B28665}" srcOrd="0" destOrd="0" presId="urn:microsoft.com/office/officeart/2008/layout/HexagonCluster"/>
    <dgm:cxn modelId="{96F5A805-C31C-474D-BFFF-6E62AFB06ED3}" type="presParOf" srcId="{7872A6D9-A4DA-6E40-85A5-905D559E9874}" destId="{0BE81A6C-A620-C248-8A86-CAB085C25E1D}" srcOrd="1" destOrd="0" presId="urn:microsoft.com/office/officeart/2008/layout/HexagonCluster"/>
    <dgm:cxn modelId="{0ADB6993-E1C0-444B-BE52-D9EB14741858}" type="presParOf" srcId="{0BE81A6C-A620-C248-8A86-CAB085C25E1D}" destId="{5D4F38B8-6170-5044-BF24-F7BC1460C686}" srcOrd="0" destOrd="0" presId="urn:microsoft.com/office/officeart/2008/layout/HexagonCluster"/>
    <dgm:cxn modelId="{4B7BEEB7-84C8-854A-97FF-06689D4C5749}" type="presParOf" srcId="{7872A6D9-A4DA-6E40-85A5-905D559E9874}" destId="{85346E93-BDE1-E142-A6ED-43C5CEC2D3F4}" srcOrd="2" destOrd="0" presId="urn:microsoft.com/office/officeart/2008/layout/HexagonCluster"/>
    <dgm:cxn modelId="{63A23620-CE54-3649-8492-4429C394FE9E}" type="presParOf" srcId="{85346E93-BDE1-E142-A6ED-43C5CEC2D3F4}" destId="{CB7F1AEA-8A0A-2945-8909-380C5FF09E52}" srcOrd="0" destOrd="0" presId="urn:microsoft.com/office/officeart/2008/layout/HexagonCluster"/>
    <dgm:cxn modelId="{72BE9D4D-F0A3-D542-A731-6877FDF0F151}" type="presParOf" srcId="{7872A6D9-A4DA-6E40-85A5-905D559E9874}" destId="{DE6C949C-4650-964D-A98E-B6540008598E}" srcOrd="3" destOrd="0" presId="urn:microsoft.com/office/officeart/2008/layout/HexagonCluster"/>
    <dgm:cxn modelId="{BF7B083C-09A0-094E-8EB6-99731E66B30B}" type="presParOf" srcId="{DE6C949C-4650-964D-A98E-B6540008598E}" destId="{D55F3C48-1EF7-1547-8EBA-54BB8C20064D}" srcOrd="0" destOrd="0" presId="urn:microsoft.com/office/officeart/2008/layout/HexagonCluster"/>
    <dgm:cxn modelId="{9E0528F7-2264-5641-B905-1C0D80350FEE}" type="presParOf" srcId="{7872A6D9-A4DA-6E40-85A5-905D559E9874}" destId="{8B6321A9-438F-484C-B675-3389A9E7CA7F}" srcOrd="4" destOrd="0" presId="urn:microsoft.com/office/officeart/2008/layout/HexagonCluster"/>
    <dgm:cxn modelId="{3ABA5B41-CDC7-A34B-AF1D-411074BE0141}" type="presParOf" srcId="{8B6321A9-438F-484C-B675-3389A9E7CA7F}" destId="{8203B417-76E2-294E-889B-EA1B2D65E807}" srcOrd="0" destOrd="0" presId="urn:microsoft.com/office/officeart/2008/layout/HexagonCluster"/>
    <dgm:cxn modelId="{B2CB24AE-B239-E84D-AA18-C74D630362CE}" type="presParOf" srcId="{7872A6D9-A4DA-6E40-85A5-905D559E9874}" destId="{C338E006-EBDD-384E-A08B-73205F9CEA39}" srcOrd="5" destOrd="0" presId="urn:microsoft.com/office/officeart/2008/layout/HexagonCluster"/>
    <dgm:cxn modelId="{972E17A0-4C32-8848-A03F-E71BFB0ECAA0}" type="presParOf" srcId="{C338E006-EBDD-384E-A08B-73205F9CEA39}" destId="{B786F940-6728-C94D-B9CA-8AF36F122963}" srcOrd="0" destOrd="0" presId="urn:microsoft.com/office/officeart/2008/layout/HexagonCluster"/>
    <dgm:cxn modelId="{8C876973-0701-174D-8376-EA8FACCA79F8}" type="presParOf" srcId="{7872A6D9-A4DA-6E40-85A5-905D559E9874}" destId="{A7A35CDB-461F-9746-BAB4-A620C64138C5}" srcOrd="6" destOrd="0" presId="urn:microsoft.com/office/officeart/2008/layout/HexagonCluster"/>
    <dgm:cxn modelId="{0C116FC8-3D21-6A4C-96CA-A8B1DF35DE12}" type="presParOf" srcId="{A7A35CDB-461F-9746-BAB4-A620C64138C5}" destId="{A3E959A5-7B52-3544-98BF-D34A549C31A0}" srcOrd="0" destOrd="0" presId="urn:microsoft.com/office/officeart/2008/layout/HexagonCluster"/>
    <dgm:cxn modelId="{1881A35F-A7F0-B144-80B1-E78F85F2453A}" type="presParOf" srcId="{7872A6D9-A4DA-6E40-85A5-905D559E9874}" destId="{BE5BD4EF-2C30-0142-B4FC-3DFA460DB7E5}" srcOrd="7" destOrd="0" presId="urn:microsoft.com/office/officeart/2008/layout/HexagonCluster"/>
    <dgm:cxn modelId="{271F4FFA-456E-3C48-8D84-7127AE31EBEF}" type="presParOf" srcId="{BE5BD4EF-2C30-0142-B4FC-3DFA460DB7E5}" destId="{17257D45-2E2D-AA4C-BA26-7277B78311E8}" srcOrd="0" destOrd="0" presId="urn:microsoft.com/office/officeart/2008/layout/HexagonCluster"/>
    <dgm:cxn modelId="{A5F14BCF-F2DD-8648-A7DE-F13D991CFEC4}" type="presParOf" srcId="{7872A6D9-A4DA-6E40-85A5-905D559E9874}" destId="{3BD7A30D-A970-E443-A55F-A70A7D0C82C5}" srcOrd="8" destOrd="0" presId="urn:microsoft.com/office/officeart/2008/layout/HexagonCluster"/>
    <dgm:cxn modelId="{86664658-702A-C847-9CE6-C4BEDC4209B5}" type="presParOf" srcId="{3BD7A30D-A970-E443-A55F-A70A7D0C82C5}" destId="{0B50AC14-EFF4-1648-BA52-38B3434EDA90}" srcOrd="0" destOrd="0" presId="urn:microsoft.com/office/officeart/2008/layout/HexagonCluster"/>
    <dgm:cxn modelId="{B4FBCE18-4A50-7448-9C9B-8BA0D4E16FAE}" type="presParOf" srcId="{7872A6D9-A4DA-6E40-85A5-905D559E9874}" destId="{459F9FAF-A051-CD44-95B9-FFE3C0AE8DA5}" srcOrd="9" destOrd="0" presId="urn:microsoft.com/office/officeart/2008/layout/HexagonCluster"/>
    <dgm:cxn modelId="{CACF3220-05EA-1443-8D87-E294D1DAB0B8}" type="presParOf" srcId="{459F9FAF-A051-CD44-95B9-FFE3C0AE8DA5}" destId="{A15717CA-B3BD-DC4E-BDB7-C31E1A0420ED}" srcOrd="0" destOrd="0" presId="urn:microsoft.com/office/officeart/2008/layout/HexagonCluster"/>
    <dgm:cxn modelId="{90D20A73-2504-B449-803D-52910EF293C1}" type="presParOf" srcId="{7872A6D9-A4DA-6E40-85A5-905D559E9874}" destId="{2D780B90-3FEF-2D49-B050-AE671C268CF3}" srcOrd="10" destOrd="0" presId="urn:microsoft.com/office/officeart/2008/layout/HexagonCluster"/>
    <dgm:cxn modelId="{057D39CE-85DF-A64C-BD96-4FA0E739D117}" type="presParOf" srcId="{2D780B90-3FEF-2D49-B050-AE671C268CF3}" destId="{0C77ACA9-99BB-B64E-BACA-6DB254A96CB5}" srcOrd="0" destOrd="0" presId="urn:microsoft.com/office/officeart/2008/layout/HexagonCluster"/>
    <dgm:cxn modelId="{37C0F5A5-1693-6F4B-A07E-D125D62A2AE6}" type="presParOf" srcId="{7872A6D9-A4DA-6E40-85A5-905D559E9874}" destId="{5ACFF85E-9ECA-E844-A8B0-1A353F2A6909}" srcOrd="11" destOrd="0" presId="urn:microsoft.com/office/officeart/2008/layout/HexagonCluster"/>
    <dgm:cxn modelId="{215AE7FE-C3FF-394B-8F2C-DB8AE8CFC268}" type="presParOf" srcId="{5ACFF85E-9ECA-E844-A8B0-1A353F2A6909}" destId="{77B096D0-3D7A-9D45-8F69-C44ED50EA598}" srcOrd="0" destOrd="0" presId="urn:microsoft.com/office/officeart/2008/layout/HexagonCluster"/>
    <dgm:cxn modelId="{2DC6700C-C081-1047-8CAF-83AE46309B07}" type="presParOf" srcId="{7872A6D9-A4DA-6E40-85A5-905D559E9874}" destId="{D8EE16CF-8FEC-954D-B7B9-385C26A851BA}" srcOrd="12" destOrd="0" presId="urn:microsoft.com/office/officeart/2008/layout/HexagonCluster"/>
    <dgm:cxn modelId="{A6A79D80-99CA-D64C-82C2-9B04A2DB194E}" type="presParOf" srcId="{D8EE16CF-8FEC-954D-B7B9-385C26A851BA}" destId="{11DED068-28BE-1144-A10D-CC4DDBA4CA55}" srcOrd="0" destOrd="0" presId="urn:microsoft.com/office/officeart/2008/layout/HexagonCluster"/>
    <dgm:cxn modelId="{3CB16EBA-CB4E-2847-BF33-1FD87B730E46}" type="presParOf" srcId="{7872A6D9-A4DA-6E40-85A5-905D559E9874}" destId="{2F803E5C-AFBF-0E4C-8704-46D108C5824E}" srcOrd="13" destOrd="0" presId="urn:microsoft.com/office/officeart/2008/layout/HexagonCluster"/>
    <dgm:cxn modelId="{AF482743-A4CD-9749-A8FF-CC46E01104C5}" type="presParOf" srcId="{2F803E5C-AFBF-0E4C-8704-46D108C5824E}" destId="{4EFCB44C-A817-5241-98AF-5FE8AA92F8EA}" srcOrd="0" destOrd="0" presId="urn:microsoft.com/office/officeart/2008/layout/HexagonCluster"/>
    <dgm:cxn modelId="{8CE1CE69-218E-204B-9F45-EE2C3E71EBE5}" type="presParOf" srcId="{7872A6D9-A4DA-6E40-85A5-905D559E9874}" destId="{C35A7BDF-30E3-0642-B7A3-01439B3B49FD}" srcOrd="14" destOrd="0" presId="urn:microsoft.com/office/officeart/2008/layout/HexagonCluster"/>
    <dgm:cxn modelId="{197BA83B-CAC3-5B49-828B-413CDD9E2800}" type="presParOf" srcId="{C35A7BDF-30E3-0642-B7A3-01439B3B49FD}" destId="{E602ECB2-5036-1041-8DA7-DAC3FF4C872D}" srcOrd="0" destOrd="0" presId="urn:microsoft.com/office/officeart/2008/layout/HexagonCluster"/>
    <dgm:cxn modelId="{D5122E5F-E989-DB42-B63E-1511B5C8FDF1}" type="presParOf" srcId="{7872A6D9-A4DA-6E40-85A5-905D559E9874}" destId="{CA193651-8F50-1A4E-9E83-AB51DB9C442C}" srcOrd="15" destOrd="0" presId="urn:microsoft.com/office/officeart/2008/layout/HexagonCluster"/>
    <dgm:cxn modelId="{8BE15757-732F-2141-A198-8C11EF4F67CA}" type="presParOf" srcId="{CA193651-8F50-1A4E-9E83-AB51DB9C442C}" destId="{673D0028-C0FF-6447-A463-806B2A9441FA}"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F1ADF-A6FC-E441-9B4A-9E2308B28665}">
      <dsp:nvSpPr>
        <dsp:cNvPr id="0" name=""/>
        <dsp:cNvSpPr/>
      </dsp:nvSpPr>
      <dsp:spPr>
        <a:xfrm>
          <a:off x="1320872" y="3082333"/>
          <a:ext cx="1555984" cy="1335632"/>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ENS</a:t>
          </a:r>
        </a:p>
      </dsp:txBody>
      <dsp:txXfrm>
        <a:off x="1561840" y="3289176"/>
        <a:ext cx="1074048" cy="921946"/>
      </dsp:txXfrm>
    </dsp:sp>
    <dsp:sp modelId="{5D4F38B8-6170-5044-BF24-F7BC1460C686}">
      <dsp:nvSpPr>
        <dsp:cNvPr id="0" name=""/>
        <dsp:cNvSpPr/>
      </dsp:nvSpPr>
      <dsp:spPr>
        <a:xfrm>
          <a:off x="1369540" y="3672538"/>
          <a:ext cx="181645" cy="15663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7F1AEA-8A0A-2945-8909-380C5FF09E52}">
      <dsp:nvSpPr>
        <dsp:cNvPr id="0" name=""/>
        <dsp:cNvSpPr/>
      </dsp:nvSpPr>
      <dsp:spPr>
        <a:xfrm>
          <a:off x="0" y="2356308"/>
          <a:ext cx="1555984" cy="1335632"/>
        </a:xfrm>
        <a:prstGeom prst="hexagon">
          <a:avLst>
            <a:gd name="adj" fmla="val 25000"/>
            <a:gd name="vf" fmla="val 115470"/>
          </a:avLst>
        </a:prstGeom>
        <a:blipFill rotWithShape="1">
          <a:blip xmlns:r="http://schemas.openxmlformats.org/officeDocument/2006/relationships" r:embed="rId1" cstate="screen">
            <a:duotone>
              <a:srgbClr val="DA1F28">
                <a:shade val="45000"/>
                <a:satMod val="135000"/>
              </a:srgb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5F3C48-1EF7-1547-8EBA-54BB8C20064D}">
      <dsp:nvSpPr>
        <dsp:cNvPr id="0" name=""/>
        <dsp:cNvSpPr/>
      </dsp:nvSpPr>
      <dsp:spPr>
        <a:xfrm>
          <a:off x="1053545" y="3506730"/>
          <a:ext cx="181645" cy="15663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3B417-76E2-294E-889B-EA1B2D65E807}">
      <dsp:nvSpPr>
        <dsp:cNvPr id="0" name=""/>
        <dsp:cNvSpPr/>
      </dsp:nvSpPr>
      <dsp:spPr>
        <a:xfrm>
          <a:off x="2640374" y="2346077"/>
          <a:ext cx="1555984" cy="1335632"/>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EDS</a:t>
          </a:r>
        </a:p>
      </dsp:txBody>
      <dsp:txXfrm>
        <a:off x="2881342" y="2552920"/>
        <a:ext cx="1074048" cy="921946"/>
      </dsp:txXfrm>
    </dsp:sp>
    <dsp:sp modelId="{B786F940-6728-C94D-B9CA-8AF36F122963}">
      <dsp:nvSpPr>
        <dsp:cNvPr id="0" name=""/>
        <dsp:cNvSpPr/>
      </dsp:nvSpPr>
      <dsp:spPr>
        <a:xfrm>
          <a:off x="3706258" y="3495089"/>
          <a:ext cx="181645" cy="15663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E959A5-7B52-3544-98BF-D34A549C31A0}">
      <dsp:nvSpPr>
        <dsp:cNvPr id="0" name=""/>
        <dsp:cNvSpPr/>
      </dsp:nvSpPr>
      <dsp:spPr>
        <a:xfrm>
          <a:off x="3966731" y="3080217"/>
          <a:ext cx="1555984" cy="1335632"/>
        </a:xfrm>
        <a:prstGeom prst="hexagon">
          <a:avLst>
            <a:gd name="adj" fmla="val 25000"/>
            <a:gd name="vf" fmla="val 115470"/>
          </a:avLst>
        </a:prstGeom>
        <a:blipFill rotWithShape="1">
          <a:blip xmlns:r="http://schemas.openxmlformats.org/officeDocument/2006/relationships" r:embed="rId2" cstate="screen">
            <a:duotone>
              <a:srgbClr val="EB641B">
                <a:shade val="45000"/>
                <a:satMod val="135000"/>
              </a:srgbClr>
              <a:prstClr val="white"/>
            </a:duotone>
            <a:extLst>
              <a:ext uri="{28A0092B-C50C-407E-A947-70E740481C1C}">
                <a14:useLocalDpi xmlns:a14="http://schemas.microsoft.com/office/drawing/2010/main"/>
              </a:ext>
            </a:extLst>
          </a:blip>
          <a:srcRect/>
          <a:stretch>
            <a:fillRect/>
          </a:stretch>
        </a:blipFill>
        <a:ln w="12700" cap="flat" cmpd="sng" algn="ctr">
          <a:solidFill>
            <a:srgbClr val="D7855F"/>
          </a:solidFill>
          <a:prstDash val="solid"/>
          <a:miter lim="800000"/>
        </a:ln>
        <a:effectLst/>
      </dsp:spPr>
      <dsp:style>
        <a:lnRef idx="2">
          <a:scrgbClr r="0" g="0" b="0"/>
        </a:lnRef>
        <a:fillRef idx="1">
          <a:scrgbClr r="0" g="0" b="0"/>
        </a:fillRef>
        <a:effectRef idx="0">
          <a:scrgbClr r="0" g="0" b="0"/>
        </a:effectRef>
        <a:fontRef idx="minor"/>
      </dsp:style>
    </dsp:sp>
    <dsp:sp modelId="{17257D45-2E2D-AA4C-BA26-7277B78311E8}">
      <dsp:nvSpPr>
        <dsp:cNvPr id="0" name=""/>
        <dsp:cNvSpPr/>
      </dsp:nvSpPr>
      <dsp:spPr>
        <a:xfrm>
          <a:off x="4002375" y="3678535"/>
          <a:ext cx="181645" cy="156635"/>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50AC14-EFF4-1648-BA52-38B3434EDA90}">
      <dsp:nvSpPr>
        <dsp:cNvPr id="0" name=""/>
        <dsp:cNvSpPr/>
      </dsp:nvSpPr>
      <dsp:spPr>
        <a:xfrm>
          <a:off x="1320872" y="1626402"/>
          <a:ext cx="1555984" cy="1335632"/>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Inertia</a:t>
          </a:r>
        </a:p>
      </dsp:txBody>
      <dsp:txXfrm>
        <a:off x="1561840" y="1833245"/>
        <a:ext cx="1074048" cy="921946"/>
      </dsp:txXfrm>
    </dsp:sp>
    <dsp:sp modelId="{A15717CA-B3BD-DC4E-BDB7-C31E1A0420ED}">
      <dsp:nvSpPr>
        <dsp:cNvPr id="0" name=""/>
        <dsp:cNvSpPr/>
      </dsp:nvSpPr>
      <dsp:spPr>
        <a:xfrm>
          <a:off x="2379901" y="1653919"/>
          <a:ext cx="181645" cy="1566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77ACA9-99BB-B64E-BACA-6DB254A96CB5}">
      <dsp:nvSpPr>
        <dsp:cNvPr id="0" name=""/>
        <dsp:cNvSpPr/>
      </dsp:nvSpPr>
      <dsp:spPr>
        <a:xfrm>
          <a:off x="2640374" y="890146"/>
          <a:ext cx="1555984" cy="1335632"/>
        </a:xfrm>
        <a:prstGeom prst="hexagon">
          <a:avLst>
            <a:gd name="adj" fmla="val 25000"/>
            <a:gd name="vf" fmla="val 115470"/>
          </a:avLst>
        </a:prstGeom>
        <a:blipFill rotWithShape="1">
          <a:blip xmlns:r="http://schemas.openxmlformats.org/officeDocument/2006/relationships" r:embed="rId3" cstate="screen">
            <a:duotone>
              <a:srgbClr val="39639D">
                <a:shade val="45000"/>
                <a:satMod val="135000"/>
              </a:srgb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096D0-3D7A-9D45-8F69-C44ED50EA598}">
      <dsp:nvSpPr>
        <dsp:cNvPr id="0" name=""/>
        <dsp:cNvSpPr/>
      </dsp:nvSpPr>
      <dsp:spPr>
        <a:xfrm>
          <a:off x="2676018" y="1482114"/>
          <a:ext cx="181645" cy="15663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DED068-28BE-1144-A10D-CC4DDBA4CA55}">
      <dsp:nvSpPr>
        <dsp:cNvPr id="0" name=""/>
        <dsp:cNvSpPr/>
      </dsp:nvSpPr>
      <dsp:spPr>
        <a:xfrm>
          <a:off x="3966731" y="1624285"/>
          <a:ext cx="1555984" cy="1335632"/>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Brain fog</a:t>
          </a:r>
        </a:p>
      </dsp:txBody>
      <dsp:txXfrm>
        <a:off x="4207699" y="1831128"/>
        <a:ext cx="1074048" cy="921946"/>
      </dsp:txXfrm>
    </dsp:sp>
    <dsp:sp modelId="{4EFCB44C-A817-5241-98AF-5FE8AA92F8EA}">
      <dsp:nvSpPr>
        <dsp:cNvPr id="0" name=""/>
        <dsp:cNvSpPr/>
      </dsp:nvSpPr>
      <dsp:spPr>
        <a:xfrm>
          <a:off x="5304740" y="2213784"/>
          <a:ext cx="181645" cy="15663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02ECB2-5036-1041-8DA7-DAC3FF4C872D}">
      <dsp:nvSpPr>
        <dsp:cNvPr id="0" name=""/>
        <dsp:cNvSpPr/>
      </dsp:nvSpPr>
      <dsp:spPr>
        <a:xfrm>
          <a:off x="5298571" y="2358425"/>
          <a:ext cx="1555984" cy="1335632"/>
        </a:xfrm>
        <a:prstGeom prst="hexagon">
          <a:avLst>
            <a:gd name="adj" fmla="val 25000"/>
            <a:gd name="vf" fmla="val 115470"/>
          </a:avLst>
        </a:prstGeom>
        <a:blipFill rotWithShape="1">
          <a:blip xmlns:r="http://schemas.openxmlformats.org/officeDocument/2006/relationships" r:embed="rId4" cstate="screen">
            <a:duotone>
              <a:srgbClr val="474B78">
                <a:shade val="45000"/>
                <a:satMod val="135000"/>
              </a:srgb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3D0028-C0FF-6447-A463-806B2A9441FA}">
      <dsp:nvSpPr>
        <dsp:cNvPr id="0" name=""/>
        <dsp:cNvSpPr/>
      </dsp:nvSpPr>
      <dsp:spPr>
        <a:xfrm>
          <a:off x="5612510" y="2382061"/>
          <a:ext cx="181645" cy="15663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9F511-E8EC-484C-A249-F0E4B666C84B}" type="datetimeFigureOut">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84E06-3DB0-BE46-971D-1C84D64A975C}" type="slidenum">
              <a:t>‹#›</a:t>
            </a:fld>
            <a:endParaRPr lang="en-US"/>
          </a:p>
        </p:txBody>
      </p:sp>
    </p:spTree>
    <p:extLst>
      <p:ext uri="{BB962C8B-B14F-4D97-AF65-F5344CB8AC3E}">
        <p14:creationId xmlns:p14="http://schemas.microsoft.com/office/powerpoint/2010/main" val="18756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3C0FEF-FC13-4078-BBC4-5716B6204CD2}" type="slidenum">
              <a:rPr lang="en-US" altLang="en-US" smtClean="0"/>
              <a:pPr>
                <a:defRPr/>
              </a:pPr>
              <a:t>6</a:t>
            </a:fld>
            <a:endParaRPr lang="en-US" altLang="en-US"/>
          </a:p>
        </p:txBody>
      </p:sp>
    </p:spTree>
    <p:extLst>
      <p:ext uri="{BB962C8B-B14F-4D97-AF65-F5344CB8AC3E}">
        <p14:creationId xmlns:p14="http://schemas.microsoft.com/office/powerpoint/2010/main" val="17220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9143B-E5C5-0146-9A3D-B71912B9E60C}" type="slidenum">
              <a:rPr lang="en-US" smtClean="0"/>
              <a:t>7</a:t>
            </a:fld>
            <a:endParaRPr lang="en-US"/>
          </a:p>
        </p:txBody>
      </p:sp>
    </p:spTree>
    <p:extLst>
      <p:ext uri="{BB962C8B-B14F-4D97-AF65-F5344CB8AC3E}">
        <p14:creationId xmlns:p14="http://schemas.microsoft.com/office/powerpoint/2010/main" val="239645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a:defRPr/>
            </a:pPr>
            <a:fld id="{413C0FEF-FC13-4078-BBC4-5716B6204CD2}" type="slidenum">
              <a:rPr lang="en-US" altLang="en-US" smtClean="0"/>
              <a:pPr>
                <a:defRPr/>
              </a:pPr>
              <a:t>8</a:t>
            </a:fld>
            <a:endParaRPr lang="en-US" altLang="en-US"/>
          </a:p>
        </p:txBody>
      </p:sp>
    </p:spTree>
    <p:extLst>
      <p:ext uri="{BB962C8B-B14F-4D97-AF65-F5344CB8AC3E}">
        <p14:creationId xmlns:p14="http://schemas.microsoft.com/office/powerpoint/2010/main" val="97917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i="0" dirty="0">
              <a:solidFill>
                <a:srgbClr val="111111"/>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pPr>
              <a:defRPr/>
            </a:pPr>
            <a:fld id="{413C0FEF-FC13-4078-BBC4-5716B6204CD2}" type="slidenum">
              <a:rPr lang="en-US" altLang="en-US" smtClean="0"/>
              <a:pPr>
                <a:defRPr/>
              </a:pPr>
              <a:t>9</a:t>
            </a:fld>
            <a:endParaRPr lang="en-US" altLang="en-US"/>
          </a:p>
        </p:txBody>
      </p:sp>
    </p:spTree>
    <p:extLst>
      <p:ext uri="{BB962C8B-B14F-4D97-AF65-F5344CB8AC3E}">
        <p14:creationId xmlns:p14="http://schemas.microsoft.com/office/powerpoint/2010/main" val="103927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6017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037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93338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701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20746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3808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5929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72886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1268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56525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8413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7406557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17"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ACC6-E292-1B9E-25FF-F674D7C10F80}"/>
              </a:ext>
            </a:extLst>
          </p:cNvPr>
          <p:cNvSpPr>
            <a:spLocks noGrp="1"/>
          </p:cNvSpPr>
          <p:nvPr>
            <p:ph type="title"/>
          </p:nvPr>
        </p:nvSpPr>
        <p:spPr>
          <a:xfrm>
            <a:off x="609600" y="1380970"/>
            <a:ext cx="10515600" cy="2852737"/>
          </a:xfrm>
        </p:spPr>
        <p:txBody>
          <a:bodyPr>
            <a:normAutofit/>
          </a:bodyPr>
          <a:lstStyle/>
          <a:p>
            <a:r>
              <a:rPr lang="en-US" dirty="0"/>
              <a:t>Evaluating and Promoting Health in Idiopathic Hypersomnia</a:t>
            </a:r>
            <a:br>
              <a:rPr lang="en-US" dirty="0"/>
            </a:br>
            <a:r>
              <a:rPr lang="en-US" dirty="0"/>
              <a:t>Beyond Sleepy</a:t>
            </a:r>
          </a:p>
        </p:txBody>
      </p:sp>
      <p:sp>
        <p:nvSpPr>
          <p:cNvPr id="3" name="Subtitle 2">
            <a:extLst>
              <a:ext uri="{FF2B5EF4-FFF2-40B4-BE49-F238E27FC236}">
                <a16:creationId xmlns:a16="http://schemas.microsoft.com/office/drawing/2014/main" id="{790055C0-AAF6-DF68-E3A8-31F5C909F7DA}"/>
              </a:ext>
            </a:extLst>
          </p:cNvPr>
          <p:cNvSpPr>
            <a:spLocks noGrp="1"/>
          </p:cNvSpPr>
          <p:nvPr>
            <p:ph type="body" idx="1"/>
          </p:nvPr>
        </p:nvSpPr>
        <p:spPr>
          <a:xfrm>
            <a:off x="609600" y="4260695"/>
            <a:ext cx="10515600" cy="1500187"/>
          </a:xfrm>
        </p:spPr>
        <p:txBody>
          <a:bodyPr>
            <a:noAutofit/>
          </a:bodyPr>
          <a:lstStyle/>
          <a:p>
            <a:r>
              <a:rPr lang="en-US" dirty="0"/>
              <a:t>Logan Schneider, MD</a:t>
            </a:r>
          </a:p>
          <a:p>
            <a:r>
              <a:rPr lang="en-US" dirty="0"/>
              <a:t>Consultant Neurologist</a:t>
            </a:r>
          </a:p>
          <a:p>
            <a:r>
              <a:rPr lang="en-US" dirty="0"/>
              <a:t>Stanford/VA Alzheimer's Center</a:t>
            </a:r>
          </a:p>
          <a:p>
            <a:r>
              <a:rPr lang="en-US" dirty="0"/>
              <a:t>Clinical Assistant Professor</a:t>
            </a:r>
          </a:p>
          <a:p>
            <a:r>
              <a:rPr lang="en-US" dirty="0"/>
              <a:t>Stanford Sleep Center</a:t>
            </a:r>
          </a:p>
          <a:p>
            <a:r>
              <a:rPr lang="en-US" dirty="0"/>
              <a:t>Redwood City, CA</a:t>
            </a:r>
          </a:p>
        </p:txBody>
      </p:sp>
    </p:spTree>
    <p:extLst>
      <p:ext uri="{BB962C8B-B14F-4D97-AF65-F5344CB8AC3E}">
        <p14:creationId xmlns:p14="http://schemas.microsoft.com/office/powerpoint/2010/main" val="3322240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2162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600" b="0" i="0" u="none" strike="noStrike" kern="1200" cap="none" spc="0" normalizeH="0" baseline="0" noProof="0">
                <a:ln>
                  <a:noFill/>
                </a:ln>
                <a:solidFill>
                  <a:srgbClr val="F5F4F3"/>
                </a:solidFill>
                <a:effectLst/>
                <a:uLnTx/>
                <a:uFillTx/>
                <a:latin typeface="-apple-system"/>
                <a:ea typeface="+mn-ea"/>
                <a:cs typeface="+mn-cs"/>
                <a:hlinkClick r:id="rId3"/>
              </a:rPr>
              <a:t>Idiopathic Hypersomnia: Improving QoL Through Patient-Centered Care</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pple-system"/>
                <a:ea typeface="+mn-ea"/>
                <a:cs typeface="+mn-cs"/>
              </a:rPr>
              <a:t>Improve the accuracy and timing when diagnosing patients suffering from IH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pple-system"/>
                <a:ea typeface="+mn-ea"/>
                <a:cs typeface="+mn-cs"/>
              </a:rPr>
              <a:t>Educate HCPs on the cardiovascular and QoL impact experienced by patients suffering from IH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pple-system"/>
                <a:ea typeface="+mn-ea"/>
                <a:cs typeface="+mn-cs"/>
              </a:rPr>
              <a:t>Develop an evidence-based, comprehensive treatment plan for the management of IH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747474"/>
              </a:solidFill>
              <a:effectLst/>
              <a:uLnTx/>
              <a:uFillTx/>
              <a:latin typeface="-apple-syste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71947" y="1153986"/>
            <a:ext cx="313295" cy="2925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endParaRPr>
          </a:p>
        </p:txBody>
      </p:sp>
      <p:sp>
        <p:nvSpPr>
          <p:cNvPr id="7" name="TextBox 6"/>
          <p:cNvSpPr txBox="1"/>
          <p:nvPr/>
        </p:nvSpPr>
        <p:spPr>
          <a:xfrm>
            <a:off x="2268188" y="1132650"/>
            <a:ext cx="7477571" cy="420756"/>
          </a:xfrm>
          <a:prstGeom prst="rect">
            <a:avLst/>
          </a:prstGeom>
          <a:noFill/>
        </p:spPr>
        <p:txBody>
          <a:bodyPr wrap="square" lIns="91440" tIns="45720" rIns="91440" bIns="45720" rtlCol="0">
            <a:spAutoFit/>
          </a:bodyPr>
          <a:lstStyle/>
          <a:p>
            <a:pPr>
              <a:spcBef>
                <a:spcPct val="50000"/>
              </a:spcBef>
            </a:pPr>
            <a:r>
              <a:rPr lang="en-US" sz="1067" dirty="0">
                <a:latin typeface="Arial" panose="020B0604020202020204" pitchFamily="34" charset="0"/>
                <a:cs typeface="Arial" panose="020B0604020202020204" pitchFamily="34" charset="0"/>
              </a:rPr>
              <a:t>1. I do not have any relationships with any entities </a:t>
            </a:r>
            <a:r>
              <a:rPr lang="en-US" sz="1067" b="1" dirty="0">
                <a:latin typeface="Arial" panose="020B0604020202020204" pitchFamily="34" charset="0"/>
                <a:cs typeface="Arial" panose="020B0604020202020204" pitchFamily="34" charset="0"/>
              </a:rPr>
              <a:t>producing</a:t>
            </a:r>
            <a:r>
              <a:rPr lang="en-US" sz="1067" dirty="0">
                <a:latin typeface="Arial" panose="020B0604020202020204" pitchFamily="34" charset="0"/>
                <a:cs typeface="Arial" panose="020B0604020202020204" pitchFamily="34" charset="0"/>
              </a:rPr>
              <a:t>, </a:t>
            </a:r>
            <a:r>
              <a:rPr lang="en-US" sz="1067" b="1" dirty="0">
                <a:latin typeface="Arial" panose="020B0604020202020204" pitchFamily="34" charset="0"/>
                <a:cs typeface="Arial" panose="020B0604020202020204" pitchFamily="34" charset="0"/>
              </a:rPr>
              <a:t>marketing, re-selling, or distributing</a:t>
            </a:r>
            <a:r>
              <a:rPr lang="en-US" sz="1067" dirty="0">
                <a:latin typeface="Arial" panose="020B0604020202020204" pitchFamily="34" charset="0"/>
                <a:cs typeface="Arial" panose="020B0604020202020204" pitchFamily="34" charset="0"/>
              </a:rPr>
              <a:t> health care goods or services consumed by, or used on, patients, </a:t>
            </a:r>
            <a:r>
              <a:rPr lang="en-US" sz="1067" b="1" dirty="0">
                <a:latin typeface="Arial" panose="020B0604020202020204" pitchFamily="34" charset="0"/>
                <a:cs typeface="Arial" panose="020B0604020202020204" pitchFamily="34" charset="0"/>
              </a:rPr>
              <a:t>OR</a:t>
            </a:r>
          </a:p>
        </p:txBody>
      </p:sp>
      <p:sp>
        <p:nvSpPr>
          <p:cNvPr id="8" name="Rectangle 7"/>
          <p:cNvSpPr/>
          <p:nvPr/>
        </p:nvSpPr>
        <p:spPr>
          <a:xfrm>
            <a:off x="1873104" y="1631652"/>
            <a:ext cx="313296" cy="283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rPr>
              <a:t>X</a:t>
            </a:r>
          </a:p>
        </p:txBody>
      </p:sp>
      <p:sp>
        <p:nvSpPr>
          <p:cNvPr id="9" name="TextBox 8"/>
          <p:cNvSpPr txBox="1"/>
          <p:nvPr/>
        </p:nvSpPr>
        <p:spPr>
          <a:xfrm>
            <a:off x="2268188" y="1583898"/>
            <a:ext cx="7513781" cy="420756"/>
          </a:xfrm>
          <a:prstGeom prst="rect">
            <a:avLst/>
          </a:prstGeom>
          <a:noFill/>
        </p:spPr>
        <p:txBody>
          <a:bodyPr wrap="square" lIns="91440" tIns="45720" rIns="91440" bIns="45720" rtlCol="0">
            <a:spAutoFit/>
          </a:bodyPr>
          <a:lstStyle/>
          <a:p>
            <a:pPr>
              <a:spcBef>
                <a:spcPct val="50000"/>
              </a:spcBef>
            </a:pPr>
            <a:r>
              <a:rPr lang="en-US" sz="1067" dirty="0">
                <a:latin typeface="Arial" panose="020B0604020202020204" pitchFamily="34" charset="0"/>
                <a:cs typeface="Arial" panose="020B0604020202020204" pitchFamily="34" charset="0"/>
              </a:rPr>
              <a:t>2. I have the following relationships with entities </a:t>
            </a:r>
            <a:r>
              <a:rPr lang="en-US" sz="1067" b="1" dirty="0">
                <a:latin typeface="Arial" panose="020B0604020202020204" pitchFamily="34" charset="0"/>
                <a:cs typeface="Arial" panose="020B0604020202020204" pitchFamily="34" charset="0"/>
              </a:rPr>
              <a:t>producing</a:t>
            </a:r>
            <a:r>
              <a:rPr lang="en-US" sz="1067" dirty="0">
                <a:latin typeface="Arial" panose="020B0604020202020204" pitchFamily="34" charset="0"/>
                <a:cs typeface="Arial" panose="020B0604020202020204" pitchFamily="34" charset="0"/>
              </a:rPr>
              <a:t>, </a:t>
            </a:r>
            <a:r>
              <a:rPr lang="en-US" sz="1067" b="1" dirty="0">
                <a:latin typeface="Arial" panose="020B0604020202020204" pitchFamily="34" charset="0"/>
                <a:cs typeface="Arial" panose="020B0604020202020204" pitchFamily="34" charset="0"/>
              </a:rPr>
              <a:t>marketing, re-selling, or distributing</a:t>
            </a:r>
            <a:r>
              <a:rPr lang="en-US" sz="1067" dirty="0">
                <a:latin typeface="Arial" panose="020B0604020202020204" pitchFamily="34" charset="0"/>
                <a:cs typeface="Arial" panose="020B0604020202020204" pitchFamily="34" charset="0"/>
              </a:rPr>
              <a:t> health care goods or services consumed by, or used on, patients.</a:t>
            </a:r>
            <a:endParaRPr lang="en-US" sz="1067" b="1" dirty="0">
              <a:latin typeface="Arial" panose="020B0604020202020204" pitchFamily="34" charset="0"/>
              <a:cs typeface="Arial" panose="020B0604020202020204" pitchFamily="34" charset="0"/>
            </a:endParaRPr>
          </a:p>
        </p:txBody>
      </p:sp>
      <p:graphicFrame>
        <p:nvGraphicFramePr>
          <p:cNvPr id="10" name="Group 3"/>
          <p:cNvGraphicFramePr>
            <a:graphicFrameLocks noGrp="1"/>
          </p:cNvGraphicFramePr>
          <p:nvPr>
            <p:extLst>
              <p:ext uri="{D42A27DB-BD31-4B8C-83A1-F6EECF244321}">
                <p14:modId xmlns:p14="http://schemas.microsoft.com/office/powerpoint/2010/main" val="4231349085"/>
              </p:ext>
            </p:extLst>
          </p:nvPr>
        </p:nvGraphicFramePr>
        <p:xfrm>
          <a:off x="1860404" y="2177284"/>
          <a:ext cx="7883525" cy="3101406"/>
        </p:xfrm>
        <a:graphic>
          <a:graphicData uri="http://schemas.openxmlformats.org/drawingml/2006/table">
            <a:tbl>
              <a:tblPr>
                <a:tableStyleId>{69CF1AB2-1976-4502-BF36-3FF5EA218861}</a:tableStyleId>
              </a:tblPr>
              <a:tblGrid>
                <a:gridCol w="2578100">
                  <a:extLst>
                    <a:ext uri="{9D8B030D-6E8A-4147-A177-3AD203B41FA5}">
                      <a16:colId xmlns:a16="http://schemas.microsoft.com/office/drawing/2014/main" val="20000"/>
                    </a:ext>
                  </a:extLst>
                </a:gridCol>
                <a:gridCol w="5305425">
                  <a:extLst>
                    <a:ext uri="{9D8B030D-6E8A-4147-A177-3AD203B41FA5}">
                      <a16:colId xmlns:a16="http://schemas.microsoft.com/office/drawing/2014/main" val="20001"/>
                    </a:ext>
                  </a:extLst>
                </a:gridCol>
              </a:tblGrid>
              <a:tr h="5081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a:ln>
                            <a:noFill/>
                          </a:ln>
                          <a:effectLst/>
                        </a:rPr>
                        <a:t>Type of Potential Conflict</a:t>
                      </a:r>
                      <a:endParaRPr kumimoji="0" lang="en-US" sz="15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a:ln>
                            <a:noFill/>
                          </a:ln>
                          <a:effectLst/>
                        </a:rPr>
                        <a:t>Details of Potential Conflict</a:t>
                      </a:r>
                      <a:endParaRPr kumimoji="0" lang="en-US" sz="15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solidFill>
                      <a:schemeClr val="accent1">
                        <a:lumMod val="40000"/>
                        <a:lumOff val="60000"/>
                      </a:schemeClr>
                    </a:solidFill>
                  </a:tcPr>
                </a:tc>
                <a:extLst>
                  <a:ext uri="{0D108BD9-81ED-4DB2-BD59-A6C34878D82A}">
                    <a16:rowId xmlns:a16="http://schemas.microsoft.com/office/drawing/2014/main" val="10000"/>
                  </a:ext>
                </a:extLst>
              </a:tr>
              <a:tr h="579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Grant/Research Support</a:t>
                      </a:r>
                      <a:endPar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Arial" panose="020B0604020202020204" pitchFamily="34" charset="0"/>
                      </a:endParaRPr>
                    </a:p>
                  </a:txBody>
                  <a:tcPr marT="45732" marB="45732" anchor="ctr" anchorCtr="1" horzOverflow="overflow"/>
                </a:tc>
                <a:extLst>
                  <a:ext uri="{0D108BD9-81ED-4DB2-BD59-A6C34878D82A}">
                    <a16:rowId xmlns:a16="http://schemas.microsoft.com/office/drawing/2014/main" val="10001"/>
                  </a:ext>
                </a:extLst>
              </a:tr>
              <a:tr h="579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Consultant</a:t>
                      </a:r>
                      <a:endPar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sz="1600" b="1" i="1" u="none" strike="noStrike" kern="1200" baseline="0" dirty="0">
                        <a:solidFill>
                          <a:srgbClr val="FF0000"/>
                        </a:solidFill>
                        <a:latin typeface="+mn-lt"/>
                        <a:ea typeface="+mn-ea"/>
                        <a:cs typeface="+mn-cs"/>
                      </a:endParaRPr>
                    </a:p>
                  </a:txBody>
                  <a:tcPr marT="45732" marB="45732" anchor="ctr" anchorCtr="1" horzOverflow="overflow"/>
                </a:tc>
                <a:extLst>
                  <a:ext uri="{0D108BD9-81ED-4DB2-BD59-A6C34878D82A}">
                    <a16:rowId xmlns:a16="http://schemas.microsoft.com/office/drawing/2014/main" val="10002"/>
                  </a:ext>
                </a:extLst>
              </a:tr>
              <a:tr h="701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Speakers’ Bureaus</a:t>
                      </a:r>
                      <a:endPar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1" u="none" strike="noStrike" cap="none" normalizeH="0" baseline="0" dirty="0">
                          <a:ln>
                            <a:noFill/>
                          </a:ln>
                          <a:solidFill>
                            <a:schemeClr val="accent2"/>
                          </a:solidFill>
                          <a:effectLst/>
                          <a:latin typeface="+mn-lt"/>
                          <a:cs typeface="Arial" panose="020B0604020202020204" pitchFamily="34" charset="0"/>
                        </a:rPr>
                        <a:t>Jazz: </a:t>
                      </a:r>
                      <a:r>
                        <a:rPr kumimoji="0" lang="en-US" sz="1300" b="1" i="1" u="none" strike="noStrike" cap="none" normalizeH="0" baseline="0" dirty="0" err="1">
                          <a:ln>
                            <a:noFill/>
                          </a:ln>
                          <a:solidFill>
                            <a:schemeClr val="accent2"/>
                          </a:solidFill>
                          <a:effectLst/>
                          <a:latin typeface="+mn-lt"/>
                          <a:cs typeface="Arial" panose="020B0604020202020204" pitchFamily="34" charset="0"/>
                        </a:rPr>
                        <a:t>solriamfetol</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Sunosi</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oxybates</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Xyrem</a:t>
                      </a:r>
                      <a:r>
                        <a:rPr kumimoji="0" lang="en-US" sz="1300" b="1" i="1" u="none" strike="noStrike" cap="none" normalizeH="0" baseline="0" dirty="0">
                          <a:ln>
                            <a:noFill/>
                          </a:ln>
                          <a:solidFill>
                            <a:schemeClr val="accent2"/>
                          </a:solidFill>
                          <a:effectLst/>
                          <a:latin typeface="+mn-lt"/>
                          <a:cs typeface="Arial" panose="020B0604020202020204" pitchFamily="34" charset="0"/>
                        </a:rPr>
                        <a:t>/</a:t>
                      </a:r>
                      <a:r>
                        <a:rPr kumimoji="0" lang="en-US" sz="1300" b="1" i="1" u="none" strike="noStrike" cap="none" normalizeH="0" baseline="0" dirty="0" err="1">
                          <a:ln>
                            <a:noFill/>
                          </a:ln>
                          <a:solidFill>
                            <a:schemeClr val="accent2"/>
                          </a:solidFill>
                          <a:effectLst/>
                          <a:latin typeface="+mn-lt"/>
                          <a:cs typeface="Arial" panose="020B0604020202020204" pitchFamily="34" charset="0"/>
                        </a:rPr>
                        <a:t>Xywav</a:t>
                      </a:r>
                      <a:r>
                        <a:rPr kumimoji="0" lang="en-US" sz="1300" b="1" i="1" u="none" strike="noStrike" cap="none" normalizeH="0" baseline="0" dirty="0">
                          <a:ln>
                            <a:noFill/>
                          </a:ln>
                          <a:solidFill>
                            <a:schemeClr val="accent2"/>
                          </a:solidFill>
                          <a:effectLst/>
                          <a:latin typeface="+mn-lt"/>
                          <a:cs typeface="Arial" panose="020B0604020202020204" pitchFamily="34" charset="0"/>
                        </a:rPr>
                        <a:t>); Harmony Biosciences: </a:t>
                      </a:r>
                      <a:r>
                        <a:rPr kumimoji="0" lang="en-US" sz="1300" b="1" i="1" u="none" strike="noStrike" cap="none" normalizeH="0" baseline="0" dirty="0" err="1">
                          <a:ln>
                            <a:noFill/>
                          </a:ln>
                          <a:solidFill>
                            <a:schemeClr val="accent2"/>
                          </a:solidFill>
                          <a:effectLst/>
                          <a:latin typeface="+mn-lt"/>
                          <a:cs typeface="Arial" panose="020B0604020202020204" pitchFamily="34" charset="0"/>
                        </a:rPr>
                        <a:t>pitolisant</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Wakix</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Avadel</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oxybate</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Lumryz</a:t>
                      </a:r>
                      <a:r>
                        <a:rPr kumimoji="0" lang="en-US" sz="1300" b="1" i="1" u="none" strike="noStrike" cap="none" normalizeH="0" baseline="0" dirty="0">
                          <a:ln>
                            <a:noFill/>
                          </a:ln>
                          <a:solidFill>
                            <a:schemeClr val="accent2"/>
                          </a:solidFill>
                          <a:effectLst/>
                          <a:latin typeface="+mn-lt"/>
                          <a:cs typeface="Arial" panose="020B0604020202020204" pitchFamily="34" charset="0"/>
                        </a:rPr>
                        <a:t>); Eisai: </a:t>
                      </a:r>
                      <a:r>
                        <a:rPr kumimoji="0" lang="en-US" sz="1300" b="1" i="1" u="none" strike="noStrike" cap="none" normalizeH="0" baseline="0" dirty="0" err="1">
                          <a:ln>
                            <a:noFill/>
                          </a:ln>
                          <a:solidFill>
                            <a:schemeClr val="accent2"/>
                          </a:solidFill>
                          <a:effectLst/>
                          <a:latin typeface="+mn-lt"/>
                          <a:cs typeface="Arial" panose="020B0604020202020204" pitchFamily="34" charset="0"/>
                        </a:rPr>
                        <a:t>lemborexant</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Dayvigo</a:t>
                      </a:r>
                      <a:r>
                        <a:rPr kumimoji="0" lang="en-US" sz="1300" b="1" i="1" u="none" strike="noStrike" cap="none" normalizeH="0" baseline="0" dirty="0">
                          <a:ln>
                            <a:noFill/>
                          </a:ln>
                          <a:solidFill>
                            <a:schemeClr val="accent2"/>
                          </a:solidFill>
                          <a:effectLst/>
                          <a:latin typeface="+mn-lt"/>
                          <a:cs typeface="Arial" panose="020B0604020202020204" pitchFamily="34" charset="0"/>
                        </a:rPr>
                        <a:t>)</a:t>
                      </a:r>
                    </a:p>
                  </a:txBody>
                  <a:tcPr marT="45732" marB="45732" anchor="ctr" anchorCtr="1" horzOverflow="overflow"/>
                </a:tc>
                <a:extLst>
                  <a:ext uri="{0D108BD9-81ED-4DB2-BD59-A6C34878D82A}">
                    <a16:rowId xmlns:a16="http://schemas.microsoft.com/office/drawing/2014/main" val="10003"/>
                  </a:ext>
                </a:extLst>
              </a:tr>
              <a:tr h="3353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Financial support </a:t>
                      </a:r>
                      <a:endPar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Arial" panose="020B0604020202020204" pitchFamily="34" charset="0"/>
                      </a:endParaRPr>
                    </a:p>
                  </a:txBody>
                  <a:tcPr marT="45732" marB="45732" anchor="ctr" anchorCtr="1" horzOverflow="overflow"/>
                </a:tc>
                <a:extLst>
                  <a:ext uri="{0D108BD9-81ED-4DB2-BD59-A6C34878D82A}">
                    <a16:rowId xmlns:a16="http://schemas.microsoft.com/office/drawing/2014/main" val="10004"/>
                  </a:ext>
                </a:extLst>
              </a:tr>
              <a:tr h="3985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Other</a:t>
                      </a:r>
                      <a:endPar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cap="none" normalizeH="0" baseline="0" dirty="0">
                          <a:ln>
                            <a:noFill/>
                          </a:ln>
                          <a:solidFill>
                            <a:schemeClr val="tx1"/>
                          </a:solidFill>
                          <a:effectLst/>
                          <a:latin typeface="+mn-lt"/>
                          <a:cs typeface="Arial" panose="020B0604020202020204" pitchFamily="34" charset="0"/>
                        </a:rPr>
                        <a:t>Alphabet Inc</a:t>
                      </a:r>
                    </a:p>
                  </a:txBody>
                  <a:tcPr marT="45732" marB="45732" anchor="ctr" anchorCtr="1" horzOverflow="overflow"/>
                </a:tc>
                <a:extLst>
                  <a:ext uri="{0D108BD9-81ED-4DB2-BD59-A6C34878D82A}">
                    <a16:rowId xmlns:a16="http://schemas.microsoft.com/office/drawing/2014/main" val="10005"/>
                  </a:ext>
                </a:extLst>
              </a:tr>
            </a:tbl>
          </a:graphicData>
        </a:graphic>
      </p:graphicFrame>
      <p:sp>
        <p:nvSpPr>
          <p:cNvPr id="11" name="Rectangle 10"/>
          <p:cNvSpPr/>
          <p:nvPr/>
        </p:nvSpPr>
        <p:spPr>
          <a:xfrm>
            <a:off x="1847705" y="5440297"/>
            <a:ext cx="325996" cy="3002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tx1"/>
              </a:solidFill>
            </a:endParaRPr>
          </a:p>
        </p:txBody>
      </p:sp>
      <p:sp>
        <p:nvSpPr>
          <p:cNvPr id="12" name="TextBox 11"/>
          <p:cNvSpPr txBox="1"/>
          <p:nvPr/>
        </p:nvSpPr>
        <p:spPr>
          <a:xfrm>
            <a:off x="2300515" y="5440298"/>
            <a:ext cx="7481455" cy="256545"/>
          </a:xfrm>
          <a:prstGeom prst="rect">
            <a:avLst/>
          </a:prstGeom>
          <a:noFill/>
        </p:spPr>
        <p:txBody>
          <a:bodyPr wrap="square" lIns="91440" tIns="45720" rIns="91440" bIns="45720" rtlCol="0">
            <a:spAutoFit/>
          </a:bodyPr>
          <a:lstStyle/>
          <a:p>
            <a:pPr>
              <a:spcBef>
                <a:spcPct val="50000"/>
              </a:spcBef>
            </a:pPr>
            <a:r>
              <a:rPr lang="en-US" sz="1067" dirty="0">
                <a:latin typeface="Arial" panose="020B0604020202020204" pitchFamily="34" charset="0"/>
                <a:cs typeface="Arial" panose="020B0604020202020204" pitchFamily="34" charset="0"/>
              </a:rPr>
              <a:t>3. The material presented in this lecture has no relationship with any of these potential conflicts, </a:t>
            </a:r>
            <a:r>
              <a:rPr lang="en-US" sz="1067" b="1" dirty="0">
                <a:latin typeface="Arial" panose="020B0604020202020204" pitchFamily="34" charset="0"/>
                <a:cs typeface="Arial" panose="020B0604020202020204" pitchFamily="34" charset="0"/>
              </a:rPr>
              <a:t>OR</a:t>
            </a:r>
          </a:p>
        </p:txBody>
      </p:sp>
      <p:sp>
        <p:nvSpPr>
          <p:cNvPr id="13" name="Rectangle 12"/>
          <p:cNvSpPr/>
          <p:nvPr/>
        </p:nvSpPr>
        <p:spPr>
          <a:xfrm>
            <a:off x="1847705" y="5925631"/>
            <a:ext cx="325996" cy="283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X</a:t>
            </a:r>
          </a:p>
        </p:txBody>
      </p:sp>
      <p:sp>
        <p:nvSpPr>
          <p:cNvPr id="14" name="Rectangle 13"/>
          <p:cNvSpPr/>
          <p:nvPr/>
        </p:nvSpPr>
        <p:spPr>
          <a:xfrm>
            <a:off x="2313215" y="5857050"/>
            <a:ext cx="7239000" cy="420756"/>
          </a:xfrm>
          <a:prstGeom prst="rect">
            <a:avLst/>
          </a:prstGeom>
        </p:spPr>
        <p:txBody>
          <a:bodyPr wrap="square" lIns="91440" tIns="45720" rIns="91440" bIns="45720">
            <a:spAutoFit/>
          </a:bodyPr>
          <a:lstStyle/>
          <a:p>
            <a:pPr>
              <a:spcBef>
                <a:spcPct val="50000"/>
              </a:spcBef>
            </a:pPr>
            <a:r>
              <a:rPr lang="en-US" sz="1067" dirty="0">
                <a:latin typeface="Arial" panose="020B0604020202020204" pitchFamily="34" charset="0"/>
                <a:cs typeface="Arial" panose="020B0604020202020204" pitchFamily="34" charset="0"/>
              </a:rPr>
              <a:t>4. This talk presents material that is related to one or more of these potential conflicts, and the following objective references are provided as support for this lecture (as well as throughout the lecture):</a:t>
            </a:r>
          </a:p>
        </p:txBody>
      </p:sp>
      <p:sp>
        <p:nvSpPr>
          <p:cNvPr id="4" name="TextBox 3">
            <a:extLst>
              <a:ext uri="{FF2B5EF4-FFF2-40B4-BE49-F238E27FC236}">
                <a16:creationId xmlns:a16="http://schemas.microsoft.com/office/drawing/2014/main" id="{D4DD85D4-ED7C-E3CC-1CB2-23C597F07421}"/>
              </a:ext>
            </a:extLst>
          </p:cNvPr>
          <p:cNvSpPr txBox="1"/>
          <p:nvPr/>
        </p:nvSpPr>
        <p:spPr>
          <a:xfrm>
            <a:off x="2639785" y="6200451"/>
            <a:ext cx="4608954" cy="246221"/>
          </a:xfrm>
          <a:prstGeom prst="rect">
            <a:avLst/>
          </a:prstGeom>
          <a:noFill/>
        </p:spPr>
        <p:txBody>
          <a:bodyPr wrap="none" rtlCol="0">
            <a:spAutoFit/>
          </a:bodyPr>
          <a:lstStyle/>
          <a:p>
            <a:r>
              <a:rPr lang="en-US" sz="1000" dirty="0"/>
              <a:t>1. </a:t>
            </a:r>
            <a:r>
              <a:rPr lang="en-GB" altLang="en-US" sz="1000" dirty="0" err="1">
                <a:latin typeface="Arial" charset="0"/>
              </a:rPr>
              <a:t>Maski</a:t>
            </a:r>
            <a:r>
              <a:rPr lang="en-GB" altLang="en-US" sz="1000" dirty="0">
                <a:latin typeface="Arial" charset="0"/>
              </a:rPr>
              <a:t> et al </a:t>
            </a:r>
            <a:r>
              <a:rPr lang="en-GB" altLang="en-US" sz="1000" i="1" dirty="0">
                <a:latin typeface="Arial" charset="0"/>
              </a:rPr>
              <a:t>JCSM</a:t>
            </a:r>
            <a:r>
              <a:rPr lang="en-GB" altLang="en-US" sz="1000" dirty="0">
                <a:latin typeface="Arial" charset="0"/>
              </a:rPr>
              <a:t> 2021 Treatment of Central Disorders of Hypersomnolence</a:t>
            </a:r>
            <a:endParaRPr lang="en-US" sz="1000" dirty="0"/>
          </a:p>
        </p:txBody>
      </p:sp>
      <p:sp>
        <p:nvSpPr>
          <p:cNvPr id="3" name="Title 2">
            <a:extLst>
              <a:ext uri="{FF2B5EF4-FFF2-40B4-BE49-F238E27FC236}">
                <a16:creationId xmlns:a16="http://schemas.microsoft.com/office/drawing/2014/main" id="{44CD45F8-23F5-6475-F623-F8A9519AE0A4}"/>
              </a:ext>
            </a:extLst>
          </p:cNvPr>
          <p:cNvSpPr>
            <a:spLocks noGrp="1"/>
          </p:cNvSpPr>
          <p:nvPr>
            <p:ph type="title"/>
          </p:nvPr>
        </p:nvSpPr>
        <p:spPr/>
        <p:txBody>
          <a:bodyPr/>
          <a:lstStyle/>
          <a:p>
            <a:r>
              <a:rPr lang="en-US"/>
              <a:t>Col</a:t>
            </a:r>
          </a:p>
        </p:txBody>
      </p:sp>
    </p:spTree>
    <p:extLst>
      <p:ext uri="{BB962C8B-B14F-4D97-AF65-F5344CB8AC3E}">
        <p14:creationId xmlns:p14="http://schemas.microsoft.com/office/powerpoint/2010/main" val="234824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6D056AA-46FF-30F0-7DEC-FBC2E143CA6D}"/>
              </a:ext>
            </a:extLst>
          </p:cNvPr>
          <p:cNvGraphicFramePr/>
          <p:nvPr>
            <p:extLst>
              <p:ext uri="{D42A27DB-BD31-4B8C-83A1-F6EECF244321}">
                <p14:modId xmlns:p14="http://schemas.microsoft.com/office/powerpoint/2010/main" val="2193673371"/>
              </p:ext>
            </p:extLst>
          </p:nvPr>
        </p:nvGraphicFramePr>
        <p:xfrm>
          <a:off x="4297960" y="984630"/>
          <a:ext cx="6854556" cy="530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73A27BF7-EF71-1320-060A-E1CF6046F704}"/>
              </a:ext>
            </a:extLst>
          </p:cNvPr>
          <p:cNvSpPr>
            <a:spLocks noGrp="1"/>
          </p:cNvSpPr>
          <p:nvPr>
            <p:ph idx="1"/>
          </p:nvPr>
        </p:nvSpPr>
        <p:spPr>
          <a:xfrm>
            <a:off x="609601" y="1477906"/>
            <a:ext cx="4726488" cy="4722477"/>
          </a:xfrm>
        </p:spPr>
        <p:txBody>
          <a:bodyPr/>
          <a:lstStyle/>
          <a:p>
            <a:r>
              <a:rPr lang="en-US"/>
              <a:t>Idopathic Hypersomnia Severity</a:t>
            </a:r>
            <a:br>
              <a:rPr lang="en-US"/>
            </a:br>
            <a:r>
              <a:rPr lang="en-US"/>
              <a:t>Scale (IHSS) by the numbers</a:t>
            </a:r>
          </a:p>
          <a:p>
            <a:r>
              <a:rPr lang="en-US"/>
              <a:t>14 questions</a:t>
            </a:r>
          </a:p>
          <a:p>
            <a:r>
              <a:rPr lang="en-US"/>
              <a:t>0</a:t>
            </a:r>
            <a:r>
              <a:rPr lang="en-US" b="1" i="0">
                <a:solidFill>
                  <a:srgbClr val="000000"/>
                </a:solidFill>
                <a:effectLst/>
              </a:rPr>
              <a:t>→</a:t>
            </a:r>
            <a:r>
              <a:rPr lang="en-US"/>
              <a:t>50 points</a:t>
            </a:r>
          </a:p>
          <a:p>
            <a:r>
              <a:rPr lang="en-US"/>
              <a:t>3 dimensions</a:t>
            </a:r>
          </a:p>
          <a:p>
            <a:r>
              <a:rPr lang="en-US"/>
              <a:t>4-point MCID</a:t>
            </a:r>
          </a:p>
          <a:p>
            <a:r>
              <a:rPr lang="en-US"/>
              <a:t>22 point cutoff</a:t>
            </a:r>
          </a:p>
        </p:txBody>
      </p:sp>
      <p:sp>
        <p:nvSpPr>
          <p:cNvPr id="9" name="Title 8">
            <a:extLst>
              <a:ext uri="{FF2B5EF4-FFF2-40B4-BE49-F238E27FC236}">
                <a16:creationId xmlns:a16="http://schemas.microsoft.com/office/drawing/2014/main" id="{5B149354-9BEC-02A4-E4FC-B261D80C990F}"/>
              </a:ext>
            </a:extLst>
          </p:cNvPr>
          <p:cNvSpPr>
            <a:spLocks noGrp="1"/>
          </p:cNvSpPr>
          <p:nvPr>
            <p:ph type="title"/>
          </p:nvPr>
        </p:nvSpPr>
        <p:spPr/>
        <p:txBody>
          <a:bodyPr/>
          <a:lstStyle/>
          <a:p>
            <a:r>
              <a:rPr lang="en-US"/>
              <a:t>Capturing the Constellation</a:t>
            </a:r>
          </a:p>
        </p:txBody>
      </p:sp>
      <p:sp>
        <p:nvSpPr>
          <p:cNvPr id="10" name="Footer Placeholder 9">
            <a:extLst>
              <a:ext uri="{FF2B5EF4-FFF2-40B4-BE49-F238E27FC236}">
                <a16:creationId xmlns:a16="http://schemas.microsoft.com/office/drawing/2014/main" id="{8AF19C8A-4135-D8A3-5BC8-CE086E054C56}"/>
              </a:ext>
            </a:extLst>
          </p:cNvPr>
          <p:cNvSpPr>
            <a:spLocks noGrp="1"/>
          </p:cNvSpPr>
          <p:nvPr>
            <p:ph type="ftr" sz="quarter" idx="3"/>
          </p:nvPr>
        </p:nvSpPr>
        <p:spPr/>
        <p:txBody>
          <a:bodyPr/>
          <a:lstStyle/>
          <a:p>
            <a:r>
              <a:rPr lang="en-US"/>
              <a:t>EDS, excessive daytime sleepiness; ENS, excessive need to sleep; IHSS, idiopathic hypersomnia severity scale; MCID, minimal clinically important difference.
Dauvilliers Y, et al Neurology. 2019;92(15):e1754-62; Rassu AL, et al. </a:t>
            </a:r>
            <a:r>
              <a:rPr lang="en-US" i="1"/>
              <a:t>J Clin Sleep Med</a:t>
            </a:r>
            <a:r>
              <a:rPr lang="en-US"/>
              <a:t>. 2022;18(2):617-29.</a:t>
            </a:r>
          </a:p>
        </p:txBody>
      </p:sp>
      <p:sp>
        <p:nvSpPr>
          <p:cNvPr id="57" name="Hexagon 56">
            <a:extLst>
              <a:ext uri="{FF2B5EF4-FFF2-40B4-BE49-F238E27FC236}">
                <a16:creationId xmlns:a16="http://schemas.microsoft.com/office/drawing/2014/main" id="{BBB77A7F-AFFF-F282-B7F2-20E8DB72DE2D}"/>
              </a:ext>
            </a:extLst>
          </p:cNvPr>
          <p:cNvSpPr/>
          <p:nvPr/>
        </p:nvSpPr>
        <p:spPr>
          <a:xfrm>
            <a:off x="4296542" y="3344370"/>
            <a:ext cx="1538376" cy="1337093"/>
          </a:xfrm>
          <a:prstGeom prst="hexagon">
            <a:avLst/>
          </a:prstGeom>
          <a:noFill/>
          <a:ln w="889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F64BC29F-4511-40D3-C97B-3C21768DFC86}"/>
              </a:ext>
            </a:extLst>
          </p:cNvPr>
          <p:cNvSpPr/>
          <p:nvPr/>
        </p:nvSpPr>
        <p:spPr>
          <a:xfrm>
            <a:off x="6927201" y="1881330"/>
            <a:ext cx="1538376" cy="1337093"/>
          </a:xfrm>
          <a:prstGeom prst="hexagon">
            <a:avLst/>
          </a:prstGeom>
          <a:noFill/>
          <a:ln w="889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exagon 2">
            <a:extLst>
              <a:ext uri="{FF2B5EF4-FFF2-40B4-BE49-F238E27FC236}">
                <a16:creationId xmlns:a16="http://schemas.microsoft.com/office/drawing/2014/main" id="{FDDE01DD-ACFC-9D38-908A-3EC83FC51553}"/>
              </a:ext>
            </a:extLst>
          </p:cNvPr>
          <p:cNvSpPr/>
          <p:nvPr/>
        </p:nvSpPr>
        <p:spPr>
          <a:xfrm>
            <a:off x="8263632" y="4061822"/>
            <a:ext cx="1538376" cy="1337093"/>
          </a:xfrm>
          <a:prstGeom prst="hexagon">
            <a:avLst/>
          </a:prstGeom>
          <a:noFill/>
          <a:ln w="88900">
            <a:solidFill>
              <a:srgbClr val="D785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BD3FAB05-40FE-D1C8-60BC-544C50412B0D}"/>
              </a:ext>
            </a:extLst>
          </p:cNvPr>
          <p:cNvSpPr/>
          <p:nvPr/>
        </p:nvSpPr>
        <p:spPr>
          <a:xfrm>
            <a:off x="9614130" y="3358438"/>
            <a:ext cx="1538376" cy="1337093"/>
          </a:xfrm>
          <a:prstGeom prst="hexagon">
            <a:avLst/>
          </a:prstGeom>
          <a:noFill/>
          <a:ln w="889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22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D80FE-1743-004B-A0D8-101B88F99D05}"/>
              </a:ext>
            </a:extLst>
          </p:cNvPr>
          <p:cNvSpPr>
            <a:spLocks noGrp="1"/>
          </p:cNvSpPr>
          <p:nvPr>
            <p:ph type="title"/>
          </p:nvPr>
        </p:nvSpPr>
        <p:spPr>
          <a:xfrm>
            <a:off x="839788" y="457200"/>
            <a:ext cx="3932237" cy="1600200"/>
          </a:xfrm>
        </p:spPr>
        <p:txBody>
          <a:bodyPr/>
          <a:lstStyle/>
          <a:p>
            <a:r>
              <a:rPr lang="en-US" dirty="0"/>
              <a:t>Sleepy+</a:t>
            </a:r>
          </a:p>
        </p:txBody>
      </p:sp>
      <p:pic>
        <p:nvPicPr>
          <p:cNvPr id="21" name="Content Placeholder 20" descr="Chart, scatter chart&#10;&#10;Description automatically generated">
            <a:extLst>
              <a:ext uri="{FF2B5EF4-FFF2-40B4-BE49-F238E27FC236}">
                <a16:creationId xmlns:a16="http://schemas.microsoft.com/office/drawing/2014/main" id="{76837D73-6AD6-F44A-8FC6-EA591173FF4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634819" y="3101566"/>
            <a:ext cx="7557181" cy="3299234"/>
          </a:xfrm>
        </p:spPr>
      </p:pic>
      <p:sp>
        <p:nvSpPr>
          <p:cNvPr id="9" name="Text Placeholder 8">
            <a:extLst>
              <a:ext uri="{FF2B5EF4-FFF2-40B4-BE49-F238E27FC236}">
                <a16:creationId xmlns:a16="http://schemas.microsoft.com/office/drawing/2014/main" id="{2B95592B-BE36-979D-37C2-C85B53132163}"/>
              </a:ext>
            </a:extLst>
          </p:cNvPr>
          <p:cNvSpPr>
            <a:spLocks noGrp="1"/>
          </p:cNvSpPr>
          <p:nvPr>
            <p:ph type="body" sz="half" idx="2"/>
          </p:nvPr>
        </p:nvSpPr>
        <p:spPr>
          <a:xfrm>
            <a:off x="839788" y="2057400"/>
            <a:ext cx="3932237" cy="3811588"/>
          </a:xfrm>
        </p:spPr>
        <p:txBody>
          <a:bodyPr>
            <a:normAutofit/>
          </a:bodyPr>
          <a:lstStyle/>
          <a:p>
            <a:r>
              <a:rPr lang="en-US" sz="2400" dirty="0"/>
              <a:t>Autonomic </a:t>
            </a:r>
            <a:r>
              <a:rPr lang="en-US" sz="2400" dirty="0" err="1"/>
              <a:t>Sx</a:t>
            </a:r>
            <a:r>
              <a:rPr lang="en-US" sz="2400" dirty="0"/>
              <a:t> commonly found in IH patients</a:t>
            </a:r>
          </a:p>
          <a:p>
            <a:pPr marL="285750" indent="-285750">
              <a:buFont typeface="Arial" panose="020B0604020202020204" pitchFamily="34" charset="0"/>
              <a:buChar char="•"/>
            </a:pPr>
            <a:r>
              <a:rPr lang="en-US" sz="2400" dirty="0"/>
              <a:t>Particularly orthostasis and vasomotor</a:t>
            </a:r>
          </a:p>
          <a:p>
            <a:pPr marL="285750" indent="-285750">
              <a:buFont typeface="Arial" panose="020B0604020202020204" pitchFamily="34" charset="0"/>
              <a:buChar char="•"/>
            </a:pPr>
            <a:r>
              <a:rPr lang="en-US" sz="2400" dirty="0"/>
              <a:t>Autonomic dysfunction correlated with sleepiness, fatigue, and quality of life</a:t>
            </a:r>
          </a:p>
        </p:txBody>
      </p:sp>
      <p:pic>
        <p:nvPicPr>
          <p:cNvPr id="24" name="Picture 23" descr="Chart, box and whisker chart&#10;&#10;Description automatically generated">
            <a:extLst>
              <a:ext uri="{FF2B5EF4-FFF2-40B4-BE49-F238E27FC236}">
                <a16:creationId xmlns:a16="http://schemas.microsoft.com/office/drawing/2014/main" id="{7171481B-9E6B-F74E-9F3B-8B52C77AA1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95109" y="330693"/>
            <a:ext cx="5085501" cy="3632501"/>
          </a:xfrm>
          <a:prstGeom prst="rect">
            <a:avLst/>
          </a:prstGeom>
        </p:spPr>
      </p:pic>
      <p:sp>
        <p:nvSpPr>
          <p:cNvPr id="13" name="Footer Placeholder 12">
            <a:extLst>
              <a:ext uri="{FF2B5EF4-FFF2-40B4-BE49-F238E27FC236}">
                <a16:creationId xmlns:a16="http://schemas.microsoft.com/office/drawing/2014/main" id="{67717889-D56D-60EC-33D3-9E45B11E6D3C}"/>
              </a:ext>
            </a:extLst>
          </p:cNvPr>
          <p:cNvSpPr>
            <a:spLocks noGrp="1"/>
          </p:cNvSpPr>
          <p:nvPr>
            <p:ph type="ftr" sz="quarter" idx="3"/>
          </p:nvPr>
        </p:nvSpPr>
        <p:spPr/>
        <p:txBody>
          <a:bodyPr/>
          <a:lstStyle/>
          <a:p>
            <a:r>
              <a:rPr lang="en-US"/>
              <a:t>IH, idiopathic hypersomnia; Sx, symptom. 
Miglis GM, et al. </a:t>
            </a:r>
            <a:r>
              <a:rPr lang="en-US" i="1"/>
              <a:t>J Clin Sleep Med</a:t>
            </a:r>
            <a:r>
              <a:rPr lang="en-US"/>
              <a:t>. 2020;16(5):749-56.</a:t>
            </a:r>
          </a:p>
        </p:txBody>
      </p:sp>
    </p:spTree>
    <p:extLst>
      <p:ext uri="{BB962C8B-B14F-4D97-AF65-F5344CB8AC3E}">
        <p14:creationId xmlns:p14="http://schemas.microsoft.com/office/powerpoint/2010/main" val="331497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BB47-B8FD-0D3B-C984-1D3586B49949}"/>
              </a:ext>
            </a:extLst>
          </p:cNvPr>
          <p:cNvSpPr>
            <a:spLocks noGrp="1"/>
          </p:cNvSpPr>
          <p:nvPr>
            <p:ph type="title"/>
          </p:nvPr>
        </p:nvSpPr>
        <p:spPr>
          <a:xfrm>
            <a:off x="609600" y="199505"/>
            <a:ext cx="10744200" cy="1185577"/>
          </a:xfrm>
        </p:spPr>
        <p:txBody>
          <a:bodyPr/>
          <a:lstStyle/>
          <a:p>
            <a:pPr algn="ctr"/>
            <a:r>
              <a:rPr lang="en-US" dirty="0"/>
              <a:t>I Wouldn’t Bet on Those Odds</a:t>
            </a:r>
          </a:p>
        </p:txBody>
      </p:sp>
      <p:pic>
        <p:nvPicPr>
          <p:cNvPr id="4" name="Content Placeholder 3">
            <a:extLst>
              <a:ext uri="{FF2B5EF4-FFF2-40B4-BE49-F238E27FC236}">
                <a16:creationId xmlns:a16="http://schemas.microsoft.com/office/drawing/2014/main" id="{DE9E1516-6F2E-DC4A-81A1-E4BBF8244C4D}"/>
              </a:ext>
            </a:extLst>
          </p:cNvPr>
          <p:cNvPicPr>
            <a:picLocks noGrp="1" noChangeAspect="1"/>
          </p:cNvPicPr>
          <p:nvPr>
            <p:ph idx="1"/>
          </p:nvPr>
        </p:nvPicPr>
        <p:blipFill>
          <a:blip r:embed="rId3"/>
          <a:stretch>
            <a:fillRect/>
          </a:stretch>
        </p:blipFill>
        <p:spPr>
          <a:xfrm>
            <a:off x="1950028" y="2115407"/>
            <a:ext cx="7498213" cy="4116366"/>
          </a:xfrm>
        </p:spPr>
      </p:pic>
      <p:sp>
        <p:nvSpPr>
          <p:cNvPr id="6" name="TextBox 5">
            <a:extLst>
              <a:ext uri="{FF2B5EF4-FFF2-40B4-BE49-F238E27FC236}">
                <a16:creationId xmlns:a16="http://schemas.microsoft.com/office/drawing/2014/main" id="{EAA2CB35-FC98-EE49-4988-B080A1D8FABC}"/>
              </a:ext>
            </a:extLst>
          </p:cNvPr>
          <p:cNvSpPr txBox="1"/>
          <p:nvPr/>
        </p:nvSpPr>
        <p:spPr>
          <a:xfrm>
            <a:off x="1950028" y="1186493"/>
            <a:ext cx="8291944" cy="646331"/>
          </a:xfrm>
          <a:prstGeom prst="rect">
            <a:avLst/>
          </a:prstGeom>
          <a:noFill/>
        </p:spPr>
        <p:txBody>
          <a:bodyPr wrap="square">
            <a:spAutoFit/>
          </a:bodyPr>
          <a:lstStyle/>
          <a:p>
            <a:pPr algn="ctr"/>
            <a:r>
              <a:rPr lang="en-US" b="1" dirty="0">
                <a:solidFill>
                  <a:schemeClr val="tx1">
                    <a:lumMod val="65000"/>
                    <a:lumOff val="35000"/>
                  </a:schemeClr>
                </a:solidFill>
                <a:effectLst/>
                <a:latin typeface="Helvetica" pitchFamily="2" charset="0"/>
              </a:rPr>
              <a:t>Cardiovascular Burden of Patients With Idiopathic Hypersomnia: Real-World Idiopathic Hypersomnia Total Health Model (CV-RHYTHM)</a:t>
            </a:r>
          </a:p>
        </p:txBody>
      </p:sp>
      <p:sp>
        <p:nvSpPr>
          <p:cNvPr id="9" name="TextBox 8">
            <a:extLst>
              <a:ext uri="{FF2B5EF4-FFF2-40B4-BE49-F238E27FC236}">
                <a16:creationId xmlns:a16="http://schemas.microsoft.com/office/drawing/2014/main" id="{5D532155-475D-BD8F-62D9-BA2C51417D83}"/>
              </a:ext>
            </a:extLst>
          </p:cNvPr>
          <p:cNvSpPr txBox="1"/>
          <p:nvPr/>
        </p:nvSpPr>
        <p:spPr>
          <a:xfrm>
            <a:off x="1639094" y="2162504"/>
            <a:ext cx="1590873" cy="461665"/>
          </a:xfrm>
          <a:prstGeom prst="rect">
            <a:avLst/>
          </a:prstGeom>
          <a:noFill/>
        </p:spPr>
        <p:txBody>
          <a:bodyPr wrap="square">
            <a:spAutoFit/>
          </a:bodyPr>
          <a:lstStyle/>
          <a:p>
            <a:r>
              <a:rPr lang="en-US" sz="1200" b="1" dirty="0">
                <a:effectLst/>
                <a:latin typeface="Helvetica" pitchFamily="2" charset="0"/>
              </a:rPr>
              <a:t>IH        (</a:t>
            </a:r>
            <a:r>
              <a:rPr lang="en-US" sz="1200" b="1" i="1" dirty="0">
                <a:effectLst/>
                <a:latin typeface="Helvetica" pitchFamily="2" charset="0"/>
              </a:rPr>
              <a:t>N </a:t>
            </a:r>
            <a:r>
              <a:rPr lang="en-US" sz="1200" b="1" dirty="0">
                <a:effectLst/>
                <a:latin typeface="Helvetica" pitchFamily="2" charset="0"/>
              </a:rPr>
              <a:t>= 11,412)</a:t>
            </a:r>
          </a:p>
          <a:p>
            <a:r>
              <a:rPr lang="en-US" sz="1200" b="1" dirty="0">
                <a:latin typeface="Helvetica" pitchFamily="2" charset="0"/>
              </a:rPr>
              <a:t>Ctrl     (</a:t>
            </a:r>
            <a:r>
              <a:rPr lang="en-US" sz="1200" b="1" i="1" dirty="0">
                <a:latin typeface="Helvetica" pitchFamily="2" charset="0"/>
              </a:rPr>
              <a:t>N </a:t>
            </a:r>
            <a:r>
              <a:rPr lang="en-US" sz="1200" b="1" dirty="0">
                <a:latin typeface="Helvetica" pitchFamily="2" charset="0"/>
              </a:rPr>
              <a:t>= </a:t>
            </a:r>
            <a:r>
              <a:rPr lang="en-US" sz="1200" b="1" dirty="0">
                <a:effectLst/>
                <a:latin typeface="Helvetica" pitchFamily="2" charset="0"/>
              </a:rPr>
              <a:t>57,058</a:t>
            </a:r>
            <a:r>
              <a:rPr lang="en-US" sz="1200" b="1" dirty="0">
                <a:latin typeface="Helvetica" pitchFamily="2" charset="0"/>
              </a:rPr>
              <a:t>)</a:t>
            </a:r>
            <a:endParaRPr lang="en-US" sz="1200" b="1" dirty="0">
              <a:effectLst/>
              <a:latin typeface="Helvetica" pitchFamily="2" charset="0"/>
            </a:endParaRPr>
          </a:p>
        </p:txBody>
      </p:sp>
      <p:sp>
        <p:nvSpPr>
          <p:cNvPr id="11" name="Footer Placeholder 10">
            <a:extLst>
              <a:ext uri="{FF2B5EF4-FFF2-40B4-BE49-F238E27FC236}">
                <a16:creationId xmlns:a16="http://schemas.microsoft.com/office/drawing/2014/main" id="{4F34B739-22C2-F040-5C25-CE61DF158FB2}"/>
              </a:ext>
            </a:extLst>
          </p:cNvPr>
          <p:cNvSpPr>
            <a:spLocks noGrp="1"/>
          </p:cNvSpPr>
          <p:nvPr>
            <p:ph type="ftr" sz="quarter" idx="3"/>
          </p:nvPr>
        </p:nvSpPr>
        <p:spPr/>
        <p:txBody>
          <a:bodyPr/>
          <a:lstStyle/>
          <a:p>
            <a:r>
              <a:rPr lang="en-US"/>
              <a:t>CI, confidence interval; Ctrl, control; OR, odds ratio.
Saad, et al. APSS 2023. Abstract EPH231.</a:t>
            </a:r>
          </a:p>
        </p:txBody>
      </p:sp>
    </p:spTree>
    <p:extLst>
      <p:ext uri="{BB962C8B-B14F-4D97-AF65-F5344CB8AC3E}">
        <p14:creationId xmlns:p14="http://schemas.microsoft.com/office/powerpoint/2010/main" val="298994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50620C-A757-7F49-9F72-5363324A7D35}"/>
              </a:ext>
            </a:extLst>
          </p:cNvPr>
          <p:cNvSpPr>
            <a:spLocks noGrp="1"/>
          </p:cNvSpPr>
          <p:nvPr>
            <p:ph type="title"/>
          </p:nvPr>
        </p:nvSpPr>
        <p:spPr>
          <a:xfrm>
            <a:off x="609600" y="199505"/>
            <a:ext cx="10744200" cy="1185577"/>
          </a:xfrm>
        </p:spPr>
        <p:txBody>
          <a:bodyPr/>
          <a:lstStyle/>
          <a:p>
            <a:r>
              <a:rPr lang="en-US" dirty="0"/>
              <a:t>Update Time Already?</a:t>
            </a:r>
          </a:p>
        </p:txBody>
      </p:sp>
      <p:graphicFrame>
        <p:nvGraphicFramePr>
          <p:cNvPr id="6" name="Table 6">
            <a:extLst>
              <a:ext uri="{FF2B5EF4-FFF2-40B4-BE49-F238E27FC236}">
                <a16:creationId xmlns:a16="http://schemas.microsoft.com/office/drawing/2014/main" id="{65AEA6D4-F86E-474F-9BFF-D5C7D81B743C}"/>
              </a:ext>
            </a:extLst>
          </p:cNvPr>
          <p:cNvGraphicFramePr>
            <a:graphicFrameLocks noGrp="1"/>
          </p:cNvGraphicFramePr>
          <p:nvPr>
            <p:ph idx="1"/>
            <p:extLst>
              <p:ext uri="{D42A27DB-BD31-4B8C-83A1-F6EECF244321}">
                <p14:modId xmlns:p14="http://schemas.microsoft.com/office/powerpoint/2010/main" val="2849276479"/>
              </p:ext>
            </p:extLst>
          </p:nvPr>
        </p:nvGraphicFramePr>
        <p:xfrm>
          <a:off x="1453661" y="1548227"/>
          <a:ext cx="9284677" cy="4195750"/>
        </p:xfrm>
        <a:graphic>
          <a:graphicData uri="http://schemas.openxmlformats.org/drawingml/2006/table">
            <a:tbl>
              <a:tblPr firstRow="1" bandRow="1">
                <a:tableStyleId>{5C22544A-7EE6-4342-B048-85BDC9FD1C3A}</a:tableStyleId>
              </a:tblPr>
              <a:tblGrid>
                <a:gridCol w="2784852">
                  <a:extLst>
                    <a:ext uri="{9D8B030D-6E8A-4147-A177-3AD203B41FA5}">
                      <a16:colId xmlns:a16="http://schemas.microsoft.com/office/drawing/2014/main" val="1200780757"/>
                    </a:ext>
                  </a:extLst>
                </a:gridCol>
                <a:gridCol w="1979407">
                  <a:extLst>
                    <a:ext uri="{9D8B030D-6E8A-4147-A177-3AD203B41FA5}">
                      <a16:colId xmlns:a16="http://schemas.microsoft.com/office/drawing/2014/main" val="1323483730"/>
                    </a:ext>
                  </a:extLst>
                </a:gridCol>
                <a:gridCol w="1466032">
                  <a:extLst>
                    <a:ext uri="{9D8B030D-6E8A-4147-A177-3AD203B41FA5}">
                      <a16:colId xmlns:a16="http://schemas.microsoft.com/office/drawing/2014/main" val="271383144"/>
                    </a:ext>
                  </a:extLst>
                </a:gridCol>
                <a:gridCol w="1625294">
                  <a:extLst>
                    <a:ext uri="{9D8B030D-6E8A-4147-A177-3AD203B41FA5}">
                      <a16:colId xmlns:a16="http://schemas.microsoft.com/office/drawing/2014/main" val="1995552897"/>
                    </a:ext>
                  </a:extLst>
                </a:gridCol>
                <a:gridCol w="1429092">
                  <a:extLst>
                    <a:ext uri="{9D8B030D-6E8A-4147-A177-3AD203B41FA5}">
                      <a16:colId xmlns:a16="http://schemas.microsoft.com/office/drawing/2014/main" val="1848579897"/>
                    </a:ext>
                  </a:extLst>
                </a:gridCol>
              </a:tblGrid>
              <a:tr h="1076710">
                <a:tc>
                  <a:txBody>
                    <a:bodyPr/>
                    <a:lstStyle/>
                    <a:p>
                      <a:pPr algn="ctr"/>
                      <a:endParaRPr lang="en-US" sz="2300" dirty="0"/>
                    </a:p>
                  </a:txBody>
                  <a:tcPr marL="153162" marR="153162" marT="76581" marB="76581"/>
                </a:tc>
                <a:tc>
                  <a:txBody>
                    <a:bodyPr/>
                    <a:lstStyle/>
                    <a:p>
                      <a:pPr algn="ctr"/>
                      <a:endParaRPr lang="en-US" sz="2300" dirty="0"/>
                    </a:p>
                  </a:txBody>
                  <a:tcPr marL="153162" marR="153162" marT="76581" marB="76581"/>
                </a:tc>
                <a:tc>
                  <a:txBody>
                    <a:bodyPr/>
                    <a:lstStyle/>
                    <a:p>
                      <a:pPr algn="ctr"/>
                      <a:r>
                        <a:rPr lang="en-US" sz="2300" dirty="0"/>
                        <a:t>EDS</a:t>
                      </a:r>
                    </a:p>
                  </a:txBody>
                  <a:tcPr marL="153162" marR="153162" marT="76581" marB="76581"/>
                </a:tc>
                <a:tc>
                  <a:txBody>
                    <a:bodyPr/>
                    <a:lstStyle/>
                    <a:p>
                      <a:pPr algn="ctr"/>
                      <a:r>
                        <a:rPr lang="en-US" sz="2300" dirty="0"/>
                        <a:t>Disease severity</a:t>
                      </a:r>
                    </a:p>
                  </a:txBody>
                  <a:tcPr marL="153162" marR="153162" marT="76581" marB="76581"/>
                </a:tc>
                <a:tc>
                  <a:txBody>
                    <a:bodyPr/>
                    <a:lstStyle/>
                    <a:p>
                      <a:pPr algn="ctr"/>
                      <a:r>
                        <a:rPr lang="en-US" sz="2300" dirty="0"/>
                        <a:t>QoL</a:t>
                      </a:r>
                    </a:p>
                  </a:txBody>
                  <a:tcPr marL="153162" marR="153162" marT="76581" marB="76581"/>
                </a:tc>
                <a:extLst>
                  <a:ext uri="{0D108BD9-81ED-4DB2-BD59-A6C34878D82A}">
                    <a16:rowId xmlns:a16="http://schemas.microsoft.com/office/drawing/2014/main" val="2382526252"/>
                  </a:ext>
                </a:extLst>
              </a:tr>
              <a:tr h="623808">
                <a:tc>
                  <a:txBody>
                    <a:bodyPr/>
                    <a:lstStyle/>
                    <a:p>
                      <a:r>
                        <a:rPr lang="en-US" sz="2300" b="1" i="1" dirty="0">
                          <a:solidFill>
                            <a:schemeClr val="accent2"/>
                          </a:solidFill>
                          <a:latin typeface="Comic Sans MS" panose="030F0902030302020204" pitchFamily="66" charset="0"/>
                          <a:ea typeface="Brush Script MT" panose="03060802040406070304" pitchFamily="66" charset="-122"/>
                          <a:cs typeface="Brush Script MT" panose="03060802040406070304" pitchFamily="66" charset="-122"/>
                        </a:rPr>
                        <a:t>*</a:t>
                      </a:r>
                      <a:r>
                        <a:rPr lang="en-US" sz="2300" dirty="0"/>
                        <a:t>Modafinil</a:t>
                      </a:r>
                      <a:r>
                        <a:rPr lang="en-US" sz="2300" baseline="30000" dirty="0"/>
                        <a:t>1</a:t>
                      </a:r>
                      <a:endParaRPr lang="en-US" sz="2300" dirty="0"/>
                    </a:p>
                  </a:txBody>
                  <a:tcPr marL="153162" marR="153162" marT="76581" marB="76581"/>
                </a:tc>
                <a:tc>
                  <a:txBody>
                    <a:bodyPr/>
                    <a:lstStyle/>
                    <a:p>
                      <a:r>
                        <a:rPr lang="en-US" sz="2300" dirty="0"/>
                        <a:t>Strong</a:t>
                      </a:r>
                    </a:p>
                  </a:txBody>
                  <a:tcPr marL="153162" marR="153162" marT="76581" marB="76581"/>
                </a:tc>
                <a:tc>
                  <a:txBody>
                    <a:bodyPr/>
                    <a:lstStyle/>
                    <a:p>
                      <a:pPr algn="ctr"/>
                      <a:r>
                        <a:rPr lang="en-US" sz="2300" dirty="0"/>
                        <a:t>✓</a:t>
                      </a:r>
                    </a:p>
                  </a:txBody>
                  <a:tcPr marL="153162" marR="153162" marT="76581" marB="7658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a:t>
                      </a:r>
                    </a:p>
                  </a:txBody>
                  <a:tcPr marL="153162" marR="153162" marT="76581" marB="76581"/>
                </a:tc>
                <a:tc>
                  <a:txBody>
                    <a:bodyPr/>
                    <a:lstStyle/>
                    <a:p>
                      <a:pPr algn="ctr"/>
                      <a:endParaRPr lang="en-US" sz="2300" dirty="0"/>
                    </a:p>
                  </a:txBody>
                  <a:tcPr marL="153162" marR="153162" marT="76581" marB="76581"/>
                </a:tc>
                <a:extLst>
                  <a:ext uri="{0D108BD9-81ED-4DB2-BD59-A6C34878D82A}">
                    <a16:rowId xmlns:a16="http://schemas.microsoft.com/office/drawing/2014/main" val="3782062983"/>
                  </a:ext>
                </a:extLst>
              </a:tr>
              <a:tr h="623808">
                <a:tc>
                  <a:txBody>
                    <a:bodyPr/>
                    <a:lstStyle/>
                    <a:p>
                      <a:r>
                        <a:rPr lang="en-US" sz="2300" b="1" i="1" dirty="0">
                          <a:solidFill>
                            <a:schemeClr val="accent2"/>
                          </a:solidFill>
                          <a:latin typeface="Comic Sans MS" panose="030F0902030302020204" pitchFamily="66" charset="0"/>
                          <a:ea typeface="Brush Script MT" panose="03060802040406070304" pitchFamily="66" charset="-122"/>
                          <a:cs typeface="Brush Script MT" panose="03060802040406070304" pitchFamily="66" charset="-122"/>
                        </a:rPr>
                        <a:t>*</a:t>
                      </a:r>
                      <a:r>
                        <a:rPr lang="en-US" sz="2300" dirty="0"/>
                        <a:t>Clarithromycin</a:t>
                      </a:r>
                      <a:r>
                        <a:rPr lang="en-US" sz="2300" baseline="30000" dirty="0"/>
                        <a:t>2</a:t>
                      </a:r>
                    </a:p>
                  </a:txBody>
                  <a:tcPr marL="153162" marR="153162" marT="76581" marB="76581"/>
                </a:tc>
                <a:tc>
                  <a:txBody>
                    <a:bodyPr/>
                    <a:lstStyle/>
                    <a:p>
                      <a:r>
                        <a:rPr lang="en-US" sz="2300" dirty="0"/>
                        <a:t>Conditional</a:t>
                      </a:r>
                    </a:p>
                  </a:txBody>
                  <a:tcPr marL="153162" marR="153162" marT="76581" marB="7658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a:t>
                      </a:r>
                    </a:p>
                  </a:txBody>
                  <a:tcPr marL="153162" marR="153162" marT="76581" marB="7658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a:t>
                      </a:r>
                    </a:p>
                  </a:txBody>
                  <a:tcPr marL="153162" marR="153162" marT="76581" marB="7658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a:t>
                      </a:r>
                    </a:p>
                  </a:txBody>
                  <a:tcPr marL="153162" marR="153162" marT="76581" marB="76581"/>
                </a:tc>
                <a:extLst>
                  <a:ext uri="{0D108BD9-81ED-4DB2-BD59-A6C34878D82A}">
                    <a16:rowId xmlns:a16="http://schemas.microsoft.com/office/drawing/2014/main" val="1581689659"/>
                  </a:ext>
                </a:extLst>
              </a:tr>
              <a:tr h="623808">
                <a:tc>
                  <a:txBody>
                    <a:bodyPr/>
                    <a:lstStyle/>
                    <a:p>
                      <a:r>
                        <a:rPr lang="en-US" sz="2300" b="1" i="1" dirty="0">
                          <a:solidFill>
                            <a:schemeClr val="accent2"/>
                          </a:solidFill>
                          <a:latin typeface="Comic Sans MS" panose="030F0902030302020204" pitchFamily="66" charset="0"/>
                          <a:ea typeface="Brush Script MT" panose="03060802040406070304" pitchFamily="66" charset="-122"/>
                          <a:cs typeface="Brush Script MT" panose="03060802040406070304" pitchFamily="66" charset="-122"/>
                        </a:rPr>
                        <a:t>*</a:t>
                      </a:r>
                      <a:r>
                        <a:rPr lang="en-US" sz="2300" dirty="0"/>
                        <a:t>Methylphenidate</a:t>
                      </a:r>
                      <a:r>
                        <a:rPr lang="en-US" sz="2300" baseline="30000" dirty="0"/>
                        <a:t>1</a:t>
                      </a:r>
                    </a:p>
                  </a:txBody>
                  <a:tcPr marL="153162" marR="153162" marT="76581" marB="765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Conditional</a:t>
                      </a:r>
                    </a:p>
                  </a:txBody>
                  <a:tcPr marL="153162" marR="153162" marT="76581" marB="76581"/>
                </a:tc>
                <a:tc>
                  <a:txBody>
                    <a:bodyPr/>
                    <a:lstStyle/>
                    <a:p>
                      <a:pPr algn="ctr"/>
                      <a:endParaRPr lang="en-US" sz="2300" dirty="0"/>
                    </a:p>
                  </a:txBody>
                  <a:tcPr marL="153162" marR="153162" marT="76581" marB="7658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a:t>
                      </a:r>
                    </a:p>
                  </a:txBody>
                  <a:tcPr marL="153162" marR="153162" marT="76581" marB="76581"/>
                </a:tc>
                <a:tc>
                  <a:txBody>
                    <a:bodyPr/>
                    <a:lstStyle/>
                    <a:p>
                      <a:pPr algn="ctr"/>
                      <a:endParaRPr lang="en-US" sz="2300" dirty="0"/>
                    </a:p>
                  </a:txBody>
                  <a:tcPr marL="153162" marR="153162" marT="76581" marB="76581"/>
                </a:tc>
                <a:extLst>
                  <a:ext uri="{0D108BD9-81ED-4DB2-BD59-A6C34878D82A}">
                    <a16:rowId xmlns:a16="http://schemas.microsoft.com/office/drawing/2014/main" val="118520233"/>
                  </a:ext>
                </a:extLst>
              </a:tr>
              <a:tr h="623808">
                <a:tc>
                  <a:txBody>
                    <a:bodyPr/>
                    <a:lstStyle/>
                    <a:p>
                      <a:r>
                        <a:rPr lang="en-US" sz="2300" b="1" i="1" dirty="0">
                          <a:solidFill>
                            <a:schemeClr val="accent2"/>
                          </a:solidFill>
                          <a:latin typeface="Comic Sans MS" panose="030F0902030302020204" pitchFamily="66" charset="0"/>
                          <a:ea typeface="Brush Script MT" panose="03060802040406070304" pitchFamily="66" charset="-122"/>
                          <a:cs typeface="Brush Script MT" panose="03060802040406070304" pitchFamily="66" charset="-122"/>
                        </a:rPr>
                        <a:t>*</a:t>
                      </a:r>
                      <a:r>
                        <a:rPr lang="en-US" sz="2300" dirty="0"/>
                        <a:t>Pitolisant</a:t>
                      </a:r>
                      <a:r>
                        <a:rPr lang="en-US" sz="2300" baseline="30000" dirty="0"/>
                        <a:t>3</a:t>
                      </a:r>
                    </a:p>
                  </a:txBody>
                  <a:tcPr marL="153162" marR="153162" marT="76581" marB="765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Conditional</a:t>
                      </a:r>
                    </a:p>
                  </a:txBody>
                  <a:tcPr marL="153162" marR="153162" marT="76581" marB="7658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a:t>
                      </a:r>
                    </a:p>
                  </a:txBody>
                  <a:tcPr marL="153162" marR="153162" marT="76581" marB="76581"/>
                </a:tc>
                <a:tc>
                  <a:txBody>
                    <a:bodyPr/>
                    <a:lstStyle/>
                    <a:p>
                      <a:pPr algn="ctr"/>
                      <a:endParaRPr lang="en-US" sz="2300" dirty="0"/>
                    </a:p>
                  </a:txBody>
                  <a:tcPr marL="153162" marR="153162" marT="76581" marB="76581"/>
                </a:tc>
                <a:tc>
                  <a:txBody>
                    <a:bodyPr/>
                    <a:lstStyle/>
                    <a:p>
                      <a:pPr algn="ctr"/>
                      <a:endParaRPr lang="en-US" sz="2300" dirty="0"/>
                    </a:p>
                  </a:txBody>
                  <a:tcPr marL="153162" marR="153162" marT="76581" marB="76581"/>
                </a:tc>
                <a:extLst>
                  <a:ext uri="{0D108BD9-81ED-4DB2-BD59-A6C34878D82A}">
                    <a16:rowId xmlns:a16="http://schemas.microsoft.com/office/drawing/2014/main" val="1401846015"/>
                  </a:ext>
                </a:extLst>
              </a:tr>
              <a:tr h="623808">
                <a:tc>
                  <a:txBody>
                    <a:bodyPr/>
                    <a:lstStyle/>
                    <a:p>
                      <a:r>
                        <a:rPr lang="en-US" sz="2300" dirty="0"/>
                        <a:t>Oxybate</a:t>
                      </a:r>
                      <a:r>
                        <a:rPr lang="en-US" sz="2300" baseline="30000" dirty="0"/>
                        <a:t>4</a:t>
                      </a:r>
                    </a:p>
                  </a:txBody>
                  <a:tcPr marL="153162" marR="153162" marT="76581" marB="765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Conditional</a:t>
                      </a:r>
                      <a:r>
                        <a:rPr lang="en-US" sz="2300" dirty="0">
                          <a:solidFill>
                            <a:schemeClr val="accent2"/>
                          </a:solidFill>
                        </a:rPr>
                        <a:t>?</a:t>
                      </a:r>
                    </a:p>
                  </a:txBody>
                  <a:tcPr marL="153162" marR="153162" marT="76581" marB="7658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a:t>
                      </a:r>
                    </a:p>
                  </a:txBody>
                  <a:tcPr marL="153162" marR="153162" marT="76581" marB="76581"/>
                </a:tc>
                <a:tc>
                  <a:txBody>
                    <a:bodyPr/>
                    <a:lstStyle/>
                    <a:p>
                      <a:pPr algn="ctr"/>
                      <a:endParaRPr lang="en-US" sz="2300" dirty="0"/>
                    </a:p>
                  </a:txBody>
                  <a:tcPr marL="153162" marR="153162" marT="76581" marB="76581"/>
                </a:tc>
                <a:tc>
                  <a:txBody>
                    <a:bodyPr/>
                    <a:lstStyle/>
                    <a:p>
                      <a:pPr algn="ctr"/>
                      <a:endParaRPr lang="en-US" sz="2300" dirty="0"/>
                    </a:p>
                  </a:txBody>
                  <a:tcPr marL="153162" marR="153162" marT="76581" marB="76581"/>
                </a:tc>
                <a:extLst>
                  <a:ext uri="{0D108BD9-81ED-4DB2-BD59-A6C34878D82A}">
                    <a16:rowId xmlns:a16="http://schemas.microsoft.com/office/drawing/2014/main" val="2382372149"/>
                  </a:ext>
                </a:extLst>
              </a:tr>
            </a:tbl>
          </a:graphicData>
        </a:graphic>
      </p:graphicFrame>
      <p:sp>
        <p:nvSpPr>
          <p:cNvPr id="11" name="TextBox 10">
            <a:extLst>
              <a:ext uri="{FF2B5EF4-FFF2-40B4-BE49-F238E27FC236}">
                <a16:creationId xmlns:a16="http://schemas.microsoft.com/office/drawing/2014/main" id="{AC81E859-5195-5A4A-8B2E-34858CEA6599}"/>
              </a:ext>
            </a:extLst>
          </p:cNvPr>
          <p:cNvSpPr txBox="1"/>
          <p:nvPr/>
        </p:nvSpPr>
        <p:spPr>
          <a:xfrm>
            <a:off x="6958231" y="717323"/>
            <a:ext cx="1908340" cy="666977"/>
          </a:xfrm>
          <a:prstGeom prst="rect">
            <a:avLst/>
          </a:prstGeom>
          <a:noFill/>
        </p:spPr>
        <p:txBody>
          <a:bodyPr wrap="square" rtlCol="0">
            <a:spAutoFit/>
          </a:bodyPr>
          <a:lstStyle/>
          <a:p>
            <a:pPr algn="ctr"/>
            <a:r>
              <a:rPr lang="en-US" sz="1867" b="1" i="1" dirty="0">
                <a:solidFill>
                  <a:schemeClr val="accent2"/>
                </a:solidFill>
                <a:latin typeface="Comic Sans MS" panose="030F0902030302020204" pitchFamily="66" charset="0"/>
                <a:ea typeface="Brush Script MT" panose="03060802040406070304" pitchFamily="66" charset="-122"/>
                <a:cs typeface="Brush Script MT" panose="03060802040406070304" pitchFamily="66" charset="-122"/>
              </a:rPr>
              <a:t>*Unlabeled uses</a:t>
            </a:r>
          </a:p>
        </p:txBody>
      </p:sp>
      <p:sp>
        <p:nvSpPr>
          <p:cNvPr id="8" name="Footer Placeholder 7">
            <a:extLst>
              <a:ext uri="{FF2B5EF4-FFF2-40B4-BE49-F238E27FC236}">
                <a16:creationId xmlns:a16="http://schemas.microsoft.com/office/drawing/2014/main" id="{F8C527B8-081B-C530-7450-B92A6CA9F7BD}"/>
              </a:ext>
            </a:extLst>
          </p:cNvPr>
          <p:cNvSpPr>
            <a:spLocks noGrp="1"/>
          </p:cNvSpPr>
          <p:nvPr>
            <p:ph type="ftr" sz="quarter" idx="3"/>
          </p:nvPr>
        </p:nvSpPr>
        <p:spPr/>
        <p:txBody>
          <a:bodyPr/>
          <a:lstStyle/>
          <a:p>
            <a:r>
              <a:rPr lang="en-US"/>
              <a:t>QoL, quality of life.
1. Trotti LM, et al. Sleep Med Clin. 2017;12(93):331-44; 2. Trotti LM, et al. </a:t>
            </a:r>
            <a:r>
              <a:rPr lang="en-US" i="1"/>
              <a:t>Ann Neurol</a:t>
            </a:r>
            <a:r>
              <a:rPr lang="en-US"/>
              <a:t>. 2015;78(3):454-65; 3. Leu-Semenescu S, et al. </a:t>
            </a:r>
            <a:r>
              <a:rPr lang="en-US" i="1"/>
              <a:t>Sleep Med</a:t>
            </a:r>
            <a:r>
              <a:rPr lang="en-US"/>
              <a:t>. 2014;15(6):681-7; 4. Leu-Semenescu S, et al. </a:t>
            </a:r>
            <a:r>
              <a:rPr lang="en-US" i="1"/>
              <a:t>Sleep Med</a:t>
            </a:r>
            <a:r>
              <a:rPr lang="en-US"/>
              <a:t>. 2016;17:38-44; Maski K, et al. </a:t>
            </a:r>
            <a:r>
              <a:rPr lang="en-US" i="1"/>
              <a:t>J Clin Sleep Med</a:t>
            </a:r>
            <a:r>
              <a:rPr lang="en-US"/>
              <a:t>. 2021;17(9):1881-93. </a:t>
            </a:r>
          </a:p>
        </p:txBody>
      </p:sp>
    </p:spTree>
    <p:extLst>
      <p:ext uri="{BB962C8B-B14F-4D97-AF65-F5344CB8AC3E}">
        <p14:creationId xmlns:p14="http://schemas.microsoft.com/office/powerpoint/2010/main" val="4092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403566-0712-13E2-8465-E9417A1FBD7C}"/>
              </a:ext>
            </a:extLst>
          </p:cNvPr>
          <p:cNvSpPr>
            <a:spLocks noGrp="1"/>
          </p:cNvSpPr>
          <p:nvPr>
            <p:ph type="title"/>
          </p:nvPr>
        </p:nvSpPr>
        <p:spPr>
          <a:xfrm>
            <a:off x="609600" y="199505"/>
            <a:ext cx="10744200" cy="1185577"/>
          </a:xfrm>
        </p:spPr>
        <p:txBody>
          <a:bodyPr/>
          <a:lstStyle/>
          <a:p>
            <a:r>
              <a:rPr lang="en-US" dirty="0"/>
              <a:t>Wait… What Are We Doing?</a:t>
            </a:r>
            <a:endParaRPr lang="en-US"/>
          </a:p>
        </p:txBody>
      </p:sp>
      <p:sp>
        <p:nvSpPr>
          <p:cNvPr id="10" name="TextBox 9">
            <a:extLst>
              <a:ext uri="{FF2B5EF4-FFF2-40B4-BE49-F238E27FC236}">
                <a16:creationId xmlns:a16="http://schemas.microsoft.com/office/drawing/2014/main" id="{F176D2B9-64C5-9FC3-97E1-7DFC7BDBBA50}"/>
              </a:ext>
            </a:extLst>
          </p:cNvPr>
          <p:cNvSpPr txBox="1"/>
          <p:nvPr/>
        </p:nvSpPr>
        <p:spPr>
          <a:xfrm>
            <a:off x="5830347" y="5653598"/>
            <a:ext cx="5892800" cy="461665"/>
          </a:xfrm>
          <a:prstGeom prst="rect">
            <a:avLst/>
          </a:prstGeom>
          <a:noFill/>
        </p:spPr>
        <p:txBody>
          <a:bodyPr wrap="square" rtlCol="0">
            <a:spAutoFit/>
          </a:bodyPr>
          <a:lstStyle/>
          <a:p>
            <a:pPr algn="ctr"/>
            <a:r>
              <a:rPr lang="en-US" sz="2400" dirty="0"/>
              <a:t>…not all that foreign a concept…</a:t>
            </a:r>
          </a:p>
        </p:txBody>
      </p:sp>
      <p:sp>
        <p:nvSpPr>
          <p:cNvPr id="11" name="TextBox 10">
            <a:extLst>
              <a:ext uri="{FF2B5EF4-FFF2-40B4-BE49-F238E27FC236}">
                <a16:creationId xmlns:a16="http://schemas.microsoft.com/office/drawing/2014/main" id="{ACB9B52B-2CAE-6361-DD42-1386E6F2335C}"/>
              </a:ext>
            </a:extLst>
          </p:cNvPr>
          <p:cNvSpPr txBox="1"/>
          <p:nvPr/>
        </p:nvSpPr>
        <p:spPr>
          <a:xfrm>
            <a:off x="1117601" y="4758620"/>
            <a:ext cx="4388383" cy="461665"/>
          </a:xfrm>
          <a:prstGeom prst="rect">
            <a:avLst/>
          </a:prstGeom>
          <a:noFill/>
        </p:spPr>
        <p:txBody>
          <a:bodyPr wrap="square" rtlCol="0">
            <a:spAutoFit/>
          </a:bodyPr>
          <a:lstStyle/>
          <a:p>
            <a:pPr algn="ctr"/>
            <a:r>
              <a:rPr lang="en-US" sz="2400" dirty="0"/>
              <a:t>Pre-PAP</a:t>
            </a:r>
          </a:p>
        </p:txBody>
      </p:sp>
      <p:sp>
        <p:nvSpPr>
          <p:cNvPr id="12" name="TextBox 11">
            <a:extLst>
              <a:ext uri="{FF2B5EF4-FFF2-40B4-BE49-F238E27FC236}">
                <a16:creationId xmlns:a16="http://schemas.microsoft.com/office/drawing/2014/main" id="{FAC289C2-86BE-166C-69D9-1A3B5ADF3A9E}"/>
              </a:ext>
            </a:extLst>
          </p:cNvPr>
          <p:cNvSpPr txBox="1"/>
          <p:nvPr/>
        </p:nvSpPr>
        <p:spPr>
          <a:xfrm>
            <a:off x="7194018" y="4765358"/>
            <a:ext cx="4388383" cy="461665"/>
          </a:xfrm>
          <a:prstGeom prst="rect">
            <a:avLst/>
          </a:prstGeom>
          <a:noFill/>
        </p:spPr>
        <p:txBody>
          <a:bodyPr wrap="square" rtlCol="0">
            <a:spAutoFit/>
          </a:bodyPr>
          <a:lstStyle/>
          <a:p>
            <a:pPr algn="ctr"/>
            <a:r>
              <a:rPr lang="en-US" sz="2400" dirty="0"/>
              <a:t>CPAP</a:t>
            </a:r>
          </a:p>
        </p:txBody>
      </p:sp>
      <p:sp>
        <p:nvSpPr>
          <p:cNvPr id="19" name="Footer Placeholder 18">
            <a:extLst>
              <a:ext uri="{FF2B5EF4-FFF2-40B4-BE49-F238E27FC236}">
                <a16:creationId xmlns:a16="http://schemas.microsoft.com/office/drawing/2014/main" id="{6AB3F3DE-6599-A918-0AD2-1AC65A68386B}"/>
              </a:ext>
            </a:extLst>
          </p:cNvPr>
          <p:cNvSpPr>
            <a:spLocks noGrp="1"/>
          </p:cNvSpPr>
          <p:nvPr>
            <p:ph type="ftr" sz="quarter" idx="3"/>
          </p:nvPr>
        </p:nvSpPr>
        <p:spPr/>
        <p:txBody>
          <a:bodyPr/>
          <a:lstStyle/>
          <a:p>
            <a:r>
              <a:rPr lang="en-US"/>
              <a:t>CPAP, continuous positive airway pressure; PAP, positive airway pressure.</a:t>
            </a:r>
          </a:p>
          <a:p>
            <a:r>
              <a:rPr lang="en-US"/>
              <a:t>
Kim J-H, et al. Korean J Clin Lab Sci. 2019;51:277-85.</a:t>
            </a:r>
          </a:p>
        </p:txBody>
      </p:sp>
      <p:pic>
        <p:nvPicPr>
          <p:cNvPr id="3" name="Picture 2" descr="A screenshot of a graph&#10;&#10;Description automatically generated">
            <a:extLst>
              <a:ext uri="{FF2B5EF4-FFF2-40B4-BE49-F238E27FC236}">
                <a16:creationId xmlns:a16="http://schemas.microsoft.com/office/drawing/2014/main" id="{F4D28BB2-529C-79F9-7C1C-37C0364858D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811657"/>
            <a:ext cx="12087544" cy="2946963"/>
          </a:xfrm>
          <a:prstGeom prst="rect">
            <a:avLst/>
          </a:prstGeom>
        </p:spPr>
      </p:pic>
    </p:spTree>
    <p:extLst>
      <p:ext uri="{BB962C8B-B14F-4D97-AF65-F5344CB8AC3E}">
        <p14:creationId xmlns:p14="http://schemas.microsoft.com/office/powerpoint/2010/main" val="2813557009"/>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457AB3-72BA-4DB4-8878-132DA4BBD169}"/>
</file>

<file path=customXml/itemProps2.xml><?xml version="1.0" encoding="utf-8"?>
<ds:datastoreItem xmlns:ds="http://schemas.openxmlformats.org/officeDocument/2006/customXml" ds:itemID="{75591213-8B4F-4D92-B538-C9C9735A0329}">
  <ds:schemaRefs>
    <ds:schemaRef ds:uri="http://schemas.microsoft.com/sharepoint/v3/contenttype/forms"/>
  </ds:schemaRefs>
</ds:datastoreItem>
</file>

<file path=customXml/itemProps3.xml><?xml version="1.0" encoding="utf-8"?>
<ds:datastoreItem xmlns:ds="http://schemas.openxmlformats.org/officeDocument/2006/customXml" ds:itemID="{632A92DC-2D77-4085-8903-6D71E19336A0}">
  <ds:schemaRefs>
    <ds:schemaRef ds:uri="http://purl.org/dc/dcmitype/"/>
    <ds:schemaRef ds:uri="http://purl.org/dc/elements/1.1/"/>
    <ds:schemaRef ds:uri="http://schemas.microsoft.com/office/2006/metadata/properties"/>
    <ds:schemaRef ds:uri="http://purl.org/dc/terms/"/>
    <ds:schemaRef ds:uri="a9d8bbac-cce3-475c-b9fe-65ecbcec7edd"/>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f55e9ad1-4522-4e5b-8d2e-6f450f6d945f"/>
  </ds:schemaRefs>
</ds:datastoreItem>
</file>

<file path=docProps/app.xml><?xml version="1.0" encoding="utf-8"?>
<Properties xmlns="http://schemas.openxmlformats.org/officeDocument/2006/extended-properties" xmlns:vt="http://schemas.openxmlformats.org/officeDocument/2006/docPropsVTypes">
  <Template>Neurology2023</Template>
  <TotalTime>840</TotalTime>
  <Words>903</Words>
  <Application>Microsoft Macintosh PowerPoint</Application>
  <PresentationFormat>Widescreen</PresentationFormat>
  <Paragraphs>108</Paragraphs>
  <Slides>10</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-apple-system</vt:lpstr>
      <vt:lpstr>Arial</vt:lpstr>
      <vt:lpstr>Calibri</vt:lpstr>
      <vt:lpstr>Calibri Light</vt:lpstr>
      <vt:lpstr>Century Gothic</vt:lpstr>
      <vt:lpstr>Comic Sans MS</vt:lpstr>
      <vt:lpstr>Helvetica</vt:lpstr>
      <vt:lpstr>Roboto</vt:lpstr>
      <vt:lpstr>Trebuchet MS</vt:lpstr>
      <vt:lpstr>Neurology2023</vt:lpstr>
      <vt:lpstr>Office Theme</vt:lpstr>
      <vt:lpstr>Evaluating and Promoting Health in Idiopathic Hypersomnia Beyond Sleepy</vt:lpstr>
      <vt:lpstr>PowerPoint Presentation</vt:lpstr>
      <vt:lpstr>Disclaimer</vt:lpstr>
      <vt:lpstr>Col</vt:lpstr>
      <vt:lpstr>Capturing the Constellation</vt:lpstr>
      <vt:lpstr>Sleepy+</vt:lpstr>
      <vt:lpstr>I Wouldn’t Bet on Those Odds</vt:lpstr>
      <vt:lpstr>Update Time Already?</vt:lpstr>
      <vt:lpstr>Wait… What Are We Doing?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and Promoting Health in Idiopathic Hypersomnia Beyond Sleepy</dc:title>
  <dc:subject/>
  <dc:creator>MedEd On The Go</dc:creator>
  <cp:keywords/>
  <dc:description/>
  <cp:lastModifiedBy>Harley Kidner</cp:lastModifiedBy>
  <cp:revision>18</cp:revision>
  <cp:lastPrinted>2023-02-11T00:53:38Z</cp:lastPrinted>
  <dcterms:created xsi:type="dcterms:W3CDTF">2023-02-11T00:50:27Z</dcterms:created>
  <dcterms:modified xsi:type="dcterms:W3CDTF">2024-01-11T21:36:31Z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