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37" r:id="rId1"/>
    <p:sldMasterId id="2147483748" r:id="rId2"/>
  </p:sldMasterIdLst>
  <p:notesMasterIdLst>
    <p:notesMasterId r:id="rId17"/>
  </p:notesMasterIdLst>
  <p:handoutMasterIdLst>
    <p:handoutMasterId r:id="rId18"/>
  </p:handoutMasterIdLst>
  <p:sldIdLst>
    <p:sldId id="1278" r:id="rId3"/>
    <p:sldId id="256" r:id="rId4"/>
    <p:sldId id="261" r:id="rId5"/>
    <p:sldId id="262" r:id="rId6"/>
    <p:sldId id="1129" r:id="rId7"/>
    <p:sldId id="337" r:id="rId8"/>
    <p:sldId id="274" r:id="rId9"/>
    <p:sldId id="276" r:id="rId10"/>
    <p:sldId id="1282" r:id="rId11"/>
    <p:sldId id="355" r:id="rId12"/>
    <p:sldId id="1281" r:id="rId13"/>
    <p:sldId id="280" r:id="rId14"/>
    <p:sldId id="845" r:id="rId15"/>
    <p:sldId id="287" r:id="rId16"/>
  </p:sldIdLst>
  <p:sldSz cx="12192000" cy="6858000"/>
  <p:notesSz cx="6858000" cy="9144000"/>
  <p:defaultTextStyle>
    <a:defPPr>
      <a:defRPr lang="en-US"/>
    </a:defPPr>
    <a:lvl1pPr marL="0" algn="l" defTabSz="914400" rtl="0">
      <a:defRPr sz="1800" kern="1200">
        <a:solidFill>
          <a:schemeClr val="tx1"/>
        </a:solidFill>
        <a:latin typeface="+mn-lt"/>
        <a:ea typeface="+mn-ea"/>
        <a:cs typeface="+mn-cs"/>
      </a:defRPr>
    </a:lvl1pPr>
    <a:lvl2pPr marL="457200" algn="l" defTabSz="914400" rtl="0">
      <a:defRPr sz="1800" kern="1200">
        <a:solidFill>
          <a:schemeClr val="tx1"/>
        </a:solidFill>
        <a:latin typeface="+mn-lt"/>
        <a:ea typeface="+mn-ea"/>
        <a:cs typeface="+mn-cs"/>
      </a:defRPr>
    </a:lvl2pPr>
    <a:lvl3pPr marL="914400" algn="l" defTabSz="914400" rtl="0">
      <a:defRPr sz="1800" kern="1200">
        <a:solidFill>
          <a:schemeClr val="tx1"/>
        </a:solidFill>
        <a:latin typeface="+mn-lt"/>
        <a:ea typeface="+mn-ea"/>
        <a:cs typeface="+mn-cs"/>
      </a:defRPr>
    </a:lvl3pPr>
    <a:lvl4pPr marL="1371600" algn="l" defTabSz="914400" rtl="0">
      <a:defRPr sz="1800" kern="1200">
        <a:solidFill>
          <a:schemeClr val="tx1"/>
        </a:solidFill>
        <a:latin typeface="+mn-lt"/>
        <a:ea typeface="+mn-ea"/>
        <a:cs typeface="+mn-cs"/>
      </a:defRPr>
    </a:lvl4pPr>
    <a:lvl5pPr marL="1828800" algn="l" defTabSz="914400" rtl="0">
      <a:defRPr sz="1800" kern="1200">
        <a:solidFill>
          <a:schemeClr val="tx1"/>
        </a:solidFill>
        <a:latin typeface="+mn-lt"/>
        <a:ea typeface="+mn-ea"/>
        <a:cs typeface="+mn-cs"/>
      </a:defRPr>
    </a:lvl5pPr>
    <a:lvl6pPr marL="2286000" algn="l" defTabSz="914400" rtl="0">
      <a:defRPr sz="1800" kern="1200">
        <a:solidFill>
          <a:schemeClr val="tx1"/>
        </a:solidFill>
        <a:latin typeface="+mn-lt"/>
        <a:ea typeface="+mn-ea"/>
        <a:cs typeface="+mn-cs"/>
      </a:defRPr>
    </a:lvl6pPr>
    <a:lvl7pPr marL="2743200" algn="l" defTabSz="914400" rtl="0">
      <a:defRPr sz="1800" kern="1200">
        <a:solidFill>
          <a:schemeClr val="tx1"/>
        </a:solidFill>
        <a:latin typeface="+mn-lt"/>
        <a:ea typeface="+mn-ea"/>
        <a:cs typeface="+mn-cs"/>
      </a:defRPr>
    </a:lvl7pPr>
    <a:lvl8pPr marL="3200400" algn="l" defTabSz="914400" rtl="0">
      <a:defRPr sz="1800" kern="1200">
        <a:solidFill>
          <a:schemeClr val="tx1"/>
        </a:solidFill>
        <a:latin typeface="+mn-lt"/>
        <a:ea typeface="+mn-ea"/>
        <a:cs typeface="+mn-cs"/>
      </a:defRPr>
    </a:lvl8pPr>
    <a:lvl9pPr marL="3657600" algn="l" defTabSz="914400" rtl="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32">
          <p15:clr>
            <a:srgbClr val="A4A3A4"/>
          </p15:clr>
        </p15:guide>
        <p15:guide id="2" orient="horz" pos="3504">
          <p15:clr>
            <a:srgbClr val="A4A3A4"/>
          </p15:clr>
        </p15:guide>
        <p15:guide id="3" pos="6648">
          <p15:clr>
            <a:srgbClr val="A4A3A4"/>
          </p15:clr>
        </p15:guide>
        <p15:guide id="4" pos="1488">
          <p15:clr>
            <a:srgbClr val="A4A3A4"/>
          </p15:clr>
        </p15:guide>
        <p15:guide id="5" pos="432">
          <p15:clr>
            <a:srgbClr val="A4A3A4"/>
          </p15:clr>
        </p15:guide>
      </p15:sldGuideLst>
    </p:ext>
    <p:ext uri="{2D200454-40CA-4A62-9FC3-DE9A4176ACB9}">
      <p15:notesGuideLst xmlns:p15="http://schemas.microsoft.com/office/powerpoint/2012/main">
        <p15:guide id="1" orient="horz" pos="2472">
          <p15:clr>
            <a:srgbClr val="A4A3A4"/>
          </p15:clr>
        </p15:guide>
        <p15:guide id="2" pos="384">
          <p15:clr>
            <a:srgbClr val="A4A3A4"/>
          </p15:clr>
        </p15:guide>
        <p15:guide id="3" orient="horz" pos="507">
          <p15:clr>
            <a:srgbClr val="A4A3A4"/>
          </p15:clr>
        </p15:guide>
        <p15:guide id="4" orient="horz" pos="2640">
          <p15:clr>
            <a:srgbClr val="A4A3A4"/>
          </p15:clr>
        </p15:guide>
        <p15:guide id="5" pos="391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450A3C-4AD8-14C3-BE8D-52870263434C}" name="Canan Schumann" initials="CS" userId="S::cschumann@ushealthconnect.com::d28afc93-6bf0-45d0-b3c3-1d5d563b5562" providerId="AD"/>
  <p188:author id="{6EB12EAF-BC4E-6B6B-0102-503011D8EEE7}" name="Emily Jebing" initials="EJ" userId="Emily Jebing" providerId="None"/>
  <p188:author id="{52C4C9BB-C807-8705-0B08-A3DF41A8D64B}" name="Moriah Diethorn" initials="MD" userId="Moriah Diethorn" providerId="None"/>
  <p188:author id="{587B9DF8-07B2-1036-2560-F7CDD8CC9D9E}" name="Prerna Poojary" initials="PP" userId="S::ppoojary@ushealthconnect.com::784d81cb-4d8e-4a43-8c2e-8d8d9a5cf0b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eghan Redfield" initials="MR" lastIdx="2" clrIdx="0">
    <p:extLst>
      <p:ext uri="{19B8F6BF-5375-455C-9EA6-DF929625EA0E}">
        <p15:presenceInfo xmlns:p15="http://schemas.microsoft.com/office/powerpoint/2012/main" userId="S::mredfield@ACADIA-Pharm.com::f5c1716dca4e6532" providerId="AD"/>
      </p:ext>
    </p:extLst>
  </p:cmAuthor>
  <p:cmAuthor id="2" name="Eileen Giordano" initials="EG" lastIdx="3" clrIdx="1">
    <p:extLst>
      <p:ext uri="{19B8F6BF-5375-455C-9EA6-DF929625EA0E}">
        <p15:presenceInfo xmlns:p15="http://schemas.microsoft.com/office/powerpoint/2012/main" userId="773bcdb9c1a4f14e" providerId="Windows Live"/>
      </p:ext>
    </p:extLst>
  </p:cmAuthor>
  <p:cmAuthor id="3" name="Eckert, Kelly" initials="EK" lastIdx="43" clrIdx="2">
    <p:extLst>
      <p:ext uri="{19B8F6BF-5375-455C-9EA6-DF929625EA0E}">
        <p15:presenceInfo xmlns:p15="http://schemas.microsoft.com/office/powerpoint/2012/main" userId="Eckert, Kelly" providerId="None"/>
      </p:ext>
    </p:extLst>
  </p:cmAuthor>
  <p:cmAuthor id="4" name="Kathleen Ogle" initials="KO" lastIdx="11" clrIdx="3">
    <p:extLst>
      <p:ext uri="{19B8F6BF-5375-455C-9EA6-DF929625EA0E}">
        <p15:presenceInfo xmlns:p15="http://schemas.microsoft.com/office/powerpoint/2012/main" userId="Kathleen Ogle" providerId="None"/>
      </p:ext>
    </p:extLst>
  </p:cmAuthor>
  <p:cmAuthor id="5" name="Susan Bowes" initials="SB" lastIdx="4" clrIdx="4">
    <p:extLst>
      <p:ext uri="{19B8F6BF-5375-455C-9EA6-DF929625EA0E}">
        <p15:presenceInfo xmlns:p15="http://schemas.microsoft.com/office/powerpoint/2012/main" userId="Susan Bowes" providerId="None"/>
      </p:ext>
    </p:extLst>
  </p:cmAuthor>
  <p:cmAuthor id="6" name="Steven Candela, PhD" initials="SCP" lastIdx="8" clrIdx="5">
    <p:extLst>
      <p:ext uri="{19B8F6BF-5375-455C-9EA6-DF929625EA0E}">
        <p15:presenceInfo xmlns:p15="http://schemas.microsoft.com/office/powerpoint/2012/main" userId="Steven Candela, Ph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92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02" autoAdjust="0"/>
    <p:restoredTop sz="94694" autoAdjust="0"/>
  </p:normalViewPr>
  <p:slideViewPr>
    <p:cSldViewPr snapToGrid="0">
      <p:cViewPr varScale="1">
        <p:scale>
          <a:sx n="62" d="100"/>
          <a:sy n="62" d="100"/>
        </p:scale>
        <p:origin x="996" y="56"/>
      </p:cViewPr>
      <p:guideLst>
        <p:guide orient="horz" pos="1632"/>
        <p:guide orient="horz" pos="3504"/>
        <p:guide pos="6648"/>
        <p:guide pos="1488"/>
        <p:guide pos="432"/>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60" d="100"/>
        <a:sy n="160" d="100"/>
      </p:scale>
      <p:origin x="0" y="0"/>
    </p:cViewPr>
  </p:sorterViewPr>
  <p:notesViewPr>
    <p:cSldViewPr snapToGrid="0">
      <p:cViewPr varScale="1">
        <p:scale>
          <a:sx n="89" d="100"/>
          <a:sy n="89" d="100"/>
        </p:scale>
        <p:origin x="4114" y="96"/>
      </p:cViewPr>
      <p:guideLst>
        <p:guide orient="horz" pos="2472"/>
        <p:guide pos="384"/>
        <p:guide orient="horz" pos="507"/>
        <p:guide orient="horz" pos="2640"/>
        <p:guide pos="39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8/10/relationships/authors" Targe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7450031746692"/>
          <c:y val="5.1900964178742098E-2"/>
          <c:w val="0.63298568605151095"/>
          <c:h val="0.73713008571788996"/>
        </c:manualLayout>
      </c:layout>
      <c:lineChart>
        <c:grouping val="standard"/>
        <c:varyColors val="0"/>
        <c:ser>
          <c:idx val="0"/>
          <c:order val="0"/>
          <c:tx>
            <c:strRef>
              <c:f>Sheet1!$B$1</c:f>
              <c:strCache>
                <c:ptCount val="1"/>
                <c:pt idx="0">
                  <c:v>Placebo</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dPt>
            <c:idx val="3"/>
            <c:marker>
              <c:symbol val="diamond"/>
              <c:size val="6"/>
              <c:spPr>
                <a:solidFill>
                  <a:schemeClr val="accent1"/>
                </a:solidFill>
                <a:ln w="9525">
                  <a:solidFill>
                    <a:schemeClr val="accent1"/>
                  </a:solidFill>
                  <a:round/>
                </a:ln>
                <a:effectLst/>
              </c:spPr>
            </c:marker>
            <c:bubble3D val="0"/>
            <c:extLst>
              <c:ext xmlns:c16="http://schemas.microsoft.com/office/drawing/2014/chart" uri="{C3380CC4-5D6E-409C-BE32-E72D297353CC}">
                <c16:uniqueId val="{00000001-BC29-4880-9F36-B0E33D8742EE}"/>
              </c:ext>
            </c:extLst>
          </c:dPt>
          <c:errBars>
            <c:errDir val="y"/>
            <c:errBarType val="both"/>
            <c:errValType val="cust"/>
            <c:noEndCap val="0"/>
            <c:plus>
              <c:numRef>
                <c:f>Sheet1!$D$2:$D$5</c:f>
                <c:numCache>
                  <c:formatCode>General</c:formatCode>
                  <c:ptCount val="4"/>
                  <c:pt idx="0">
                    <c:v>0</c:v>
                  </c:pt>
                  <c:pt idx="1">
                    <c:v>0.61099999999999999</c:v>
                  </c:pt>
                  <c:pt idx="2">
                    <c:v>0.61499999999999999</c:v>
                  </c:pt>
                  <c:pt idx="3">
                    <c:v>0.66700000000000004</c:v>
                  </c:pt>
                </c:numCache>
              </c:numRef>
            </c:plus>
            <c:minus>
              <c:numRef>
                <c:f>Sheet1!$D$2:$D$5</c:f>
                <c:numCache>
                  <c:formatCode>General</c:formatCode>
                  <c:ptCount val="4"/>
                  <c:pt idx="0">
                    <c:v>0</c:v>
                  </c:pt>
                  <c:pt idx="1">
                    <c:v>0.61099999999999999</c:v>
                  </c:pt>
                  <c:pt idx="2">
                    <c:v>0.61499999999999999</c:v>
                  </c:pt>
                  <c:pt idx="3">
                    <c:v>0.66700000000000004</c:v>
                  </c:pt>
                </c:numCache>
              </c:numRef>
            </c:minus>
            <c:spPr>
              <a:noFill/>
              <a:ln w="9525">
                <a:solidFill>
                  <a:schemeClr val="tx1">
                    <a:lumMod val="65000"/>
                    <a:lumOff val="35000"/>
                  </a:schemeClr>
                </a:solidFill>
                <a:round/>
              </a:ln>
              <a:effectLst/>
            </c:spPr>
          </c:errBars>
          <c:cat>
            <c:numRef>
              <c:f>Sheet1!$A$2:$A$5</c:f>
              <c:numCache>
                <c:formatCode>General</c:formatCode>
                <c:ptCount val="4"/>
                <c:pt idx="0">
                  <c:v>0</c:v>
                </c:pt>
                <c:pt idx="1">
                  <c:v>2</c:v>
                </c:pt>
                <c:pt idx="2">
                  <c:v>4</c:v>
                </c:pt>
                <c:pt idx="3">
                  <c:v>6</c:v>
                </c:pt>
              </c:numCache>
            </c:numRef>
          </c:cat>
          <c:val>
            <c:numRef>
              <c:f>Sheet1!$B$2:$B$5</c:f>
              <c:numCache>
                <c:formatCode>General</c:formatCode>
                <c:ptCount val="4"/>
                <c:pt idx="0">
                  <c:v>0</c:v>
                </c:pt>
                <c:pt idx="1">
                  <c:v>-2.9</c:v>
                </c:pt>
                <c:pt idx="2">
                  <c:v>-3.2</c:v>
                </c:pt>
                <c:pt idx="3">
                  <c:v>-2.73</c:v>
                </c:pt>
              </c:numCache>
            </c:numRef>
          </c:val>
          <c:smooth val="0"/>
          <c:extLst>
            <c:ext xmlns:c16="http://schemas.microsoft.com/office/drawing/2014/chart" uri="{C3380CC4-5D6E-409C-BE32-E72D297353CC}">
              <c16:uniqueId val="{00000000-AB9F-4309-83FC-B5542CA34E20}"/>
            </c:ext>
          </c:extLst>
        </c:ser>
        <c:ser>
          <c:idx val="1"/>
          <c:order val="1"/>
          <c:tx>
            <c:strRef>
              <c:f>Sheet1!$C$1</c:f>
              <c:strCache>
                <c:ptCount val="1"/>
                <c:pt idx="0">
                  <c:v>NUPLAZID 34 mg</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errBars>
            <c:errDir val="y"/>
            <c:errBarType val="both"/>
            <c:errValType val="cust"/>
            <c:noEndCap val="0"/>
            <c:plus>
              <c:numRef>
                <c:f>Sheet1!$E$2:$E$5</c:f>
                <c:numCache>
                  <c:formatCode>General</c:formatCode>
                  <c:ptCount val="4"/>
                  <c:pt idx="0">
                    <c:v>0</c:v>
                  </c:pt>
                  <c:pt idx="1">
                    <c:v>0.59699999999999998</c:v>
                  </c:pt>
                  <c:pt idx="2">
                    <c:v>0.61</c:v>
                  </c:pt>
                  <c:pt idx="3">
                    <c:v>0.65900000000000003</c:v>
                  </c:pt>
                </c:numCache>
              </c:numRef>
            </c:plus>
            <c:minus>
              <c:numRef>
                <c:f>Sheet1!$E$2:$E$5</c:f>
                <c:numCache>
                  <c:formatCode>General</c:formatCode>
                  <c:ptCount val="4"/>
                  <c:pt idx="0">
                    <c:v>0</c:v>
                  </c:pt>
                  <c:pt idx="1">
                    <c:v>0.59699999999999998</c:v>
                  </c:pt>
                  <c:pt idx="2">
                    <c:v>0.61</c:v>
                  </c:pt>
                  <c:pt idx="3">
                    <c:v>0.65900000000000003</c:v>
                  </c:pt>
                </c:numCache>
              </c:numRef>
            </c:minus>
            <c:spPr>
              <a:noFill/>
              <a:ln w="9525">
                <a:solidFill>
                  <a:schemeClr val="tx1">
                    <a:lumMod val="65000"/>
                    <a:lumOff val="35000"/>
                  </a:schemeClr>
                </a:solidFill>
                <a:round/>
              </a:ln>
              <a:effectLst/>
            </c:spPr>
          </c:errBars>
          <c:cat>
            <c:numRef>
              <c:f>Sheet1!$A$2:$A$5</c:f>
              <c:numCache>
                <c:formatCode>General</c:formatCode>
                <c:ptCount val="4"/>
                <c:pt idx="0">
                  <c:v>0</c:v>
                </c:pt>
                <c:pt idx="1">
                  <c:v>2</c:v>
                </c:pt>
                <c:pt idx="2">
                  <c:v>4</c:v>
                </c:pt>
                <c:pt idx="3">
                  <c:v>6</c:v>
                </c:pt>
              </c:numCache>
            </c:numRef>
          </c:cat>
          <c:val>
            <c:numRef>
              <c:f>Sheet1!$C$2:$C$5</c:f>
              <c:numCache>
                <c:formatCode>General</c:formatCode>
                <c:ptCount val="4"/>
                <c:pt idx="0">
                  <c:v>0</c:v>
                </c:pt>
                <c:pt idx="1">
                  <c:v>-3.1</c:v>
                </c:pt>
                <c:pt idx="2">
                  <c:v>-5.0199999999999996</c:v>
                </c:pt>
                <c:pt idx="3">
                  <c:v>-5.79</c:v>
                </c:pt>
              </c:numCache>
            </c:numRef>
          </c:val>
          <c:smooth val="0"/>
          <c:extLst>
            <c:ext xmlns:c16="http://schemas.microsoft.com/office/drawing/2014/chart" uri="{C3380CC4-5D6E-409C-BE32-E72D297353CC}">
              <c16:uniqueId val="{00000001-AB9F-4309-83FC-B5542CA34E20}"/>
            </c:ext>
          </c:extLst>
        </c:ser>
        <c:dLbls>
          <c:showLegendKey val="0"/>
          <c:showVal val="0"/>
          <c:showCatName val="0"/>
          <c:showSerName val="0"/>
          <c:showPercent val="0"/>
          <c:showBubbleSize val="0"/>
        </c:dLbls>
        <c:marker val="1"/>
        <c:smooth val="0"/>
        <c:axId val="-2045906816"/>
        <c:axId val="-2045900944"/>
      </c:lineChart>
      <c:catAx>
        <c:axId val="-204590681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97" b="0" i="0" u="none" strike="noStrike" kern="1200" cap="none" baseline="0">
                    <a:solidFill>
                      <a:schemeClr val="tx1">
                        <a:lumMod val="65000"/>
                        <a:lumOff val="35000"/>
                      </a:schemeClr>
                    </a:solidFill>
                    <a:latin typeface="+mn-lt"/>
                    <a:ea typeface="+mn-ea"/>
                    <a:cs typeface="+mn-cs"/>
                  </a:defRPr>
                </a:pPr>
                <a:r>
                  <a:rPr lang="en-US" cap="none" dirty="0"/>
                  <a:t>Weeks</a:t>
                </a:r>
              </a:p>
            </c:rich>
          </c:tx>
          <c:overlay val="0"/>
          <c:spPr>
            <a:noFill/>
            <a:ln>
              <a:noFill/>
            </a:ln>
            <a:effectLst/>
          </c:spPr>
          <c:txPr>
            <a:bodyPr rot="0" spcFirstLastPara="1" vertOverflow="ellipsis" vert="horz" wrap="square" anchor="ctr" anchorCtr="1"/>
            <a:lstStyle/>
            <a:p>
              <a:pPr>
                <a:defRPr sz="1197" b="0" i="0" u="none" strike="noStrike" kern="1200" cap="none"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2045900944"/>
        <c:crosses val="autoZero"/>
        <c:auto val="1"/>
        <c:lblAlgn val="ctr"/>
        <c:lblOffset val="100"/>
        <c:noMultiLvlLbl val="0"/>
      </c:catAx>
      <c:valAx>
        <c:axId val="-2045900944"/>
        <c:scaling>
          <c:orientation val="minMax"/>
        </c:scaling>
        <c:delete val="0"/>
        <c:axPos val="l"/>
        <c:title>
          <c:tx>
            <c:rich>
              <a:bodyPr rot="0" spcFirstLastPara="1" vertOverflow="ellipsis" wrap="square" anchor="ctr" anchorCtr="1"/>
              <a:lstStyle/>
              <a:p>
                <a:pPr>
                  <a:defRPr sz="1197" b="0" i="0" u="none" strike="noStrike" kern="1200" cap="none" baseline="0">
                    <a:solidFill>
                      <a:schemeClr val="tx1">
                        <a:lumMod val="65000"/>
                        <a:lumOff val="35000"/>
                      </a:schemeClr>
                    </a:solidFill>
                    <a:latin typeface="+mn-lt"/>
                    <a:ea typeface="+mn-ea"/>
                    <a:cs typeface="+mn-cs"/>
                  </a:defRPr>
                </a:pPr>
                <a:r>
                  <a:rPr lang="en-US" cap="none" dirty="0"/>
                  <a:t>Change from </a:t>
                </a:r>
                <a:br>
                  <a:rPr lang="en-US" cap="none" dirty="0"/>
                </a:br>
                <a:r>
                  <a:rPr lang="en-US" cap="none" dirty="0"/>
                  <a:t>baseline</a:t>
                </a:r>
              </a:p>
            </c:rich>
          </c:tx>
          <c:layout>
            <c:manualLayout>
              <c:xMode val="edge"/>
              <c:yMode val="edge"/>
              <c:x val="3.069015263653467E-4"/>
              <c:y val="0.33356696114757434"/>
            </c:manualLayout>
          </c:layout>
          <c:overlay val="0"/>
          <c:spPr>
            <a:noFill/>
            <a:ln>
              <a:noFill/>
            </a:ln>
            <a:effectLst/>
          </c:spPr>
          <c:txPr>
            <a:bodyPr rot="0" spcFirstLastPara="1" vertOverflow="ellipsis" wrap="square" anchor="ctr" anchorCtr="1"/>
            <a:lstStyle/>
            <a:p>
              <a:pPr>
                <a:defRPr sz="1197" b="0" i="0" u="none" strike="noStrike" kern="1200" cap="none"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45906816"/>
        <c:crosses val="autoZero"/>
        <c:crossBetween val="between"/>
        <c:majorUnit val="2"/>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228150217360713"/>
          <c:y val="0.19082554641744059"/>
          <c:w val="0.67717870534370095"/>
          <c:h val="0.705554625984252"/>
        </c:manualLayout>
      </c:layout>
      <c:barChart>
        <c:barDir val="col"/>
        <c:grouping val="clustered"/>
        <c:varyColors val="0"/>
        <c:ser>
          <c:idx val="0"/>
          <c:order val="0"/>
          <c:tx>
            <c:strRef>
              <c:f>Sheet1!$B$1</c:f>
              <c:strCache>
                <c:ptCount val="1"/>
                <c:pt idx="0">
                  <c:v>Series 1</c:v>
                </c:pt>
              </c:strCache>
            </c:strRef>
          </c:tx>
          <c:spPr>
            <a:solidFill>
              <a:schemeClr val="tx2"/>
            </a:solidFill>
            <a:ln w="9525" cap="flat" cmpd="sng" algn="ctr">
              <a:noFill/>
              <a:round/>
            </a:ln>
            <a:effectLst/>
          </c:spPr>
          <c:invertIfNegative val="0"/>
          <c:dPt>
            <c:idx val="0"/>
            <c:invertIfNegative val="0"/>
            <c:bubble3D val="0"/>
            <c:spPr>
              <a:solidFill>
                <a:schemeClr val="accent2"/>
              </a:solidFill>
              <a:ln w="9525" cap="flat" cmpd="sng" algn="ctr">
                <a:noFill/>
                <a:round/>
              </a:ln>
              <a:effectLst/>
            </c:spPr>
            <c:extLst>
              <c:ext xmlns:c16="http://schemas.microsoft.com/office/drawing/2014/chart" uri="{C3380CC4-5D6E-409C-BE32-E72D297353CC}">
                <c16:uniqueId val="{00000000-BA30-4702-BF38-6A30B6B96817}"/>
              </c:ext>
            </c:extLst>
          </c:dPt>
          <c:dPt>
            <c:idx val="1"/>
            <c:invertIfNegative val="0"/>
            <c:bubble3D val="0"/>
            <c:spPr>
              <a:solidFill>
                <a:schemeClr val="accent1"/>
              </a:solidFill>
              <a:ln w="9525" cap="flat" cmpd="sng" algn="ctr">
                <a:noFill/>
                <a:round/>
              </a:ln>
              <a:effectLst/>
            </c:spPr>
            <c:extLst>
              <c:ext xmlns:c16="http://schemas.microsoft.com/office/drawing/2014/chart" uri="{C3380CC4-5D6E-409C-BE32-E72D297353CC}">
                <c16:uniqueId val="{00000001-BA30-4702-BF38-6A30B6B96817}"/>
              </c:ext>
            </c:extLst>
          </c:dPt>
          <c:dLbls>
            <c:dLbl>
              <c:idx val="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2"/>
                      </a:solidFill>
                      <a:latin typeface="+mn-lt"/>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0-BA30-4702-BF38-6A30B6B96817}"/>
                </c:ext>
              </c:extLst>
            </c:dLbl>
            <c:dLbl>
              <c:idx val="1"/>
              <c:tx>
                <c:rich>
                  <a:bodyPr/>
                  <a:lstStyle/>
                  <a:p>
                    <a:fld id="{26C110DF-7408-4D43-A292-314618A8F3CC}" type="VALUE">
                      <a:rPr lang="en-US">
                        <a:solidFill>
                          <a:schemeClr val="bg2"/>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A30-4702-BF38-6A30B6B96817}"/>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50000"/>
                        <a:lumOff val="50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errBars>
            <c:errBarType val="minus"/>
            <c:errValType val="cust"/>
            <c:noEndCap val="0"/>
            <c:plus>
              <c:numLit>
                <c:formatCode>General</c:formatCode>
                <c:ptCount val="1"/>
                <c:pt idx="0">
                  <c:v>1</c:v>
                </c:pt>
              </c:numLit>
            </c:plus>
            <c:minus>
              <c:numRef>
                <c:f>Sheet1!$C$2:$C$3</c:f>
                <c:numCache>
                  <c:formatCode>General</c:formatCode>
                  <c:ptCount val="2"/>
                  <c:pt idx="0">
                    <c:v>0.86</c:v>
                  </c:pt>
                  <c:pt idx="1">
                    <c:v>0.88</c:v>
                  </c:pt>
                </c:numCache>
              </c:numRef>
            </c:minus>
            <c:spPr>
              <a:noFill/>
              <a:ln w="9525">
                <a:solidFill>
                  <a:schemeClr val="tx1">
                    <a:lumMod val="50000"/>
                    <a:lumOff val="50000"/>
                  </a:schemeClr>
                </a:solidFill>
              </a:ln>
              <a:effectLst/>
            </c:spPr>
          </c:errBars>
          <c:cat>
            <c:strRef>
              <c:f>Sheet1!$A$2:$A$3</c:f>
              <c:strCache>
                <c:ptCount val="2"/>
                <c:pt idx="0">
                  <c:v>Pimavanserin 34 mg</c:v>
                </c:pt>
                <c:pt idx="1">
                  <c:v>Placebo</c:v>
                </c:pt>
              </c:strCache>
            </c:strRef>
          </c:cat>
          <c:val>
            <c:numRef>
              <c:f>Sheet1!$B$2:$B$3</c:f>
              <c:numCache>
                <c:formatCode>General</c:formatCode>
                <c:ptCount val="2"/>
                <c:pt idx="0">
                  <c:v>-1.4</c:v>
                </c:pt>
                <c:pt idx="1">
                  <c:v>-1.7</c:v>
                </c:pt>
              </c:numCache>
            </c:numRef>
          </c:val>
          <c:extLst>
            <c:ext xmlns:c16="http://schemas.microsoft.com/office/drawing/2014/chart" uri="{C3380CC4-5D6E-409C-BE32-E72D297353CC}">
              <c16:uniqueId val="{00000002-BA30-4702-BF38-6A30B6B96817}"/>
            </c:ext>
          </c:extLst>
        </c:ser>
        <c:dLbls>
          <c:dLblPos val="inEnd"/>
          <c:showLegendKey val="0"/>
          <c:showVal val="1"/>
          <c:showCatName val="0"/>
          <c:showSerName val="0"/>
          <c:showPercent val="0"/>
          <c:showBubbleSize val="0"/>
        </c:dLbls>
        <c:gapWidth val="100"/>
        <c:overlap val="-24"/>
        <c:axId val="1055721120"/>
        <c:axId val="1030628720"/>
      </c:barChart>
      <c:catAx>
        <c:axId val="1055721120"/>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30628720"/>
        <c:crosses val="autoZero"/>
        <c:auto val="1"/>
        <c:lblAlgn val="ctr"/>
        <c:lblOffset val="100"/>
        <c:noMultiLvlLbl val="0"/>
      </c:catAx>
      <c:valAx>
        <c:axId val="1030628720"/>
        <c:scaling>
          <c:orientation val="minMax"/>
          <c:max val="3"/>
          <c:min val="-3"/>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197" b="0" i="0" u="none" strike="noStrike" kern="1200" cap="none" baseline="0">
                    <a:solidFill>
                      <a:schemeClr val="tx1">
                        <a:lumMod val="50000"/>
                        <a:lumOff val="50000"/>
                      </a:schemeClr>
                    </a:solidFill>
                    <a:latin typeface="+mn-lt"/>
                    <a:ea typeface="+mn-ea"/>
                    <a:cs typeface="+mn-cs"/>
                  </a:defRPr>
                </a:pPr>
                <a:r>
                  <a:rPr lang="en-US" cap="none" dirty="0"/>
                  <a:t>Change from baseline in UPDRS parts II+III scores </a:t>
                </a:r>
                <a:br>
                  <a:rPr lang="en-US" cap="none" dirty="0"/>
                </a:br>
                <a:r>
                  <a:rPr lang="en-US" cap="none" dirty="0"/>
                  <a:t>(LSM)</a:t>
                </a:r>
              </a:p>
            </c:rich>
          </c:tx>
          <c:layout>
            <c:manualLayout>
              <c:xMode val="edge"/>
              <c:yMode val="edge"/>
              <c:x val="4.1317223757918298E-2"/>
              <c:y val="0.33536318897637801"/>
            </c:manualLayout>
          </c:layout>
          <c:overlay val="0"/>
          <c:spPr>
            <a:noFill/>
            <a:ln>
              <a:noFill/>
            </a:ln>
            <a:effectLst/>
          </c:spPr>
          <c:txPr>
            <a:bodyPr rot="0" spcFirstLastPara="1" vertOverflow="ellipsis" wrap="square" anchor="ctr" anchorCtr="1"/>
            <a:lstStyle/>
            <a:p>
              <a:pPr>
                <a:defRPr sz="1197" b="0" i="0" u="none" strike="noStrike" kern="1200" cap="none" baseline="0">
                  <a:solidFill>
                    <a:schemeClr val="tx1">
                      <a:lumMod val="50000"/>
                      <a:lumOff val="50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55721120"/>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B4DA6DC-8A13-71D5-FD31-8F68870BBA6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1EE6BC8-D0D3-3FE1-915A-864DE7FFA60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8E3C6AC-E56B-4CB9-925E-6BBD0C83DC8E}" type="datetimeFigureOut">
              <a:rPr lang="en-US" smtClean="0"/>
              <a:t>5/2/2023</a:t>
            </a:fld>
            <a:endParaRPr lang="en-US"/>
          </a:p>
        </p:txBody>
      </p:sp>
      <p:sp>
        <p:nvSpPr>
          <p:cNvPr id="4" name="Footer Placeholder 3">
            <a:extLst>
              <a:ext uri="{FF2B5EF4-FFF2-40B4-BE49-F238E27FC236}">
                <a16:creationId xmlns:a16="http://schemas.microsoft.com/office/drawing/2014/main" id="{01F8D3BC-9A8D-329E-B2B1-C9342B6476F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F04A06C-C0AA-F041-EB2C-ACBCE560272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3892DCD-DA10-48A5-8A6E-1CCDACD1381E}" type="slidenum">
              <a:rPr lang="en-US" smtClean="0"/>
              <a:t>‹#›</a:t>
            </a:fld>
            <a:endParaRPr lang="en-US"/>
          </a:p>
        </p:txBody>
      </p:sp>
    </p:spTree>
    <p:extLst>
      <p:ext uri="{BB962C8B-B14F-4D97-AF65-F5344CB8AC3E}">
        <p14:creationId xmlns:p14="http://schemas.microsoft.com/office/powerpoint/2010/main" val="2840838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5"/>
          </a:xfrm>
          <a:prstGeom prst="rect">
            <a:avLst/>
          </a:prstGeom>
        </p:spPr>
        <p:txBody>
          <a:bodyPr vert="horz" lIns="92282" tIns="46141" rIns="92282" bIns="46141" rtlCol="0"/>
          <a:lstStyle>
            <a:lvl1pPr algn="l">
              <a:defRPr sz="1100"/>
            </a:lvl1pPr>
          </a:lstStyle>
          <a:p>
            <a:endParaRPr lang="en-US" dirty="0"/>
          </a:p>
        </p:txBody>
      </p:sp>
      <p:sp>
        <p:nvSpPr>
          <p:cNvPr id="3" name="Date Placeholder 2"/>
          <p:cNvSpPr>
            <a:spLocks noGrp="1"/>
          </p:cNvSpPr>
          <p:nvPr>
            <p:ph type="dt" idx="1"/>
          </p:nvPr>
        </p:nvSpPr>
        <p:spPr>
          <a:xfrm>
            <a:off x="3884613" y="0"/>
            <a:ext cx="2971800" cy="466435"/>
          </a:xfrm>
          <a:prstGeom prst="rect">
            <a:avLst/>
          </a:prstGeom>
        </p:spPr>
        <p:txBody>
          <a:bodyPr vert="horz" lIns="92282" tIns="46141" rIns="92282" bIns="46141" rtlCol="0"/>
          <a:lstStyle>
            <a:lvl1pPr algn="r">
              <a:defRPr sz="1100"/>
            </a:lvl1pPr>
          </a:lstStyle>
          <a:p>
            <a:fld id="{1EBB8B02-38BF-4B69-9442-6BD7DA15BE05}" type="datetimeFigureOut">
              <a:rPr lang="en-US" smtClean="0"/>
              <a:t>5/2/2023</a:t>
            </a:fld>
            <a:endParaRPr lang="en-US" dirty="0"/>
          </a:p>
        </p:txBody>
      </p:sp>
      <p:sp>
        <p:nvSpPr>
          <p:cNvPr id="4" name="Slide Image Placeholder 3"/>
          <p:cNvSpPr>
            <a:spLocks noGrp="1" noRot="1" noChangeAspect="1"/>
          </p:cNvSpPr>
          <p:nvPr>
            <p:ph type="sldImg" idx="2"/>
          </p:nvPr>
        </p:nvSpPr>
        <p:spPr>
          <a:xfrm>
            <a:off x="639763" y="804863"/>
            <a:ext cx="5578475" cy="3138487"/>
          </a:xfrm>
          <a:prstGeom prst="rect">
            <a:avLst/>
          </a:prstGeom>
          <a:noFill/>
          <a:ln w="12700">
            <a:solidFill>
              <a:prstClr val="black"/>
            </a:solidFill>
          </a:ln>
        </p:spPr>
        <p:txBody>
          <a:bodyPr vert="horz" lIns="92282" tIns="46141" rIns="92282" bIns="46141" rtlCol="0" anchor="ctr"/>
          <a:lstStyle/>
          <a:p>
            <a:endParaRPr lang="en-US" dirty="0"/>
          </a:p>
        </p:txBody>
      </p:sp>
      <p:sp>
        <p:nvSpPr>
          <p:cNvPr id="5" name="Notes Placeholder 4"/>
          <p:cNvSpPr>
            <a:spLocks noGrp="1"/>
          </p:cNvSpPr>
          <p:nvPr>
            <p:ph type="body" sz="quarter" idx="3"/>
          </p:nvPr>
        </p:nvSpPr>
        <p:spPr>
          <a:xfrm>
            <a:off x="685800" y="4095660"/>
            <a:ext cx="5486400" cy="5062048"/>
          </a:xfrm>
          <a:prstGeom prst="rect">
            <a:avLst/>
          </a:prstGeom>
        </p:spPr>
        <p:txBody>
          <a:bodyPr vert="horz" lIns="92282" tIns="46141" rIns="92282" bIns="4614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71800" cy="466434"/>
          </a:xfrm>
          <a:prstGeom prst="rect">
            <a:avLst/>
          </a:prstGeom>
        </p:spPr>
        <p:txBody>
          <a:bodyPr vert="horz" lIns="92282" tIns="46141" rIns="92282" bIns="4614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884613" y="8829968"/>
            <a:ext cx="2971800" cy="466434"/>
          </a:xfrm>
          <a:prstGeom prst="rect">
            <a:avLst/>
          </a:prstGeom>
        </p:spPr>
        <p:txBody>
          <a:bodyPr vert="horz" lIns="92282" tIns="46141" rIns="92282" bIns="46141" rtlCol="0" anchor="b"/>
          <a:lstStyle>
            <a:lvl1pPr algn="r">
              <a:defRPr sz="1100"/>
            </a:lvl1pPr>
          </a:lstStyle>
          <a:p>
            <a:fld id="{165800D2-AC27-4C33-8ABE-C2C9F97B7B00}"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5800D2-AC27-4C33-8ABE-C2C9F97B7B00}" type="slidenum">
              <a:rPr lang="en-US" smtClean="0"/>
              <a:t>1</a:t>
            </a:fld>
            <a:endParaRPr lang="en-US" dirty="0"/>
          </a:p>
        </p:txBody>
      </p:sp>
    </p:spTree>
    <p:extLst>
      <p:ext uri="{BB962C8B-B14F-4D97-AF65-F5344CB8AC3E}">
        <p14:creationId xmlns:p14="http://schemas.microsoft.com/office/powerpoint/2010/main" val="1834580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2E8A10E1-C525-4000-A741-DCCB7EF0DFAB}"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1383640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9600" y="4191000"/>
            <a:ext cx="5608320" cy="4144122"/>
          </a:xfrm>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a:lnSpc>
                <a:spcPct val="100000"/>
              </a:lnSpc>
              <a:spcBef>
                <a:spcPts val="0"/>
              </a:spcBef>
              <a:spcAft>
                <a:spcPts val="0"/>
              </a:spcAft>
              <a:buClrTx/>
              <a:buSzTx/>
              <a:buFontTx/>
              <a:buNone/>
              <a:tabLst/>
            </a:pPr>
            <a:fld id="{9E9F9B35-A4C5-47BF-B871-BEB841953B88}" type="slidenum">
              <a:rPr kumimoji="0" lang="en-US" sz="1100" b="0" i="0" u="none" strike="noStrike" kern="1200" cap="none" spc="0" normalizeH="0" baseline="0" noProof="0" smtClean="0">
                <a:ln>
                  <a:noFill/>
                </a:ln>
                <a:solidFill>
                  <a:prstClr val="black"/>
                </a:solidFill>
                <a:uLnTx/>
                <a:uFillTx/>
                <a:latin typeface="Calibri" panose="020F0502020204030204"/>
                <a:ea typeface="+mn-ea"/>
                <a:cs typeface="+mn-cs"/>
              </a:rPr>
              <a:pPr marL="0" marR="0" lvl="0" indent="0" algn="r" defTabSz="914400" rtl="0">
                <a:lnSpc>
                  <a:spcPct val="100000"/>
                </a:lnSpc>
                <a:spcBef>
                  <a:spcPts val="0"/>
                </a:spcBef>
                <a:spcAft>
                  <a:spcPts val="0"/>
                </a:spcAft>
                <a:buClrTx/>
                <a:buSzTx/>
                <a:buFontTx/>
                <a:buNone/>
                <a:tabLst/>
              </a:pPr>
              <a:t>12</a:t>
            </a:fld>
            <a:endParaRPr kumimoji="0" lang="en-US" sz="1100" b="0" i="0" u="none" strike="noStrike" kern="1200" cap="none" spc="0" normalizeH="0" baseline="0" noProof="0" dirty="0">
              <a:ln>
                <a:noFill/>
              </a:ln>
              <a:solidFill>
                <a:prstClr val="black"/>
              </a:solidFill>
              <a:uLnTx/>
              <a:uFillTx/>
              <a:latin typeface="Calibri" panose="020F0502020204030204"/>
              <a:ea typeface="+mn-ea"/>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a:xfrm>
            <a:off x="304799" y="4400549"/>
            <a:ext cx="6256421" cy="4005513"/>
          </a:xfrm>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2A0E1C6-CCE3-4F0F-8B3F-81BC882E5182}"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13</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892919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9600" y="4191000"/>
            <a:ext cx="5729416" cy="5062048"/>
          </a:xfrm>
        </p:spPr>
        <p:txBody>
          <a:bodyPr/>
          <a:lstStyle/>
          <a:p>
            <a:pPr marL="171450" indent="-171450">
              <a:buFont typeface="Arial" panose="020B0604020202020204" pitchFamily="34" charset="0"/>
              <a:buChar char="•"/>
              <a:tabLst>
                <a:tab pos="171450" algn="l"/>
              </a:tabLst>
            </a:pPr>
            <a:endParaRPr lang="en-US" dirty="0"/>
          </a:p>
        </p:txBody>
      </p:sp>
      <p:sp>
        <p:nvSpPr>
          <p:cNvPr id="4" name="Slide Number Placeholder 3"/>
          <p:cNvSpPr>
            <a:spLocks noGrp="1"/>
          </p:cNvSpPr>
          <p:nvPr>
            <p:ph type="sldNum" sz="quarter" idx="10"/>
          </p:nvPr>
        </p:nvSpPr>
        <p:spPr/>
        <p:txBody>
          <a:bodyPr/>
          <a:lstStyle/>
          <a:p>
            <a:fld id="{165800D2-AC27-4C33-8ABE-C2C9F97B7B00}" type="slidenum">
              <a:rPr lang="en-US" smtClean="0"/>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9600" y="4191000"/>
            <a:ext cx="5398806" cy="5062048"/>
          </a:xfrm>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165800D2-AC27-4C33-8ABE-C2C9F97B7B00}" type="slidenum">
              <a:rPr lang="en-US" smtClean="0"/>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39763" y="4191000"/>
            <a:ext cx="5486400" cy="5062048"/>
          </a:xfrm>
        </p:spPr>
        <p:txBody>
          <a:bodyPr/>
          <a:lstStyle/>
          <a:p>
            <a:pPr marL="0" marR="0" lvl="0" indent="0" algn="l" defTabSz="914400" rtl="0">
              <a:lnSpc>
                <a:spcPct val="100000"/>
              </a:lnSpc>
              <a:spcBef>
                <a:spcPts val="0"/>
              </a:spcBef>
              <a:spcAft>
                <a:spcPts val="0"/>
              </a:spcAft>
              <a:buClrTx/>
              <a:buSzTx/>
              <a:buFont typeface="Arial" panose="020B0604020202020204" pitchFamily="34" charset="0"/>
              <a:buNone/>
              <a:tabLst/>
            </a:pPr>
            <a:endParaRPr lang="en-US" dirty="0"/>
          </a:p>
        </p:txBody>
      </p:sp>
      <p:sp>
        <p:nvSpPr>
          <p:cNvPr id="4" name="Slide Number Placeholder 3"/>
          <p:cNvSpPr>
            <a:spLocks noGrp="1"/>
          </p:cNvSpPr>
          <p:nvPr>
            <p:ph type="sldNum" sz="quarter" idx="10"/>
          </p:nvPr>
        </p:nvSpPr>
        <p:spPr/>
        <p:txBody>
          <a:bodyPr/>
          <a:lstStyle/>
          <a:p>
            <a:fld id="{165800D2-AC27-4C33-8ABE-C2C9F97B7B00}" type="slidenum">
              <a:rPr lang="en-US" smtClean="0"/>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a:xfrm>
            <a:off x="224589" y="4400549"/>
            <a:ext cx="6400800" cy="4454693"/>
          </a:xfrm>
        </p:spPr>
        <p:txBody>
          <a:bodyPr/>
          <a:lstStyle/>
          <a:p>
            <a:pPr marL="228600" indent="-228600">
              <a:buFont typeface="+mj-lt"/>
              <a:buAutoNum type="arabicPeriod"/>
            </a:pPr>
            <a:endParaRPr lang="en-US" sz="1000" b="0" dirty="0"/>
          </a:p>
        </p:txBody>
      </p:sp>
      <p:sp>
        <p:nvSpPr>
          <p:cNvPr id="4" name="Slide Number Placeholder 3"/>
          <p:cNvSpPr>
            <a:spLocks noGrp="1"/>
          </p:cNvSpPr>
          <p:nvPr>
            <p:ph type="sldNum" sz="quarter" idx="10"/>
          </p:nvPr>
        </p:nvSpPr>
        <p:spPr/>
        <p:txBody>
          <a:bodyPr/>
          <a:lstStyle/>
          <a:p>
            <a:fld id="{E2A0E1C6-CCE3-4F0F-8B3F-81BC882E5182}" type="slidenum">
              <a:rPr lang="en-US" smtClean="0"/>
              <a:t>5</a:t>
            </a:fld>
            <a:endParaRPr lang="en-US" dirty="0"/>
          </a:p>
        </p:txBody>
      </p:sp>
    </p:spTree>
    <p:extLst>
      <p:ext uri="{BB962C8B-B14F-4D97-AF65-F5344CB8AC3E}">
        <p14:creationId xmlns:p14="http://schemas.microsoft.com/office/powerpoint/2010/main" val="3715858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39763" y="4191000"/>
            <a:ext cx="5486400" cy="5062048"/>
          </a:xfrm>
        </p:spPr>
        <p:txBody>
          <a:bodyPr/>
          <a:lstStyle/>
          <a:p>
            <a:pPr marL="0" marR="0" lvl="0" indent="0" algn="l" defTabSz="914400" rtl="0">
              <a:lnSpc>
                <a:spcPct val="100000"/>
              </a:lnSpc>
              <a:spcBef>
                <a:spcPts val="0"/>
              </a:spcBef>
              <a:spcAft>
                <a:spcPts val="0"/>
              </a:spcAft>
              <a:buClrTx/>
              <a:buSzTx/>
              <a:buFont typeface="Arial" panose="020B0604020202020204" pitchFamily="34" charset="0"/>
              <a:buNone/>
              <a:tabLst/>
            </a:pPr>
            <a:endParaRPr lang="en-US" dirty="0"/>
          </a:p>
        </p:txBody>
      </p:sp>
      <p:sp>
        <p:nvSpPr>
          <p:cNvPr id="4" name="Slide Number Placeholder 3"/>
          <p:cNvSpPr>
            <a:spLocks noGrp="1"/>
          </p:cNvSpPr>
          <p:nvPr>
            <p:ph type="sldNum" sz="quarter" idx="10"/>
          </p:nvPr>
        </p:nvSpPr>
        <p:spPr/>
        <p:txBody>
          <a:bodyPr/>
          <a:lstStyle/>
          <a:p>
            <a:fld id="{165800D2-AC27-4C33-8ABE-C2C9F97B7B00}" type="slidenum">
              <a:rPr lang="en-US" smtClean="0"/>
              <a:t>6</a:t>
            </a:fld>
            <a:endParaRPr lang="en-US" dirty="0"/>
          </a:p>
        </p:txBody>
      </p:sp>
    </p:spTree>
    <p:extLst>
      <p:ext uri="{BB962C8B-B14F-4D97-AF65-F5344CB8AC3E}">
        <p14:creationId xmlns:p14="http://schemas.microsoft.com/office/powerpoint/2010/main" val="262233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marL="0" marR="0" lvl="0" indent="0" algn="r" defTabSz="914400" rtl="0">
              <a:lnSpc>
                <a:spcPct val="100000"/>
              </a:lnSpc>
              <a:spcBef>
                <a:spcPts val="0"/>
              </a:spcBef>
              <a:spcAft>
                <a:spcPts val="0"/>
              </a:spcAft>
              <a:buClrTx/>
              <a:buSzTx/>
              <a:buFontTx/>
              <a:buNone/>
              <a:tabLst/>
            </a:pPr>
            <a:fld id="{165800D2-AC27-4C33-8ABE-C2C9F97B7B00}" type="slidenum">
              <a:rPr kumimoji="0" lang="en-US" sz="1100" b="0" i="0" u="none" strike="noStrike" kern="1200" cap="none" spc="0" normalizeH="0" baseline="0" noProof="0" smtClean="0">
                <a:ln>
                  <a:noFill/>
                </a:ln>
                <a:solidFill>
                  <a:prstClr val="black"/>
                </a:solidFill>
                <a:uLnTx/>
                <a:uFillTx/>
                <a:latin typeface="Calibri" panose="020F0502020204030204"/>
                <a:ea typeface="+mn-ea"/>
                <a:cs typeface="+mn-cs"/>
              </a:rPr>
              <a:pPr marL="0" marR="0" lvl="0" indent="0" algn="r" defTabSz="914400" rtl="0">
                <a:lnSpc>
                  <a:spcPct val="100000"/>
                </a:lnSpc>
                <a:spcBef>
                  <a:spcPts val="0"/>
                </a:spcBef>
                <a:spcAft>
                  <a:spcPts val="0"/>
                </a:spcAft>
                <a:buClrTx/>
                <a:buSzTx/>
                <a:buFontTx/>
                <a:buNone/>
                <a:tabLst/>
              </a:pPr>
              <a:t>7</a:t>
            </a:fld>
            <a:endParaRPr kumimoji="0" lang="en-US" sz="1100" b="0" i="0" u="none" strike="noStrike" kern="1200" cap="none" spc="0" normalizeH="0" baseline="0" noProof="0" dirty="0">
              <a:ln>
                <a:noFill/>
              </a:ln>
              <a:solidFill>
                <a:prstClr val="black"/>
              </a:solidFill>
              <a:uLnTx/>
              <a:uFillTx/>
              <a:latin typeface="Calibri" panose="020F0502020204030204"/>
              <a:ea typeface="+mn-ea"/>
              <a:cs typeface="+mn-cs"/>
            </a:endParaRPr>
          </a:p>
        </p:txBody>
      </p:sp>
      <p:sp>
        <p:nvSpPr>
          <p:cNvPr id="5" name="Notes Placeholder 4"/>
          <p:cNvSpPr>
            <a:spLocks noGrp="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09600" y="822325"/>
            <a:ext cx="5581650" cy="3140075"/>
          </a:xfrm>
        </p:spPr>
      </p:sp>
      <p:sp>
        <p:nvSpPr>
          <p:cNvPr id="3" name="Notes Placeholder 2"/>
          <p:cNvSpPr>
            <a:spLocks noGrp="1"/>
          </p:cNvSpPr>
          <p:nvPr>
            <p:ph type="body" idx="1"/>
          </p:nvPr>
        </p:nvSpPr>
        <p:spPr>
          <a:xfrm>
            <a:off x="609600" y="4121550"/>
            <a:ext cx="5897420" cy="5347670"/>
          </a:xfrm>
        </p:spPr>
        <p:txBody>
          <a:bodyPr/>
          <a:lstStyle/>
          <a:p>
            <a:pPr marL="174301" indent="-174301">
              <a:buFont typeface="Arial" panose="020B0604020202020204" pitchFamily="34" charset="0"/>
              <a:buChar char="•"/>
            </a:pPr>
            <a:endParaRPr lang="en-US" sz="1100" dirty="0"/>
          </a:p>
        </p:txBody>
      </p:sp>
      <p:sp>
        <p:nvSpPr>
          <p:cNvPr id="5" name="Slide Number Placeholder 4"/>
          <p:cNvSpPr>
            <a:spLocks noGrp="1"/>
          </p:cNvSpPr>
          <p:nvPr>
            <p:ph type="sldNum" sz="quarter" idx="10"/>
          </p:nvPr>
        </p:nvSpPr>
        <p:spPr>
          <a:xfrm>
            <a:off x="3886200" y="8829968"/>
            <a:ext cx="2971800" cy="466434"/>
          </a:xfrm>
        </p:spPr>
        <p:txBody>
          <a:bodyPr/>
          <a:lstStyle/>
          <a:p>
            <a:pPr marL="0" marR="0" lvl="0" indent="0" algn="r" defTabSz="882762" rtl="0">
              <a:lnSpc>
                <a:spcPct val="100000"/>
              </a:lnSpc>
              <a:spcBef>
                <a:spcPts val="0"/>
              </a:spcBef>
              <a:spcAft>
                <a:spcPts val="0"/>
              </a:spcAft>
              <a:buClrTx/>
              <a:buSzTx/>
              <a:buFontTx/>
              <a:buNone/>
              <a:tabLst/>
            </a:pPr>
            <a:fld id="{B3514C98-67A5-42D9-BE5B-FF29A3D3D2D6}" type="slidenum">
              <a:rPr kumimoji="0" lang="en-US" sz="1100" b="0" i="0" u="none" strike="noStrike" kern="1200" cap="none" spc="0" normalizeH="0" baseline="0" noProof="0">
                <a:ln>
                  <a:noFill/>
                </a:ln>
                <a:solidFill>
                  <a:prstClr val="black"/>
                </a:solidFill>
                <a:uLnTx/>
                <a:uFillTx/>
                <a:latin typeface="Calibri"/>
                <a:ea typeface="+mn-ea"/>
                <a:cs typeface="+mn-cs"/>
              </a:rPr>
              <a:pPr marL="0" marR="0" lvl="0" indent="0" algn="r" defTabSz="882762" rtl="0">
                <a:lnSpc>
                  <a:spcPct val="100000"/>
                </a:lnSpc>
                <a:spcBef>
                  <a:spcPts val="0"/>
                </a:spcBef>
                <a:spcAft>
                  <a:spcPts val="0"/>
                </a:spcAft>
                <a:buClrTx/>
                <a:buSzTx/>
                <a:buFontTx/>
                <a:buNone/>
                <a:tabLst/>
              </a:pPr>
              <a:t>8</a:t>
            </a:fld>
            <a:endParaRPr kumimoji="0" lang="en-US" sz="1100" b="0" i="0" u="none" strike="noStrike" kern="1200" cap="none" spc="0" normalizeH="0" baseline="0" noProof="0" dirty="0">
              <a:ln>
                <a:noFill/>
              </a:ln>
              <a:solidFill>
                <a:prstClr val="black"/>
              </a:solidFill>
              <a:uLnTx/>
              <a:uFillTx/>
              <a:latin typeface="Calibri"/>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5C90E9-936B-4D5B-A50E-9677A8DC0F47}" type="slidenum">
              <a:rPr lang="en-US" smtClean="0"/>
              <a:t>9</a:t>
            </a:fld>
            <a:endParaRPr lang="en-US" dirty="0"/>
          </a:p>
        </p:txBody>
      </p:sp>
    </p:spTree>
    <p:extLst>
      <p:ext uri="{BB962C8B-B14F-4D97-AF65-F5344CB8AC3E}">
        <p14:creationId xmlns:p14="http://schemas.microsoft.com/office/powerpoint/2010/main" val="1616955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2E8A10E1-C525-4000-A741-DCCB7EF0DFAB}"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42267807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2" name="Picture 1">
            <a:extLst>
              <a:ext uri="{FF2B5EF4-FFF2-40B4-BE49-F238E27FC236}">
                <a16:creationId xmlns:a16="http://schemas.microsoft.com/office/drawing/2014/main" id="{B4443BE8-4646-1FA0-681A-88D8860DD744}"/>
              </a:ext>
            </a:extLst>
          </p:cNvPr>
          <p:cNvPicPr>
            <a:picLocks noChangeAspect="1"/>
          </p:cNvPicPr>
          <p:nvPr/>
        </p:nvPicPr>
        <p:blipFill>
          <a:blip r:embed="rId2"/>
          <a:stretch>
            <a:fillRect/>
          </a:stretch>
        </p:blipFill>
        <p:spPr>
          <a:xfrm>
            <a:off x="0" y="-1"/>
            <a:ext cx="12192000" cy="975360"/>
          </a:xfrm>
          <a:prstGeom prst="rect">
            <a:avLst/>
          </a:prstGeom>
        </p:spPr>
      </p:pic>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76317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010207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2" name="Picture 1">
            <a:extLst>
              <a:ext uri="{FF2B5EF4-FFF2-40B4-BE49-F238E27FC236}">
                <a16:creationId xmlns:a16="http://schemas.microsoft.com/office/drawing/2014/main" id="{B4443BE8-4646-1FA0-681A-88D8860DD744}"/>
              </a:ext>
            </a:extLst>
          </p:cNvPr>
          <p:cNvPicPr>
            <a:picLocks noChangeAspect="1"/>
          </p:cNvPicPr>
          <p:nvPr/>
        </p:nvPicPr>
        <p:blipFill>
          <a:blip r:embed="rId2"/>
          <a:stretch>
            <a:fillRect/>
          </a:stretch>
        </p:blipFill>
        <p:spPr>
          <a:xfrm>
            <a:off x="0" y="-1"/>
            <a:ext cx="12192000" cy="975360"/>
          </a:xfrm>
          <a:prstGeom prst="rect">
            <a:avLst/>
          </a:prstGeom>
        </p:spPr>
      </p:pic>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1184369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B928810-DA6E-89D1-0245-996C3A1237F5}"/>
              </a:ext>
            </a:extLst>
          </p:cNvPr>
          <p:cNvPicPr>
            <a:picLocks noChangeAspect="1"/>
          </p:cNvPicPr>
          <p:nvPr/>
        </p:nvPicPr>
        <p:blipFill>
          <a:blip r:embed="rId2"/>
          <a:stretch>
            <a:fillRect/>
          </a:stretch>
        </p:blipFill>
        <p:spPr>
          <a:xfrm>
            <a:off x="0" y="-1"/>
            <a:ext cx="12192000" cy="975360"/>
          </a:xfrm>
          <a:prstGeom prst="rect">
            <a:avLst/>
          </a:prstGeom>
        </p:spPr>
      </p:pic>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712958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601693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361488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3630612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5524070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484290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7068305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154673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B928810-DA6E-89D1-0245-996C3A1237F5}"/>
              </a:ext>
            </a:extLst>
          </p:cNvPr>
          <p:cNvPicPr>
            <a:picLocks noChangeAspect="1"/>
          </p:cNvPicPr>
          <p:nvPr/>
        </p:nvPicPr>
        <p:blipFill>
          <a:blip r:embed="rId2"/>
          <a:stretch>
            <a:fillRect/>
          </a:stretch>
        </p:blipFill>
        <p:spPr>
          <a:xfrm>
            <a:off x="0" y="-1"/>
            <a:ext cx="12192000" cy="975360"/>
          </a:xfrm>
          <a:prstGeom prst="rect">
            <a:avLst/>
          </a:prstGeom>
        </p:spPr>
      </p:pic>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2447596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84529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16379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26047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1079082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485411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099550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658170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994338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1237221"/>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Lst>
  <p:hf sldNum="0" hdr="0" dt="0"/>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6406058"/>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Lst>
  <p:hf sldNum="0" hdr="0" dt="0"/>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hyperlink" Target="http://commons.wikimedia.org/wiki/File:Sphere-with-blender.pn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commons.wikimedia.org/wiki/File:Sphere-with-blender.png"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22CEF5-B7DD-AA31-2DB9-ABBD24A93272}"/>
              </a:ext>
            </a:extLst>
          </p:cNvPr>
          <p:cNvSpPr>
            <a:spLocks noGrp="1"/>
          </p:cNvSpPr>
          <p:nvPr>
            <p:ph type="title"/>
          </p:nvPr>
        </p:nvSpPr>
        <p:spPr/>
        <p:txBody>
          <a:bodyPr>
            <a:normAutofit fontScale="90000"/>
          </a:bodyPr>
          <a:lstStyle/>
          <a:p>
            <a:r>
              <a:rPr lang="en-US" dirty="0"/>
              <a:t>Case Study: Aunt Judy Has Been Hallucinating - Treatment Interventions for Parkinson’s Disease Psychosis</a:t>
            </a:r>
          </a:p>
        </p:txBody>
      </p:sp>
      <p:sp>
        <p:nvSpPr>
          <p:cNvPr id="5" name="Text Placeholder 4">
            <a:extLst>
              <a:ext uri="{FF2B5EF4-FFF2-40B4-BE49-F238E27FC236}">
                <a16:creationId xmlns:a16="http://schemas.microsoft.com/office/drawing/2014/main" id="{94E1DC52-7C2D-6693-D018-30DA73CDB9C8}"/>
              </a:ext>
            </a:extLst>
          </p:cNvPr>
          <p:cNvSpPr>
            <a:spLocks noGrp="1"/>
          </p:cNvSpPr>
          <p:nvPr>
            <p:ph type="body" idx="1"/>
          </p:nvPr>
        </p:nvSpPr>
        <p:spPr/>
        <p:txBody>
          <a:bodyPr/>
          <a:lstStyle/>
          <a:p>
            <a:r>
              <a:rPr lang="en-US" sz="1800" b="1" i="0" u="none" strike="noStrike" dirty="0">
                <a:solidFill>
                  <a:schemeClr val="accent1"/>
                </a:solidFill>
                <a:effectLst/>
                <a:latin typeface="Arial" panose="020B0604020202020204" pitchFamily="34" charset="0"/>
                <a:cs typeface="Arial" panose="020B0604020202020204" pitchFamily="34" charset="0"/>
              </a:rPr>
              <a:t>Stuart Isaacson, MD</a:t>
            </a:r>
            <a:br>
              <a:rPr lang="en-US" sz="1800" b="0" i="0" u="none" strike="noStrike" dirty="0">
                <a:effectLst/>
                <a:latin typeface="Arial" panose="020B0604020202020204" pitchFamily="34" charset="0"/>
                <a:cs typeface="Arial" panose="020B0604020202020204" pitchFamily="34" charset="0"/>
              </a:rPr>
            </a:br>
            <a:r>
              <a:rPr lang="en-US" sz="1800" b="0" i="0" u="none" strike="noStrike" dirty="0">
                <a:effectLst/>
                <a:latin typeface="Arial" panose="020B0604020202020204" pitchFamily="34" charset="0"/>
                <a:cs typeface="Arial" panose="020B0604020202020204" pitchFamily="34" charset="0"/>
              </a:rPr>
              <a:t>Director</a:t>
            </a:r>
            <a:br>
              <a:rPr lang="en-US" dirty="0">
                <a:latin typeface="Arial" panose="020B0604020202020204" pitchFamily="34" charset="0"/>
                <a:cs typeface="Arial" panose="020B0604020202020204" pitchFamily="34" charset="0"/>
              </a:rPr>
            </a:br>
            <a:r>
              <a:rPr lang="en-US" sz="1800" b="0" i="0" u="none" strike="noStrike" dirty="0">
                <a:effectLst/>
                <a:latin typeface="Arial" panose="020B0604020202020204" pitchFamily="34" charset="0"/>
                <a:cs typeface="Arial" panose="020B0604020202020204" pitchFamily="34" charset="0"/>
              </a:rPr>
              <a:t>Parkinson’s Disease and Movement Disorders Center of Boca Raton</a:t>
            </a:r>
            <a:br>
              <a:rPr lang="en-US" sz="1800" b="0" i="0" u="none" strike="noStrike" dirty="0">
                <a:effectLst/>
                <a:latin typeface="Arial" panose="020B0604020202020204" pitchFamily="34" charset="0"/>
                <a:cs typeface="Arial" panose="020B0604020202020204" pitchFamily="34" charset="0"/>
              </a:rPr>
            </a:br>
            <a:r>
              <a:rPr lang="en-US" sz="1800" b="0" i="0" u="none" strike="noStrike" dirty="0">
                <a:effectLst/>
                <a:latin typeface="Arial" panose="020B0604020202020204" pitchFamily="34" charset="0"/>
                <a:cs typeface="Arial" panose="020B0604020202020204" pitchFamily="34" charset="0"/>
              </a:rPr>
              <a:t>Boca Raton, FL</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0913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1D4DCD2-9B84-4332-BBD9-E4BA80E61052}"/>
              </a:ext>
            </a:extLst>
          </p:cNvPr>
          <p:cNvSpPr>
            <a:spLocks noGrp="1"/>
          </p:cNvSpPr>
          <p:nvPr>
            <p:ph type="title"/>
          </p:nvPr>
        </p:nvSpPr>
        <p:spPr>
          <a:xfrm>
            <a:off x="609600" y="199505"/>
            <a:ext cx="11582400" cy="1185577"/>
          </a:xfrm>
        </p:spPr>
        <p:txBody>
          <a:bodyPr/>
          <a:lstStyle/>
          <a:p>
            <a:r>
              <a:rPr lang="en-US" dirty="0"/>
              <a:t>Antipsychotics as a Class Have Activity at</a:t>
            </a:r>
            <a:br>
              <a:rPr lang="en-US" dirty="0"/>
            </a:br>
            <a:r>
              <a:rPr lang="en-US" dirty="0"/>
              <a:t>Many Receptors</a:t>
            </a:r>
          </a:p>
        </p:txBody>
      </p:sp>
      <p:sp>
        <p:nvSpPr>
          <p:cNvPr id="62" name="Content Placeholder 61">
            <a:extLst>
              <a:ext uri="{FF2B5EF4-FFF2-40B4-BE49-F238E27FC236}">
                <a16:creationId xmlns:a16="http://schemas.microsoft.com/office/drawing/2014/main" id="{8CE4F0F9-36DA-CF9E-E8F3-DB54E6BCBFE1}"/>
              </a:ext>
            </a:extLst>
          </p:cNvPr>
          <p:cNvSpPr>
            <a:spLocks noGrp="1"/>
          </p:cNvSpPr>
          <p:nvPr>
            <p:ph sz="half" idx="1"/>
          </p:nvPr>
        </p:nvSpPr>
        <p:spPr>
          <a:xfrm>
            <a:off x="609600" y="1755963"/>
            <a:ext cx="4427695" cy="4420999"/>
          </a:xfrm>
        </p:spPr>
        <p:txBody>
          <a:bodyPr/>
          <a:lstStyle/>
          <a:p>
            <a:r>
              <a:rPr lang="en-US" dirty="0"/>
              <a:t>Efficacy reflects D2 and/or 5HT</a:t>
            </a:r>
            <a:r>
              <a:rPr lang="en-US" baseline="-25000" dirty="0"/>
              <a:t>2A</a:t>
            </a:r>
            <a:r>
              <a:rPr lang="en-US" dirty="0"/>
              <a:t> affinity</a:t>
            </a:r>
          </a:p>
          <a:p>
            <a:endParaRPr lang="en-US" dirty="0"/>
          </a:p>
          <a:p>
            <a:r>
              <a:rPr lang="en-US" dirty="0"/>
              <a:t>Off-target receptor affinities can lead to adverse effects (somnolence, orthostatic hypotension)</a:t>
            </a:r>
          </a:p>
        </p:txBody>
      </p:sp>
      <p:pic>
        <p:nvPicPr>
          <p:cNvPr id="65" name="Content Placeholder 6">
            <a:extLst>
              <a:ext uri="{FF2B5EF4-FFF2-40B4-BE49-F238E27FC236}">
                <a16:creationId xmlns:a16="http://schemas.microsoft.com/office/drawing/2014/main" id="{437AE602-6C19-7A0E-D9E2-BEFBD39C9C00}"/>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p:blipFill>
        <p:spPr>
          <a:xfrm>
            <a:off x="6039162" y="1519528"/>
            <a:ext cx="4990476" cy="4634920"/>
          </a:xfrm>
        </p:spPr>
      </p:pic>
      <p:sp>
        <p:nvSpPr>
          <p:cNvPr id="3" name="Footer Placeholder 2">
            <a:extLst>
              <a:ext uri="{FF2B5EF4-FFF2-40B4-BE49-F238E27FC236}">
                <a16:creationId xmlns:a16="http://schemas.microsoft.com/office/drawing/2014/main" id="{A12C3544-A726-E97B-AF57-622403F1EEA7}"/>
              </a:ext>
            </a:extLst>
          </p:cNvPr>
          <p:cNvSpPr>
            <a:spLocks noGrp="1"/>
          </p:cNvSpPr>
          <p:nvPr>
            <p:ph type="ftr" sz="quarter" idx="3"/>
          </p:nvPr>
        </p:nvSpPr>
        <p:spPr/>
        <p:txBody>
          <a:bodyPr/>
          <a:lstStyle/>
          <a:p>
            <a:r>
              <a:rPr lang="en-US" sz="1200" kern="0" dirty="0"/>
              <a:t>Stahl SM. Stahl’s Essential Pharmacology: Neuroscientific Basis and Practical Applications. 4th ed. New York, NY: Cambridge University Press; 2013.</a:t>
            </a:r>
          </a:p>
        </p:txBody>
      </p:sp>
      <p:grpSp>
        <p:nvGrpSpPr>
          <p:cNvPr id="66" name="Group 65">
            <a:extLst>
              <a:ext uri="{FF2B5EF4-FFF2-40B4-BE49-F238E27FC236}">
                <a16:creationId xmlns:a16="http://schemas.microsoft.com/office/drawing/2014/main" id="{6E809D5A-3996-9994-C1A4-9351E48DDFB6}"/>
              </a:ext>
            </a:extLst>
          </p:cNvPr>
          <p:cNvGrpSpPr/>
          <p:nvPr/>
        </p:nvGrpSpPr>
        <p:grpSpPr>
          <a:xfrm>
            <a:off x="5951782" y="1209231"/>
            <a:ext cx="5630618" cy="5157430"/>
            <a:chOff x="6298069" y="1209231"/>
            <a:chExt cx="5630618" cy="5157430"/>
          </a:xfrm>
        </p:grpSpPr>
        <p:sp>
          <p:nvSpPr>
            <p:cNvPr id="17" name="Rectangle: Rounded Corners 16">
              <a:extLst>
                <a:ext uri="{FF2B5EF4-FFF2-40B4-BE49-F238E27FC236}">
                  <a16:creationId xmlns:a16="http://schemas.microsoft.com/office/drawing/2014/main" id="{DE867A26-8C0C-4659-9FF0-6BC4C537B5C4}"/>
                </a:ext>
              </a:extLst>
            </p:cNvPr>
            <p:cNvSpPr/>
            <p:nvPr/>
          </p:nvSpPr>
          <p:spPr>
            <a:xfrm rot="2161211">
              <a:off x="6550520" y="1817322"/>
              <a:ext cx="945018" cy="1001586"/>
            </a:xfrm>
            <a:prstGeom prst="roundRect">
              <a:avLst/>
            </a:prstGeom>
            <a:solidFill>
              <a:schemeClr val="accent4"/>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9" name="Isosceles Triangle 8">
              <a:extLst>
                <a:ext uri="{FF2B5EF4-FFF2-40B4-BE49-F238E27FC236}">
                  <a16:creationId xmlns:a16="http://schemas.microsoft.com/office/drawing/2014/main" id="{E1938E79-B630-45F1-8CF3-06A76F5A6FD3}"/>
                </a:ext>
              </a:extLst>
            </p:cNvPr>
            <p:cNvSpPr/>
            <p:nvPr/>
          </p:nvSpPr>
          <p:spPr>
            <a:xfrm rot="7794247">
              <a:off x="10512811" y="4702492"/>
              <a:ext cx="912908" cy="1136544"/>
            </a:xfrm>
            <a:prstGeom prst="triangle">
              <a:avLst/>
            </a:prstGeom>
            <a:solidFill>
              <a:schemeClr val="tx2"/>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10" name="TextBox 9">
              <a:extLst>
                <a:ext uri="{FF2B5EF4-FFF2-40B4-BE49-F238E27FC236}">
                  <a16:creationId xmlns:a16="http://schemas.microsoft.com/office/drawing/2014/main" id="{42E70503-4E07-4376-9D1A-81DBEABD3426}"/>
                </a:ext>
              </a:extLst>
            </p:cNvPr>
            <p:cNvSpPr txBox="1"/>
            <p:nvPr/>
          </p:nvSpPr>
          <p:spPr>
            <a:xfrm>
              <a:off x="10481410" y="4848965"/>
              <a:ext cx="687668" cy="461665"/>
            </a:xfrm>
            <a:prstGeom prst="rect">
              <a:avLst/>
            </a:prstGeom>
            <a:noFill/>
            <a:ln>
              <a:noFill/>
            </a:ln>
          </p:spPr>
          <p:txBody>
            <a:bodyPr wrap="square" rtlCol="0">
              <a:spAutoFit/>
            </a:bodyPr>
            <a:lstStyle/>
            <a:p>
              <a:r>
                <a:rPr lang="en-US" sz="2400" b="1" dirty="0">
                  <a:solidFill>
                    <a:schemeClr val="bg1"/>
                  </a:solidFill>
                </a:rPr>
                <a:t>D2</a:t>
              </a:r>
            </a:p>
          </p:txBody>
        </p:sp>
        <p:sp>
          <p:nvSpPr>
            <p:cNvPr id="28" name="TextBox 27">
              <a:extLst>
                <a:ext uri="{FF2B5EF4-FFF2-40B4-BE49-F238E27FC236}">
                  <a16:creationId xmlns:a16="http://schemas.microsoft.com/office/drawing/2014/main" id="{0731A9B0-A55B-485C-882F-20FBA0D85EE2}"/>
                </a:ext>
              </a:extLst>
            </p:cNvPr>
            <p:cNvSpPr txBox="1"/>
            <p:nvPr/>
          </p:nvSpPr>
          <p:spPr>
            <a:xfrm>
              <a:off x="6482841" y="2030914"/>
              <a:ext cx="1323084" cy="461665"/>
            </a:xfrm>
            <a:prstGeom prst="rect">
              <a:avLst/>
            </a:prstGeom>
            <a:noFill/>
          </p:spPr>
          <p:txBody>
            <a:bodyPr wrap="square" rtlCol="0">
              <a:spAutoFit/>
            </a:bodyPr>
            <a:lstStyle/>
            <a:p>
              <a:r>
                <a:rPr lang="en-US" sz="2400" b="1" dirty="0">
                  <a:solidFill>
                    <a:schemeClr val="bg1"/>
                  </a:solidFill>
                </a:rPr>
                <a:t>5-HT</a:t>
              </a:r>
              <a:r>
                <a:rPr lang="en-US" sz="2400" b="1" baseline="-25000" dirty="0">
                  <a:solidFill>
                    <a:schemeClr val="bg1"/>
                  </a:solidFill>
                </a:rPr>
                <a:t>2A</a:t>
              </a:r>
              <a:endParaRPr lang="en-US" sz="2400" b="1" dirty="0">
                <a:solidFill>
                  <a:schemeClr val="bg1"/>
                </a:solidFill>
              </a:endParaRPr>
            </a:p>
          </p:txBody>
        </p:sp>
        <p:grpSp>
          <p:nvGrpSpPr>
            <p:cNvPr id="63" name="Group 62">
              <a:extLst>
                <a:ext uri="{FF2B5EF4-FFF2-40B4-BE49-F238E27FC236}">
                  <a16:creationId xmlns:a16="http://schemas.microsoft.com/office/drawing/2014/main" id="{E7412C44-717D-4FFD-8CCD-827B17866E51}"/>
                </a:ext>
              </a:extLst>
            </p:cNvPr>
            <p:cNvGrpSpPr/>
            <p:nvPr/>
          </p:nvGrpSpPr>
          <p:grpSpPr>
            <a:xfrm>
              <a:off x="6298069" y="1209231"/>
              <a:ext cx="5630618" cy="5157430"/>
              <a:chOff x="5715995" y="929884"/>
              <a:chExt cx="5670867" cy="5359451"/>
            </a:xfrm>
          </p:grpSpPr>
          <p:sp>
            <p:nvSpPr>
              <p:cNvPr id="15" name="Isosceles Triangle 14">
                <a:extLst>
                  <a:ext uri="{FF2B5EF4-FFF2-40B4-BE49-F238E27FC236}">
                    <a16:creationId xmlns:a16="http://schemas.microsoft.com/office/drawing/2014/main" id="{BA009E95-EFB9-488F-B666-B94866D507EF}"/>
                  </a:ext>
                </a:extLst>
              </p:cNvPr>
              <p:cNvSpPr/>
              <p:nvPr/>
            </p:nvSpPr>
            <p:spPr>
              <a:xfrm rot="6769337">
                <a:off x="10413915" y="3984923"/>
                <a:ext cx="450671" cy="671182"/>
              </a:xfrm>
              <a:prstGeom prst="triangl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13" name="Isosceles Triangle 12">
                <a:extLst>
                  <a:ext uri="{FF2B5EF4-FFF2-40B4-BE49-F238E27FC236}">
                    <a16:creationId xmlns:a16="http://schemas.microsoft.com/office/drawing/2014/main" id="{F97724FB-0E25-4D5D-ACDB-4CC83A66DD5B}"/>
                  </a:ext>
                </a:extLst>
              </p:cNvPr>
              <p:cNvSpPr/>
              <p:nvPr/>
            </p:nvSpPr>
            <p:spPr>
              <a:xfrm rot="9528425">
                <a:off x="9041648" y="5413267"/>
                <a:ext cx="450671" cy="671182"/>
              </a:xfrm>
              <a:prstGeom prs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11" name="Isosceles Triangle 10">
                <a:extLst>
                  <a:ext uri="{FF2B5EF4-FFF2-40B4-BE49-F238E27FC236}">
                    <a16:creationId xmlns:a16="http://schemas.microsoft.com/office/drawing/2014/main" id="{7B226D25-5CB6-4947-B0A0-0A93EBF37E6F}"/>
                  </a:ext>
                </a:extLst>
              </p:cNvPr>
              <p:cNvSpPr/>
              <p:nvPr/>
            </p:nvSpPr>
            <p:spPr>
              <a:xfrm rot="8910177">
                <a:off x="9515114" y="5141441"/>
                <a:ext cx="450671" cy="671182"/>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12" name="TextBox 11">
                <a:extLst>
                  <a:ext uri="{FF2B5EF4-FFF2-40B4-BE49-F238E27FC236}">
                    <a16:creationId xmlns:a16="http://schemas.microsoft.com/office/drawing/2014/main" id="{AD023533-9103-4149-B9C4-AA6FBB413961}"/>
                  </a:ext>
                </a:extLst>
              </p:cNvPr>
              <p:cNvSpPr txBox="1"/>
              <p:nvPr/>
            </p:nvSpPr>
            <p:spPr>
              <a:xfrm>
                <a:off x="9433771" y="5205893"/>
                <a:ext cx="551628" cy="319833"/>
              </a:xfrm>
              <a:prstGeom prst="rect">
                <a:avLst/>
              </a:prstGeom>
              <a:noFill/>
              <a:ln>
                <a:noFill/>
              </a:ln>
            </p:spPr>
            <p:txBody>
              <a:bodyPr wrap="square" rtlCol="0">
                <a:spAutoFit/>
              </a:bodyPr>
              <a:lstStyle/>
              <a:p>
                <a:r>
                  <a:rPr lang="en-US" sz="1400" b="1" dirty="0">
                    <a:solidFill>
                      <a:schemeClr val="bg1"/>
                    </a:solidFill>
                  </a:rPr>
                  <a:t>D3</a:t>
                </a:r>
              </a:p>
            </p:txBody>
          </p:sp>
          <p:sp>
            <p:nvSpPr>
              <p:cNvPr id="14" name="TextBox 13">
                <a:extLst>
                  <a:ext uri="{FF2B5EF4-FFF2-40B4-BE49-F238E27FC236}">
                    <a16:creationId xmlns:a16="http://schemas.microsoft.com/office/drawing/2014/main" id="{0BE86277-B847-4359-BE3C-09521FE0A5BC}"/>
                  </a:ext>
                </a:extLst>
              </p:cNvPr>
              <p:cNvSpPr txBox="1"/>
              <p:nvPr/>
            </p:nvSpPr>
            <p:spPr>
              <a:xfrm>
                <a:off x="8981297" y="5419827"/>
                <a:ext cx="551628" cy="319833"/>
              </a:xfrm>
              <a:prstGeom prst="rect">
                <a:avLst/>
              </a:prstGeom>
              <a:noFill/>
            </p:spPr>
            <p:txBody>
              <a:bodyPr wrap="square" rtlCol="0">
                <a:spAutoFit/>
              </a:bodyPr>
              <a:lstStyle/>
              <a:p>
                <a:r>
                  <a:rPr lang="en-US" sz="1400" b="1" dirty="0">
                    <a:solidFill>
                      <a:schemeClr val="bg1"/>
                    </a:solidFill>
                  </a:rPr>
                  <a:t>D4</a:t>
                </a:r>
              </a:p>
            </p:txBody>
          </p:sp>
          <p:sp>
            <p:nvSpPr>
              <p:cNvPr id="16" name="TextBox 15">
                <a:extLst>
                  <a:ext uri="{FF2B5EF4-FFF2-40B4-BE49-F238E27FC236}">
                    <a16:creationId xmlns:a16="http://schemas.microsoft.com/office/drawing/2014/main" id="{0FF09F28-EE82-433A-BBA9-6E14B58D8F45}"/>
                  </a:ext>
                </a:extLst>
              </p:cNvPr>
              <p:cNvSpPr txBox="1"/>
              <p:nvPr/>
            </p:nvSpPr>
            <p:spPr>
              <a:xfrm>
                <a:off x="10274755" y="4062547"/>
                <a:ext cx="551628" cy="319833"/>
              </a:xfrm>
              <a:prstGeom prst="rect">
                <a:avLst/>
              </a:prstGeom>
              <a:noFill/>
            </p:spPr>
            <p:txBody>
              <a:bodyPr wrap="square" rtlCol="0">
                <a:spAutoFit/>
              </a:bodyPr>
              <a:lstStyle/>
              <a:p>
                <a:r>
                  <a:rPr lang="en-US" sz="1400" b="1" dirty="0">
                    <a:solidFill>
                      <a:schemeClr val="bg1"/>
                    </a:solidFill>
                  </a:rPr>
                  <a:t>D1</a:t>
                </a:r>
              </a:p>
            </p:txBody>
          </p:sp>
          <p:sp>
            <p:nvSpPr>
              <p:cNvPr id="18" name="Rectangle: Rounded Corners 17">
                <a:extLst>
                  <a:ext uri="{FF2B5EF4-FFF2-40B4-BE49-F238E27FC236}">
                    <a16:creationId xmlns:a16="http://schemas.microsoft.com/office/drawing/2014/main" id="{32176C2F-61E0-44EE-BCD1-0B3F3ECC9DD4}"/>
                  </a:ext>
                </a:extLst>
              </p:cNvPr>
              <p:cNvSpPr/>
              <p:nvPr/>
            </p:nvSpPr>
            <p:spPr>
              <a:xfrm rot="850978">
                <a:off x="5784017" y="2731175"/>
                <a:ext cx="812302" cy="510146"/>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19" name="Rectangle: Rounded Corners 18">
                <a:extLst>
                  <a:ext uri="{FF2B5EF4-FFF2-40B4-BE49-F238E27FC236}">
                    <a16:creationId xmlns:a16="http://schemas.microsoft.com/office/drawing/2014/main" id="{57C88650-3F52-4904-8F05-0AF7EBD0EC58}"/>
                  </a:ext>
                </a:extLst>
              </p:cNvPr>
              <p:cNvSpPr/>
              <p:nvPr/>
            </p:nvSpPr>
            <p:spPr>
              <a:xfrm rot="358059">
                <a:off x="5715995" y="3306271"/>
                <a:ext cx="812302" cy="510146"/>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0" name="Rectangle: Rounded Corners 19">
                <a:extLst>
                  <a:ext uri="{FF2B5EF4-FFF2-40B4-BE49-F238E27FC236}">
                    <a16:creationId xmlns:a16="http://schemas.microsoft.com/office/drawing/2014/main" id="{0308E9C9-7695-4D3F-93A2-CBB5A2F827D2}"/>
                  </a:ext>
                </a:extLst>
              </p:cNvPr>
              <p:cNvSpPr/>
              <p:nvPr/>
            </p:nvSpPr>
            <p:spPr>
              <a:xfrm rot="21179421">
                <a:off x="5771661" y="3898099"/>
                <a:ext cx="812302" cy="510146"/>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1" name="Rectangle: Rounded Corners 20">
                <a:extLst>
                  <a:ext uri="{FF2B5EF4-FFF2-40B4-BE49-F238E27FC236}">
                    <a16:creationId xmlns:a16="http://schemas.microsoft.com/office/drawing/2014/main" id="{FDCC0AED-8E00-4BBC-A924-507E595CEA68}"/>
                  </a:ext>
                </a:extLst>
              </p:cNvPr>
              <p:cNvSpPr/>
              <p:nvPr/>
            </p:nvSpPr>
            <p:spPr>
              <a:xfrm rot="20161823">
                <a:off x="5977009" y="4480211"/>
                <a:ext cx="812302" cy="510146"/>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2" name="Rectangle: Rounded Corners 21">
                <a:extLst>
                  <a:ext uri="{FF2B5EF4-FFF2-40B4-BE49-F238E27FC236}">
                    <a16:creationId xmlns:a16="http://schemas.microsoft.com/office/drawing/2014/main" id="{85B2DB8D-08F4-46AD-B440-AB15FE51E56E}"/>
                  </a:ext>
                </a:extLst>
              </p:cNvPr>
              <p:cNvSpPr/>
              <p:nvPr/>
            </p:nvSpPr>
            <p:spPr>
              <a:xfrm rot="19028390">
                <a:off x="6336539" y="4970099"/>
                <a:ext cx="812302" cy="510146"/>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3" name="Rectangle: Rounded Corners 22">
                <a:extLst>
                  <a:ext uri="{FF2B5EF4-FFF2-40B4-BE49-F238E27FC236}">
                    <a16:creationId xmlns:a16="http://schemas.microsoft.com/office/drawing/2014/main" id="{AE94C2F7-A654-4602-B43C-6AE0B8EC8759}"/>
                  </a:ext>
                </a:extLst>
              </p:cNvPr>
              <p:cNvSpPr/>
              <p:nvPr/>
            </p:nvSpPr>
            <p:spPr>
              <a:xfrm rot="18262386">
                <a:off x="6889405" y="5364805"/>
                <a:ext cx="812302" cy="510146"/>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4" name="Rectangle: Rounded Corners 23">
                <a:extLst>
                  <a:ext uri="{FF2B5EF4-FFF2-40B4-BE49-F238E27FC236}">
                    <a16:creationId xmlns:a16="http://schemas.microsoft.com/office/drawing/2014/main" id="{1122F8E1-11E2-4434-B19A-CD52F92C6718}"/>
                  </a:ext>
                </a:extLst>
              </p:cNvPr>
              <p:cNvSpPr/>
              <p:nvPr/>
            </p:nvSpPr>
            <p:spPr>
              <a:xfrm rot="17269375">
                <a:off x="7481711" y="5568224"/>
                <a:ext cx="812302" cy="56076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5" name="Rectangle: Rounded Corners 24">
                <a:extLst>
                  <a:ext uri="{FF2B5EF4-FFF2-40B4-BE49-F238E27FC236}">
                    <a16:creationId xmlns:a16="http://schemas.microsoft.com/office/drawing/2014/main" id="{C779C4F3-9F05-4DC8-8480-96F4768AB045}"/>
                  </a:ext>
                </a:extLst>
              </p:cNvPr>
              <p:cNvSpPr/>
              <p:nvPr/>
            </p:nvSpPr>
            <p:spPr>
              <a:xfrm rot="16200000">
                <a:off x="8162826" y="5628111"/>
                <a:ext cx="812302" cy="510146"/>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6" name="Rectangle: Rounded Corners 25">
                <a:extLst>
                  <a:ext uri="{FF2B5EF4-FFF2-40B4-BE49-F238E27FC236}">
                    <a16:creationId xmlns:a16="http://schemas.microsoft.com/office/drawing/2014/main" id="{82F64FA9-422C-493A-8CC1-60DCCC439997}"/>
                  </a:ext>
                </a:extLst>
              </p:cNvPr>
              <p:cNvSpPr/>
              <p:nvPr/>
            </p:nvSpPr>
            <p:spPr>
              <a:xfrm rot="3386790">
                <a:off x="6785171" y="1406873"/>
                <a:ext cx="812302" cy="51014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7" name="TextBox 26">
                <a:extLst>
                  <a:ext uri="{FF2B5EF4-FFF2-40B4-BE49-F238E27FC236}">
                    <a16:creationId xmlns:a16="http://schemas.microsoft.com/office/drawing/2014/main" id="{3F803F43-7D83-4591-8065-CCC4C10612DE}"/>
                  </a:ext>
                </a:extLst>
              </p:cNvPr>
              <p:cNvSpPr txBox="1"/>
              <p:nvPr/>
            </p:nvSpPr>
            <p:spPr>
              <a:xfrm>
                <a:off x="6841404" y="1460942"/>
                <a:ext cx="1061341" cy="319833"/>
              </a:xfrm>
              <a:prstGeom prst="rect">
                <a:avLst/>
              </a:prstGeom>
              <a:noFill/>
            </p:spPr>
            <p:txBody>
              <a:bodyPr wrap="square" rtlCol="0">
                <a:spAutoFit/>
              </a:bodyPr>
              <a:lstStyle/>
              <a:p>
                <a:r>
                  <a:rPr lang="en-US" sz="1400" b="1" dirty="0">
                    <a:solidFill>
                      <a:schemeClr val="bg1"/>
                    </a:solidFill>
                  </a:rPr>
                  <a:t>5-HT</a:t>
                </a:r>
                <a:r>
                  <a:rPr lang="en-US" sz="1400" b="1" baseline="-25000" dirty="0">
                    <a:solidFill>
                      <a:schemeClr val="bg1"/>
                    </a:solidFill>
                  </a:rPr>
                  <a:t>1A</a:t>
                </a:r>
                <a:endParaRPr lang="en-US" sz="1400" b="1" dirty="0">
                  <a:solidFill>
                    <a:schemeClr val="bg1"/>
                  </a:solidFill>
                </a:endParaRPr>
              </a:p>
            </p:txBody>
          </p:sp>
          <p:sp>
            <p:nvSpPr>
              <p:cNvPr id="29" name="TextBox 28">
                <a:extLst>
                  <a:ext uri="{FF2B5EF4-FFF2-40B4-BE49-F238E27FC236}">
                    <a16:creationId xmlns:a16="http://schemas.microsoft.com/office/drawing/2014/main" id="{A66A0BFA-4507-4060-AD7A-ABAF9B16A35E}"/>
                  </a:ext>
                </a:extLst>
              </p:cNvPr>
              <p:cNvSpPr txBox="1"/>
              <p:nvPr/>
            </p:nvSpPr>
            <p:spPr>
              <a:xfrm>
                <a:off x="5788596" y="2803124"/>
                <a:ext cx="1061341" cy="319833"/>
              </a:xfrm>
              <a:prstGeom prst="rect">
                <a:avLst/>
              </a:prstGeom>
              <a:noFill/>
            </p:spPr>
            <p:txBody>
              <a:bodyPr wrap="square" rtlCol="0">
                <a:spAutoFit/>
              </a:bodyPr>
              <a:lstStyle/>
              <a:p>
                <a:r>
                  <a:rPr lang="en-US" sz="1400" b="1" dirty="0">
                    <a:solidFill>
                      <a:schemeClr val="bg1"/>
                    </a:solidFill>
                  </a:rPr>
                  <a:t>5-HT</a:t>
                </a:r>
                <a:r>
                  <a:rPr lang="en-US" sz="1400" b="1" baseline="-25000" dirty="0">
                    <a:solidFill>
                      <a:schemeClr val="bg1"/>
                    </a:solidFill>
                  </a:rPr>
                  <a:t>1B/D</a:t>
                </a:r>
                <a:endParaRPr lang="en-US" sz="1400" b="1" dirty="0">
                  <a:solidFill>
                    <a:schemeClr val="bg1"/>
                  </a:solidFill>
                </a:endParaRPr>
              </a:p>
            </p:txBody>
          </p:sp>
          <p:sp>
            <p:nvSpPr>
              <p:cNvPr id="30" name="TextBox 29">
                <a:extLst>
                  <a:ext uri="{FF2B5EF4-FFF2-40B4-BE49-F238E27FC236}">
                    <a16:creationId xmlns:a16="http://schemas.microsoft.com/office/drawing/2014/main" id="{C70407F9-C853-463F-A61E-9126CB10F56D}"/>
                  </a:ext>
                </a:extLst>
              </p:cNvPr>
              <p:cNvSpPr txBox="1"/>
              <p:nvPr/>
            </p:nvSpPr>
            <p:spPr>
              <a:xfrm>
                <a:off x="5764628" y="3388746"/>
                <a:ext cx="1061341" cy="319833"/>
              </a:xfrm>
              <a:prstGeom prst="rect">
                <a:avLst/>
              </a:prstGeom>
              <a:noFill/>
            </p:spPr>
            <p:txBody>
              <a:bodyPr wrap="square" rtlCol="0">
                <a:spAutoFit/>
              </a:bodyPr>
              <a:lstStyle/>
              <a:p>
                <a:r>
                  <a:rPr lang="en-US" sz="1400" b="1" dirty="0">
                    <a:solidFill>
                      <a:schemeClr val="bg1"/>
                    </a:solidFill>
                  </a:rPr>
                  <a:t>5-HT</a:t>
                </a:r>
                <a:r>
                  <a:rPr lang="en-US" sz="1400" b="1" baseline="-25000" dirty="0">
                    <a:solidFill>
                      <a:schemeClr val="bg1"/>
                    </a:solidFill>
                  </a:rPr>
                  <a:t>2B</a:t>
                </a:r>
                <a:endParaRPr lang="en-US" sz="1400" b="1" dirty="0">
                  <a:solidFill>
                    <a:schemeClr val="bg1"/>
                  </a:solidFill>
                </a:endParaRPr>
              </a:p>
            </p:txBody>
          </p:sp>
          <p:sp>
            <p:nvSpPr>
              <p:cNvPr id="31" name="TextBox 30">
                <a:extLst>
                  <a:ext uri="{FF2B5EF4-FFF2-40B4-BE49-F238E27FC236}">
                    <a16:creationId xmlns:a16="http://schemas.microsoft.com/office/drawing/2014/main" id="{DD8AFAE0-C7B7-41B2-93A8-EC7FA00FA5FF}"/>
                  </a:ext>
                </a:extLst>
              </p:cNvPr>
              <p:cNvSpPr txBox="1"/>
              <p:nvPr/>
            </p:nvSpPr>
            <p:spPr>
              <a:xfrm>
                <a:off x="5828138" y="3959608"/>
                <a:ext cx="1061341" cy="319833"/>
              </a:xfrm>
              <a:prstGeom prst="rect">
                <a:avLst/>
              </a:prstGeom>
              <a:noFill/>
            </p:spPr>
            <p:txBody>
              <a:bodyPr wrap="square" rtlCol="0">
                <a:spAutoFit/>
              </a:bodyPr>
              <a:lstStyle/>
              <a:p>
                <a:r>
                  <a:rPr lang="en-US" sz="1400" b="1" dirty="0">
                    <a:solidFill>
                      <a:schemeClr val="bg1"/>
                    </a:solidFill>
                  </a:rPr>
                  <a:t>5-HT</a:t>
                </a:r>
                <a:r>
                  <a:rPr lang="en-US" sz="1400" b="1" baseline="-25000" dirty="0">
                    <a:solidFill>
                      <a:schemeClr val="bg1"/>
                    </a:solidFill>
                  </a:rPr>
                  <a:t>2C</a:t>
                </a:r>
                <a:endParaRPr lang="en-US" sz="1400" b="1" dirty="0">
                  <a:solidFill>
                    <a:schemeClr val="bg1"/>
                  </a:solidFill>
                </a:endParaRPr>
              </a:p>
            </p:txBody>
          </p:sp>
          <p:sp>
            <p:nvSpPr>
              <p:cNvPr id="32" name="TextBox 31">
                <a:extLst>
                  <a:ext uri="{FF2B5EF4-FFF2-40B4-BE49-F238E27FC236}">
                    <a16:creationId xmlns:a16="http://schemas.microsoft.com/office/drawing/2014/main" id="{43520E8A-75BC-4ECE-84A9-C1D2434C7F1C}"/>
                  </a:ext>
                </a:extLst>
              </p:cNvPr>
              <p:cNvSpPr txBox="1"/>
              <p:nvPr/>
            </p:nvSpPr>
            <p:spPr>
              <a:xfrm>
                <a:off x="5997872" y="4553406"/>
                <a:ext cx="1061341" cy="319833"/>
              </a:xfrm>
              <a:prstGeom prst="rect">
                <a:avLst/>
              </a:prstGeom>
              <a:noFill/>
            </p:spPr>
            <p:txBody>
              <a:bodyPr wrap="square" rtlCol="0">
                <a:spAutoFit/>
              </a:bodyPr>
              <a:lstStyle/>
              <a:p>
                <a:r>
                  <a:rPr lang="en-US" sz="1400" b="1" dirty="0">
                    <a:solidFill>
                      <a:schemeClr val="bg1"/>
                    </a:solidFill>
                  </a:rPr>
                  <a:t>5-HT</a:t>
                </a:r>
                <a:r>
                  <a:rPr lang="en-US" sz="1400" b="1" baseline="-25000" dirty="0">
                    <a:solidFill>
                      <a:schemeClr val="bg1"/>
                    </a:solidFill>
                  </a:rPr>
                  <a:t>1E</a:t>
                </a:r>
                <a:endParaRPr lang="en-US" sz="1400" b="1" dirty="0">
                  <a:solidFill>
                    <a:schemeClr val="bg1"/>
                  </a:solidFill>
                </a:endParaRPr>
              </a:p>
            </p:txBody>
          </p:sp>
          <p:sp>
            <p:nvSpPr>
              <p:cNvPr id="33" name="TextBox 32">
                <a:extLst>
                  <a:ext uri="{FF2B5EF4-FFF2-40B4-BE49-F238E27FC236}">
                    <a16:creationId xmlns:a16="http://schemas.microsoft.com/office/drawing/2014/main" id="{FC7CF9CB-7DD2-4D51-A774-73D5FDF4F626}"/>
                  </a:ext>
                </a:extLst>
              </p:cNvPr>
              <p:cNvSpPr txBox="1"/>
              <p:nvPr/>
            </p:nvSpPr>
            <p:spPr>
              <a:xfrm>
                <a:off x="6412305" y="5056797"/>
                <a:ext cx="1061341" cy="319833"/>
              </a:xfrm>
              <a:prstGeom prst="rect">
                <a:avLst/>
              </a:prstGeom>
              <a:noFill/>
            </p:spPr>
            <p:txBody>
              <a:bodyPr wrap="square" rtlCol="0">
                <a:spAutoFit/>
              </a:bodyPr>
              <a:lstStyle/>
              <a:p>
                <a:r>
                  <a:rPr lang="en-US" sz="1400" b="1" dirty="0">
                    <a:solidFill>
                      <a:schemeClr val="bg1"/>
                    </a:solidFill>
                  </a:rPr>
                  <a:t>5-HT</a:t>
                </a:r>
                <a:r>
                  <a:rPr lang="en-US" sz="1400" b="1" baseline="-25000" dirty="0">
                    <a:solidFill>
                      <a:schemeClr val="bg1"/>
                    </a:solidFill>
                  </a:rPr>
                  <a:t>3</a:t>
                </a:r>
                <a:endParaRPr lang="en-US" sz="1400" b="1" dirty="0">
                  <a:solidFill>
                    <a:schemeClr val="bg1"/>
                  </a:solidFill>
                </a:endParaRPr>
              </a:p>
            </p:txBody>
          </p:sp>
          <p:sp>
            <p:nvSpPr>
              <p:cNvPr id="34" name="TextBox 33">
                <a:extLst>
                  <a:ext uri="{FF2B5EF4-FFF2-40B4-BE49-F238E27FC236}">
                    <a16:creationId xmlns:a16="http://schemas.microsoft.com/office/drawing/2014/main" id="{C5A059A9-428C-441C-ABE5-E69AB11D1830}"/>
                  </a:ext>
                </a:extLst>
              </p:cNvPr>
              <p:cNvSpPr txBox="1"/>
              <p:nvPr/>
            </p:nvSpPr>
            <p:spPr>
              <a:xfrm>
                <a:off x="6955251" y="5461368"/>
                <a:ext cx="1061341" cy="319833"/>
              </a:xfrm>
              <a:prstGeom prst="rect">
                <a:avLst/>
              </a:prstGeom>
              <a:noFill/>
            </p:spPr>
            <p:txBody>
              <a:bodyPr wrap="square" rtlCol="0">
                <a:spAutoFit/>
              </a:bodyPr>
              <a:lstStyle/>
              <a:p>
                <a:r>
                  <a:rPr lang="en-US" sz="1400" b="1" dirty="0">
                    <a:solidFill>
                      <a:schemeClr val="bg1"/>
                    </a:solidFill>
                  </a:rPr>
                  <a:t>5-HT</a:t>
                </a:r>
                <a:r>
                  <a:rPr lang="en-US" sz="1400" b="1" baseline="-25000" dirty="0">
                    <a:solidFill>
                      <a:schemeClr val="bg1"/>
                    </a:solidFill>
                  </a:rPr>
                  <a:t>5</a:t>
                </a:r>
                <a:endParaRPr lang="en-US" sz="1400" b="1" dirty="0">
                  <a:solidFill>
                    <a:schemeClr val="bg1"/>
                  </a:solidFill>
                </a:endParaRPr>
              </a:p>
            </p:txBody>
          </p:sp>
          <p:sp>
            <p:nvSpPr>
              <p:cNvPr id="35" name="TextBox 34">
                <a:extLst>
                  <a:ext uri="{FF2B5EF4-FFF2-40B4-BE49-F238E27FC236}">
                    <a16:creationId xmlns:a16="http://schemas.microsoft.com/office/drawing/2014/main" id="{81D8B273-BE71-43DA-9FD5-81A174C70A1C}"/>
                  </a:ext>
                </a:extLst>
              </p:cNvPr>
              <p:cNvSpPr txBox="1"/>
              <p:nvPr/>
            </p:nvSpPr>
            <p:spPr>
              <a:xfrm>
                <a:off x="7564794" y="5693753"/>
                <a:ext cx="1061341" cy="319833"/>
              </a:xfrm>
              <a:prstGeom prst="rect">
                <a:avLst/>
              </a:prstGeom>
              <a:noFill/>
            </p:spPr>
            <p:txBody>
              <a:bodyPr wrap="square" rtlCol="0">
                <a:spAutoFit/>
              </a:bodyPr>
              <a:lstStyle/>
              <a:p>
                <a:r>
                  <a:rPr lang="en-US" sz="1400" b="1" dirty="0">
                    <a:solidFill>
                      <a:schemeClr val="bg1"/>
                    </a:solidFill>
                  </a:rPr>
                  <a:t>5-HT</a:t>
                </a:r>
                <a:r>
                  <a:rPr lang="en-US" sz="1400" b="1" baseline="-25000" dirty="0">
                    <a:solidFill>
                      <a:schemeClr val="bg1"/>
                    </a:solidFill>
                  </a:rPr>
                  <a:t>6</a:t>
                </a:r>
                <a:endParaRPr lang="en-US" sz="1400" b="1" dirty="0">
                  <a:solidFill>
                    <a:schemeClr val="bg1"/>
                  </a:solidFill>
                </a:endParaRPr>
              </a:p>
            </p:txBody>
          </p:sp>
          <p:sp>
            <p:nvSpPr>
              <p:cNvPr id="36" name="TextBox 35">
                <a:extLst>
                  <a:ext uri="{FF2B5EF4-FFF2-40B4-BE49-F238E27FC236}">
                    <a16:creationId xmlns:a16="http://schemas.microsoft.com/office/drawing/2014/main" id="{83AC8F2C-763F-42D5-87A8-EEE73A941F6C}"/>
                  </a:ext>
                </a:extLst>
              </p:cNvPr>
              <p:cNvSpPr txBox="1"/>
              <p:nvPr/>
            </p:nvSpPr>
            <p:spPr>
              <a:xfrm>
                <a:off x="8252995" y="5782431"/>
                <a:ext cx="1061341" cy="319833"/>
              </a:xfrm>
              <a:prstGeom prst="rect">
                <a:avLst/>
              </a:prstGeom>
              <a:noFill/>
            </p:spPr>
            <p:txBody>
              <a:bodyPr wrap="square" rtlCol="0">
                <a:spAutoFit/>
              </a:bodyPr>
              <a:lstStyle/>
              <a:p>
                <a:r>
                  <a:rPr lang="en-US" sz="1400" b="1" dirty="0">
                    <a:solidFill>
                      <a:schemeClr val="bg1"/>
                    </a:solidFill>
                  </a:rPr>
                  <a:t>5-HT</a:t>
                </a:r>
                <a:r>
                  <a:rPr lang="en-US" sz="1400" b="1" baseline="-25000" dirty="0">
                    <a:solidFill>
                      <a:schemeClr val="bg1"/>
                    </a:solidFill>
                  </a:rPr>
                  <a:t>7</a:t>
                </a:r>
                <a:endParaRPr lang="en-US" sz="1400" b="1" dirty="0">
                  <a:solidFill>
                    <a:schemeClr val="bg1"/>
                  </a:solidFill>
                </a:endParaRPr>
              </a:p>
            </p:txBody>
          </p:sp>
          <p:sp>
            <p:nvSpPr>
              <p:cNvPr id="37" name="Diamond 36">
                <a:extLst>
                  <a:ext uri="{FF2B5EF4-FFF2-40B4-BE49-F238E27FC236}">
                    <a16:creationId xmlns:a16="http://schemas.microsoft.com/office/drawing/2014/main" id="{08DB56E1-DD3C-45B1-82DA-2C849C5A0A9C}"/>
                  </a:ext>
                </a:extLst>
              </p:cNvPr>
              <p:cNvSpPr/>
              <p:nvPr/>
            </p:nvSpPr>
            <p:spPr>
              <a:xfrm rot="20412995">
                <a:off x="7676337" y="970634"/>
                <a:ext cx="476347" cy="866274"/>
              </a:xfrm>
              <a:prstGeom prst="diamond">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38" name="Diamond 37">
                <a:extLst>
                  <a:ext uri="{FF2B5EF4-FFF2-40B4-BE49-F238E27FC236}">
                    <a16:creationId xmlns:a16="http://schemas.microsoft.com/office/drawing/2014/main" id="{CBCCE37F-CF21-410B-B80A-86FF0858CD91}"/>
                  </a:ext>
                </a:extLst>
              </p:cNvPr>
              <p:cNvSpPr/>
              <p:nvPr/>
            </p:nvSpPr>
            <p:spPr>
              <a:xfrm>
                <a:off x="8201521" y="929884"/>
                <a:ext cx="476347" cy="866274"/>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39" name="Diamond 38">
                <a:extLst>
                  <a:ext uri="{FF2B5EF4-FFF2-40B4-BE49-F238E27FC236}">
                    <a16:creationId xmlns:a16="http://schemas.microsoft.com/office/drawing/2014/main" id="{8CE63177-D46A-4C35-A509-49EA6F07224A}"/>
                  </a:ext>
                </a:extLst>
              </p:cNvPr>
              <p:cNvSpPr/>
              <p:nvPr/>
            </p:nvSpPr>
            <p:spPr>
              <a:xfrm rot="813280">
                <a:off x="8711168" y="998525"/>
                <a:ext cx="476347" cy="866274"/>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40" name="Diamond 39">
                <a:extLst>
                  <a:ext uri="{FF2B5EF4-FFF2-40B4-BE49-F238E27FC236}">
                    <a16:creationId xmlns:a16="http://schemas.microsoft.com/office/drawing/2014/main" id="{D596A23B-F4DA-4E09-92C9-4694021C5282}"/>
                  </a:ext>
                </a:extLst>
              </p:cNvPr>
              <p:cNvSpPr/>
              <p:nvPr/>
            </p:nvSpPr>
            <p:spPr>
              <a:xfrm rot="1296157">
                <a:off x="9206949" y="1118990"/>
                <a:ext cx="476347" cy="866274"/>
              </a:xfrm>
              <a:prstGeom prst="diamond">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41" name="TextBox 40">
                <a:extLst>
                  <a:ext uri="{FF2B5EF4-FFF2-40B4-BE49-F238E27FC236}">
                    <a16:creationId xmlns:a16="http://schemas.microsoft.com/office/drawing/2014/main" id="{F3F0E702-6938-4307-8610-24849D80DEA1}"/>
                  </a:ext>
                </a:extLst>
              </p:cNvPr>
              <p:cNvSpPr txBox="1"/>
              <p:nvPr/>
            </p:nvSpPr>
            <p:spPr>
              <a:xfrm>
                <a:off x="7695529" y="1217021"/>
                <a:ext cx="551628" cy="319833"/>
              </a:xfrm>
              <a:prstGeom prst="rect">
                <a:avLst/>
              </a:prstGeom>
              <a:noFill/>
            </p:spPr>
            <p:txBody>
              <a:bodyPr wrap="square" rtlCol="0">
                <a:spAutoFit/>
              </a:bodyPr>
              <a:lstStyle/>
              <a:p>
                <a:r>
                  <a:rPr lang="en-US" sz="1400" b="1" dirty="0">
                    <a:solidFill>
                      <a:schemeClr val="bg1"/>
                    </a:solidFill>
                  </a:rPr>
                  <a:t>M1</a:t>
                </a:r>
              </a:p>
            </p:txBody>
          </p:sp>
          <p:sp>
            <p:nvSpPr>
              <p:cNvPr id="42" name="TextBox 41">
                <a:extLst>
                  <a:ext uri="{FF2B5EF4-FFF2-40B4-BE49-F238E27FC236}">
                    <a16:creationId xmlns:a16="http://schemas.microsoft.com/office/drawing/2014/main" id="{F5DB8F91-FE85-4487-939A-2174EB163A0F}"/>
                  </a:ext>
                </a:extLst>
              </p:cNvPr>
              <p:cNvSpPr txBox="1"/>
              <p:nvPr/>
            </p:nvSpPr>
            <p:spPr>
              <a:xfrm>
                <a:off x="8229765" y="1194590"/>
                <a:ext cx="551628" cy="319833"/>
              </a:xfrm>
              <a:prstGeom prst="rect">
                <a:avLst/>
              </a:prstGeom>
              <a:noFill/>
            </p:spPr>
            <p:txBody>
              <a:bodyPr wrap="square" rtlCol="0">
                <a:spAutoFit/>
              </a:bodyPr>
              <a:lstStyle/>
              <a:p>
                <a:r>
                  <a:rPr lang="en-US" sz="1400" b="1" dirty="0">
                    <a:solidFill>
                      <a:schemeClr val="bg1"/>
                    </a:solidFill>
                  </a:rPr>
                  <a:t>M2</a:t>
                </a:r>
              </a:p>
            </p:txBody>
          </p:sp>
          <p:sp>
            <p:nvSpPr>
              <p:cNvPr id="43" name="TextBox 42">
                <a:extLst>
                  <a:ext uri="{FF2B5EF4-FFF2-40B4-BE49-F238E27FC236}">
                    <a16:creationId xmlns:a16="http://schemas.microsoft.com/office/drawing/2014/main" id="{6C9EF422-FCFE-4129-9851-7FD3357443D6}"/>
                  </a:ext>
                </a:extLst>
              </p:cNvPr>
              <p:cNvSpPr txBox="1"/>
              <p:nvPr/>
            </p:nvSpPr>
            <p:spPr>
              <a:xfrm>
                <a:off x="8757257" y="1255354"/>
                <a:ext cx="551628" cy="319833"/>
              </a:xfrm>
              <a:prstGeom prst="rect">
                <a:avLst/>
              </a:prstGeom>
              <a:noFill/>
            </p:spPr>
            <p:txBody>
              <a:bodyPr wrap="square" rtlCol="0">
                <a:spAutoFit/>
              </a:bodyPr>
              <a:lstStyle/>
              <a:p>
                <a:r>
                  <a:rPr lang="en-US" sz="1400" b="1" dirty="0">
                    <a:solidFill>
                      <a:schemeClr val="bg1"/>
                    </a:solidFill>
                  </a:rPr>
                  <a:t>M3</a:t>
                </a:r>
              </a:p>
            </p:txBody>
          </p:sp>
          <p:sp>
            <p:nvSpPr>
              <p:cNvPr id="44" name="TextBox 43">
                <a:extLst>
                  <a:ext uri="{FF2B5EF4-FFF2-40B4-BE49-F238E27FC236}">
                    <a16:creationId xmlns:a16="http://schemas.microsoft.com/office/drawing/2014/main" id="{71216B31-FF49-4B0F-A266-DD7B1CF17F46}"/>
                  </a:ext>
                </a:extLst>
              </p:cNvPr>
              <p:cNvSpPr txBox="1"/>
              <p:nvPr/>
            </p:nvSpPr>
            <p:spPr>
              <a:xfrm>
                <a:off x="9226559" y="1349646"/>
                <a:ext cx="551628" cy="319833"/>
              </a:xfrm>
              <a:prstGeom prst="rect">
                <a:avLst/>
              </a:prstGeom>
              <a:noFill/>
            </p:spPr>
            <p:txBody>
              <a:bodyPr wrap="square" rtlCol="0">
                <a:spAutoFit/>
              </a:bodyPr>
              <a:lstStyle/>
              <a:p>
                <a:r>
                  <a:rPr lang="en-US" sz="1400" b="1" dirty="0">
                    <a:solidFill>
                      <a:schemeClr val="bg1"/>
                    </a:solidFill>
                  </a:rPr>
                  <a:t>M4</a:t>
                </a:r>
              </a:p>
            </p:txBody>
          </p:sp>
          <p:sp>
            <p:nvSpPr>
              <p:cNvPr id="47" name="Hexagon 46">
                <a:extLst>
                  <a:ext uri="{FF2B5EF4-FFF2-40B4-BE49-F238E27FC236}">
                    <a16:creationId xmlns:a16="http://schemas.microsoft.com/office/drawing/2014/main" id="{4598C301-D8CA-4697-B4EE-4E736705D616}"/>
                  </a:ext>
                </a:extLst>
              </p:cNvPr>
              <p:cNvSpPr/>
              <p:nvPr/>
            </p:nvSpPr>
            <p:spPr>
              <a:xfrm rot="2319398">
                <a:off x="9568486" y="1517763"/>
                <a:ext cx="825980" cy="866274"/>
              </a:xfrm>
              <a:prstGeom prst="hexagon">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48" name="TextBox 47">
                <a:extLst>
                  <a:ext uri="{FF2B5EF4-FFF2-40B4-BE49-F238E27FC236}">
                    <a16:creationId xmlns:a16="http://schemas.microsoft.com/office/drawing/2014/main" id="{A6543D5A-3271-4C99-ACA5-5DDBDC84943D}"/>
                  </a:ext>
                </a:extLst>
              </p:cNvPr>
              <p:cNvSpPr txBox="1"/>
              <p:nvPr/>
            </p:nvSpPr>
            <p:spPr>
              <a:xfrm>
                <a:off x="9780184" y="1781848"/>
                <a:ext cx="551628" cy="319833"/>
              </a:xfrm>
              <a:prstGeom prst="rect">
                <a:avLst/>
              </a:prstGeom>
              <a:noFill/>
            </p:spPr>
            <p:txBody>
              <a:bodyPr wrap="square" rtlCol="0">
                <a:spAutoFit/>
              </a:bodyPr>
              <a:lstStyle/>
              <a:p>
                <a:r>
                  <a:rPr lang="en-US" sz="1400" b="1" dirty="0">
                    <a:solidFill>
                      <a:schemeClr val="bg1"/>
                    </a:solidFill>
                  </a:rPr>
                  <a:t>H1</a:t>
                </a:r>
              </a:p>
            </p:txBody>
          </p:sp>
          <p:sp>
            <p:nvSpPr>
              <p:cNvPr id="49" name="Arrow: Pentagon 48">
                <a:extLst>
                  <a:ext uri="{FF2B5EF4-FFF2-40B4-BE49-F238E27FC236}">
                    <a16:creationId xmlns:a16="http://schemas.microsoft.com/office/drawing/2014/main" id="{A8057095-FC96-4E2B-9CA2-B6F6A7ABBD16}"/>
                  </a:ext>
                </a:extLst>
              </p:cNvPr>
              <p:cNvSpPr/>
              <p:nvPr/>
            </p:nvSpPr>
            <p:spPr>
              <a:xfrm rot="19961665">
                <a:off x="9947815" y="2240847"/>
                <a:ext cx="1080556" cy="258939"/>
              </a:xfrm>
              <a:prstGeom prst="homePlate">
                <a:avLst/>
              </a:prstGeom>
              <a:solidFill>
                <a:srgbClr val="FAC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50" name="Arrow: Pentagon 49">
                <a:extLst>
                  <a:ext uri="{FF2B5EF4-FFF2-40B4-BE49-F238E27FC236}">
                    <a16:creationId xmlns:a16="http://schemas.microsoft.com/office/drawing/2014/main" id="{BBC542C1-C1CA-45A0-88E1-206B346A1EF5}"/>
                  </a:ext>
                </a:extLst>
              </p:cNvPr>
              <p:cNvSpPr/>
              <p:nvPr/>
            </p:nvSpPr>
            <p:spPr>
              <a:xfrm rot="20556953">
                <a:off x="10117541" y="2552358"/>
                <a:ext cx="1080556" cy="258939"/>
              </a:xfrm>
              <a:prstGeom prst="homePlate">
                <a:avLst/>
              </a:prstGeom>
              <a:solidFill>
                <a:srgbClr val="F7A7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51" name="Arrow: Pentagon 50">
                <a:extLst>
                  <a:ext uri="{FF2B5EF4-FFF2-40B4-BE49-F238E27FC236}">
                    <a16:creationId xmlns:a16="http://schemas.microsoft.com/office/drawing/2014/main" id="{61EBE51F-DA13-49AF-9B6D-630A86220AA4}"/>
                  </a:ext>
                </a:extLst>
              </p:cNvPr>
              <p:cNvSpPr/>
              <p:nvPr/>
            </p:nvSpPr>
            <p:spPr>
              <a:xfrm rot="21062739">
                <a:off x="10247959" y="2881067"/>
                <a:ext cx="1080556" cy="258939"/>
              </a:xfrm>
              <a:prstGeom prst="homePlate">
                <a:avLst/>
              </a:prstGeom>
              <a:solidFill>
                <a:srgbClr val="F37D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52" name="Arrow: Pentagon 51">
                <a:extLst>
                  <a:ext uri="{FF2B5EF4-FFF2-40B4-BE49-F238E27FC236}">
                    <a16:creationId xmlns:a16="http://schemas.microsoft.com/office/drawing/2014/main" id="{87AB50B5-7F4B-4494-B015-9BF54DF8FF70}"/>
                  </a:ext>
                </a:extLst>
              </p:cNvPr>
              <p:cNvSpPr/>
              <p:nvPr/>
            </p:nvSpPr>
            <p:spPr>
              <a:xfrm rot="21344131">
                <a:off x="10319375" y="3171616"/>
                <a:ext cx="1040656" cy="258939"/>
              </a:xfrm>
              <a:prstGeom prst="homePlate">
                <a:avLst/>
              </a:prstGeom>
              <a:solidFill>
                <a:srgbClr val="EC36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53" name="TextBox 52">
                <a:extLst>
                  <a:ext uri="{FF2B5EF4-FFF2-40B4-BE49-F238E27FC236}">
                    <a16:creationId xmlns:a16="http://schemas.microsoft.com/office/drawing/2014/main" id="{2FE84211-36F4-4F41-8F41-E1CE80324695}"/>
                  </a:ext>
                </a:extLst>
              </p:cNvPr>
              <p:cNvSpPr txBox="1"/>
              <p:nvPr/>
            </p:nvSpPr>
            <p:spPr>
              <a:xfrm>
                <a:off x="10264400" y="2215704"/>
                <a:ext cx="551628" cy="319833"/>
              </a:xfrm>
              <a:prstGeom prst="rect">
                <a:avLst/>
              </a:prstGeom>
              <a:noFill/>
            </p:spPr>
            <p:txBody>
              <a:bodyPr wrap="square" rtlCol="0">
                <a:spAutoFit/>
              </a:bodyPr>
              <a:lstStyle/>
              <a:p>
                <a:r>
                  <a:rPr lang="en-US" sz="1400" b="1" dirty="0">
                    <a:solidFill>
                      <a:schemeClr val="bg1"/>
                    </a:solidFill>
                  </a:rPr>
                  <a:t>α1</a:t>
                </a:r>
              </a:p>
            </p:txBody>
          </p:sp>
          <p:sp>
            <p:nvSpPr>
              <p:cNvPr id="54" name="TextBox 53">
                <a:extLst>
                  <a:ext uri="{FF2B5EF4-FFF2-40B4-BE49-F238E27FC236}">
                    <a16:creationId xmlns:a16="http://schemas.microsoft.com/office/drawing/2014/main" id="{B2E05459-253F-4F6D-971E-B7ECFD7A7E59}"/>
                  </a:ext>
                </a:extLst>
              </p:cNvPr>
              <p:cNvSpPr txBox="1"/>
              <p:nvPr/>
            </p:nvSpPr>
            <p:spPr>
              <a:xfrm>
                <a:off x="10459592" y="2497080"/>
                <a:ext cx="752510" cy="319833"/>
              </a:xfrm>
              <a:prstGeom prst="rect">
                <a:avLst/>
              </a:prstGeom>
              <a:noFill/>
            </p:spPr>
            <p:txBody>
              <a:bodyPr wrap="square" rtlCol="0">
                <a:spAutoFit/>
              </a:bodyPr>
              <a:lstStyle/>
              <a:p>
                <a:r>
                  <a:rPr lang="en-US" sz="1400" b="1" dirty="0">
                    <a:solidFill>
                      <a:schemeClr val="bg1"/>
                    </a:solidFill>
                  </a:rPr>
                  <a:t>α2A</a:t>
                </a:r>
              </a:p>
            </p:txBody>
          </p:sp>
          <p:sp>
            <p:nvSpPr>
              <p:cNvPr id="55" name="TextBox 54">
                <a:extLst>
                  <a:ext uri="{FF2B5EF4-FFF2-40B4-BE49-F238E27FC236}">
                    <a16:creationId xmlns:a16="http://schemas.microsoft.com/office/drawing/2014/main" id="{CB46E753-71C2-4FAC-8045-A131037E91C5}"/>
                  </a:ext>
                </a:extLst>
              </p:cNvPr>
              <p:cNvSpPr txBox="1"/>
              <p:nvPr/>
            </p:nvSpPr>
            <p:spPr>
              <a:xfrm>
                <a:off x="10505248" y="2836185"/>
                <a:ext cx="752510" cy="319833"/>
              </a:xfrm>
              <a:prstGeom prst="rect">
                <a:avLst/>
              </a:prstGeom>
              <a:noFill/>
            </p:spPr>
            <p:txBody>
              <a:bodyPr wrap="square" rtlCol="0">
                <a:spAutoFit/>
              </a:bodyPr>
              <a:lstStyle/>
              <a:p>
                <a:r>
                  <a:rPr lang="en-US" sz="1400" b="1" dirty="0">
                    <a:solidFill>
                      <a:schemeClr val="bg1"/>
                    </a:solidFill>
                  </a:rPr>
                  <a:t>α2B</a:t>
                </a:r>
              </a:p>
            </p:txBody>
          </p:sp>
          <p:sp>
            <p:nvSpPr>
              <p:cNvPr id="56" name="TextBox 55">
                <a:extLst>
                  <a:ext uri="{FF2B5EF4-FFF2-40B4-BE49-F238E27FC236}">
                    <a16:creationId xmlns:a16="http://schemas.microsoft.com/office/drawing/2014/main" id="{F6468D1F-AF0A-4EFD-BFC0-992EBF910716}"/>
                  </a:ext>
                </a:extLst>
              </p:cNvPr>
              <p:cNvSpPr txBox="1"/>
              <p:nvPr/>
            </p:nvSpPr>
            <p:spPr>
              <a:xfrm>
                <a:off x="10525673" y="3128991"/>
                <a:ext cx="752510" cy="319833"/>
              </a:xfrm>
              <a:prstGeom prst="rect">
                <a:avLst/>
              </a:prstGeom>
              <a:noFill/>
            </p:spPr>
            <p:txBody>
              <a:bodyPr wrap="square" rtlCol="0">
                <a:spAutoFit/>
              </a:bodyPr>
              <a:lstStyle/>
              <a:p>
                <a:r>
                  <a:rPr lang="en-US" sz="1400" b="1" dirty="0">
                    <a:solidFill>
                      <a:schemeClr val="bg1"/>
                    </a:solidFill>
                  </a:rPr>
                  <a:t>α2C</a:t>
                </a:r>
              </a:p>
            </p:txBody>
          </p:sp>
          <p:sp>
            <p:nvSpPr>
              <p:cNvPr id="57" name="Flowchart: Delay 56">
                <a:extLst>
                  <a:ext uri="{FF2B5EF4-FFF2-40B4-BE49-F238E27FC236}">
                    <a16:creationId xmlns:a16="http://schemas.microsoft.com/office/drawing/2014/main" id="{DF761571-BCB2-4009-A551-ADE1ADBDCB73}"/>
                  </a:ext>
                </a:extLst>
              </p:cNvPr>
              <p:cNvSpPr/>
              <p:nvPr/>
            </p:nvSpPr>
            <p:spPr>
              <a:xfrm>
                <a:off x="10385105" y="3485429"/>
                <a:ext cx="861845" cy="285062"/>
              </a:xfrm>
              <a:prstGeom prst="flowChartDelay">
                <a:avLst/>
              </a:prstGeom>
              <a:solidFill>
                <a:srgbClr val="28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58" name="Flowchart: Delay 57">
                <a:extLst>
                  <a:ext uri="{FF2B5EF4-FFF2-40B4-BE49-F238E27FC236}">
                    <a16:creationId xmlns:a16="http://schemas.microsoft.com/office/drawing/2014/main" id="{37F81A21-5946-40B1-BDB8-3DD4B11C3E44}"/>
                  </a:ext>
                </a:extLst>
              </p:cNvPr>
              <p:cNvSpPr/>
              <p:nvPr/>
            </p:nvSpPr>
            <p:spPr>
              <a:xfrm rot="866502">
                <a:off x="10317499" y="3846829"/>
                <a:ext cx="861845" cy="285062"/>
              </a:xfrm>
              <a:prstGeom prst="flowChartDelay">
                <a:avLst/>
              </a:prstGeom>
              <a:solidFill>
                <a:srgbClr val="0497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59" name="TextBox 58">
                <a:extLst>
                  <a:ext uri="{FF2B5EF4-FFF2-40B4-BE49-F238E27FC236}">
                    <a16:creationId xmlns:a16="http://schemas.microsoft.com/office/drawing/2014/main" id="{48BC6E9A-882A-4EE1-B415-CE19B10681CE}"/>
                  </a:ext>
                </a:extLst>
              </p:cNvPr>
              <p:cNvSpPr txBox="1"/>
              <p:nvPr/>
            </p:nvSpPr>
            <p:spPr>
              <a:xfrm>
                <a:off x="10478825" y="3434562"/>
                <a:ext cx="899412" cy="319833"/>
              </a:xfrm>
              <a:prstGeom prst="rect">
                <a:avLst/>
              </a:prstGeom>
              <a:noFill/>
            </p:spPr>
            <p:txBody>
              <a:bodyPr wrap="square" rtlCol="0">
                <a:spAutoFit/>
              </a:bodyPr>
              <a:lstStyle/>
              <a:p>
                <a:r>
                  <a:rPr lang="en-US" sz="1400" b="1" dirty="0">
                    <a:solidFill>
                      <a:schemeClr val="bg1"/>
                    </a:solidFill>
                  </a:rPr>
                  <a:t>SERT</a:t>
                </a:r>
              </a:p>
            </p:txBody>
          </p:sp>
          <p:sp>
            <p:nvSpPr>
              <p:cNvPr id="60" name="TextBox 59">
                <a:extLst>
                  <a:ext uri="{FF2B5EF4-FFF2-40B4-BE49-F238E27FC236}">
                    <a16:creationId xmlns:a16="http://schemas.microsoft.com/office/drawing/2014/main" id="{43D30BE9-4B65-4A47-A88F-6115352C904B}"/>
                  </a:ext>
                </a:extLst>
              </p:cNvPr>
              <p:cNvSpPr txBox="1"/>
              <p:nvPr/>
            </p:nvSpPr>
            <p:spPr>
              <a:xfrm>
                <a:off x="10487450" y="3812228"/>
                <a:ext cx="899412" cy="319833"/>
              </a:xfrm>
              <a:prstGeom prst="rect">
                <a:avLst/>
              </a:prstGeom>
              <a:noFill/>
            </p:spPr>
            <p:txBody>
              <a:bodyPr wrap="square" rtlCol="0">
                <a:spAutoFit/>
              </a:bodyPr>
              <a:lstStyle/>
              <a:p>
                <a:r>
                  <a:rPr lang="en-US" sz="1400" b="1" dirty="0">
                    <a:solidFill>
                      <a:schemeClr val="bg1"/>
                    </a:solidFill>
                  </a:rPr>
                  <a:t>NET</a:t>
                </a:r>
              </a:p>
            </p:txBody>
          </p:sp>
        </p:grpSp>
      </p:grpSp>
      <p:sp>
        <p:nvSpPr>
          <p:cNvPr id="2" name="Rectangle 1">
            <a:extLst>
              <a:ext uri="{FF2B5EF4-FFF2-40B4-BE49-F238E27FC236}">
                <a16:creationId xmlns:a16="http://schemas.microsoft.com/office/drawing/2014/main" id="{A54F9960-1A35-7A9A-EA54-F055B1608C6A}"/>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6599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1D4DCD2-9B84-4332-BBD9-E4BA80E61052}"/>
              </a:ext>
            </a:extLst>
          </p:cNvPr>
          <p:cNvSpPr>
            <a:spLocks noGrp="1"/>
          </p:cNvSpPr>
          <p:nvPr>
            <p:ph type="title"/>
          </p:nvPr>
        </p:nvSpPr>
        <p:spPr/>
        <p:txBody>
          <a:bodyPr/>
          <a:lstStyle/>
          <a:p>
            <a:r>
              <a:rPr lang="en-US" dirty="0"/>
              <a:t>Antipsychotics as a Class Have Activity at</a:t>
            </a:r>
            <a:br>
              <a:rPr lang="en-US" dirty="0"/>
            </a:br>
            <a:r>
              <a:rPr lang="en-US" dirty="0"/>
              <a:t>Many Receptors</a:t>
            </a:r>
          </a:p>
        </p:txBody>
      </p:sp>
      <p:pic>
        <p:nvPicPr>
          <p:cNvPr id="65" name="Content Placeholder 6">
            <a:extLst>
              <a:ext uri="{FF2B5EF4-FFF2-40B4-BE49-F238E27FC236}">
                <a16:creationId xmlns:a16="http://schemas.microsoft.com/office/drawing/2014/main" id="{437AE602-6C19-7A0E-D9E2-BEFBD39C9C00}"/>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p:blipFill>
        <p:spPr>
          <a:xfrm>
            <a:off x="6039162" y="1519528"/>
            <a:ext cx="4990476" cy="4634920"/>
          </a:xfrm>
        </p:spPr>
      </p:pic>
      <p:sp>
        <p:nvSpPr>
          <p:cNvPr id="3" name="Footer Placeholder 2">
            <a:extLst>
              <a:ext uri="{FF2B5EF4-FFF2-40B4-BE49-F238E27FC236}">
                <a16:creationId xmlns:a16="http://schemas.microsoft.com/office/drawing/2014/main" id="{A12C3544-A726-E97B-AF57-622403F1EEA7}"/>
              </a:ext>
            </a:extLst>
          </p:cNvPr>
          <p:cNvSpPr>
            <a:spLocks noGrp="1"/>
          </p:cNvSpPr>
          <p:nvPr>
            <p:ph type="ftr" sz="quarter" idx="3"/>
          </p:nvPr>
        </p:nvSpPr>
        <p:spPr/>
        <p:txBody>
          <a:bodyPr/>
          <a:lstStyle/>
          <a:p>
            <a:r>
              <a:rPr lang="en-US" sz="1200" kern="0" dirty="0"/>
              <a:t>Stahl SM. Stahl’s Essential Pharmacology: Neuroscientific Basis and Practical Applications. 4th ed. New York, NY: Cambridge University Press; 2013.</a:t>
            </a:r>
          </a:p>
        </p:txBody>
      </p:sp>
      <p:sp>
        <p:nvSpPr>
          <p:cNvPr id="17" name="Rectangle: Rounded Corners 16">
            <a:extLst>
              <a:ext uri="{FF2B5EF4-FFF2-40B4-BE49-F238E27FC236}">
                <a16:creationId xmlns:a16="http://schemas.microsoft.com/office/drawing/2014/main" id="{DE867A26-8C0C-4659-9FF0-6BC4C537B5C4}"/>
              </a:ext>
            </a:extLst>
          </p:cNvPr>
          <p:cNvSpPr/>
          <p:nvPr/>
        </p:nvSpPr>
        <p:spPr>
          <a:xfrm rot="2161211">
            <a:off x="6204233" y="1817322"/>
            <a:ext cx="945018" cy="1001586"/>
          </a:xfrm>
          <a:prstGeom prst="roundRect">
            <a:avLst/>
          </a:prstGeom>
          <a:solidFill>
            <a:schemeClr val="accent4"/>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9" name="Isosceles Triangle 8">
            <a:extLst>
              <a:ext uri="{FF2B5EF4-FFF2-40B4-BE49-F238E27FC236}">
                <a16:creationId xmlns:a16="http://schemas.microsoft.com/office/drawing/2014/main" id="{E1938E79-B630-45F1-8CF3-06A76F5A6FD3}"/>
              </a:ext>
            </a:extLst>
          </p:cNvPr>
          <p:cNvSpPr/>
          <p:nvPr/>
        </p:nvSpPr>
        <p:spPr>
          <a:xfrm rot="7794247">
            <a:off x="10166524" y="4702492"/>
            <a:ext cx="912908" cy="1136544"/>
          </a:xfrm>
          <a:prstGeom prst="triangle">
            <a:avLst/>
          </a:prstGeom>
          <a:solidFill>
            <a:schemeClr val="tx2"/>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10" name="TextBox 9">
            <a:extLst>
              <a:ext uri="{FF2B5EF4-FFF2-40B4-BE49-F238E27FC236}">
                <a16:creationId xmlns:a16="http://schemas.microsoft.com/office/drawing/2014/main" id="{42E70503-4E07-4376-9D1A-81DBEABD3426}"/>
              </a:ext>
            </a:extLst>
          </p:cNvPr>
          <p:cNvSpPr txBox="1"/>
          <p:nvPr/>
        </p:nvSpPr>
        <p:spPr>
          <a:xfrm>
            <a:off x="10135123" y="4848965"/>
            <a:ext cx="687668" cy="461665"/>
          </a:xfrm>
          <a:prstGeom prst="rect">
            <a:avLst/>
          </a:prstGeom>
          <a:noFill/>
          <a:ln>
            <a:noFill/>
          </a:ln>
        </p:spPr>
        <p:txBody>
          <a:bodyPr wrap="square" rtlCol="0">
            <a:spAutoFit/>
          </a:bodyPr>
          <a:lstStyle/>
          <a:p>
            <a:r>
              <a:rPr lang="en-US" sz="2400" b="1" dirty="0">
                <a:solidFill>
                  <a:schemeClr val="bg1"/>
                </a:solidFill>
              </a:rPr>
              <a:t>D2</a:t>
            </a:r>
          </a:p>
        </p:txBody>
      </p:sp>
      <p:sp>
        <p:nvSpPr>
          <p:cNvPr id="28" name="TextBox 27">
            <a:extLst>
              <a:ext uri="{FF2B5EF4-FFF2-40B4-BE49-F238E27FC236}">
                <a16:creationId xmlns:a16="http://schemas.microsoft.com/office/drawing/2014/main" id="{0731A9B0-A55B-485C-882F-20FBA0D85EE2}"/>
              </a:ext>
            </a:extLst>
          </p:cNvPr>
          <p:cNvSpPr txBox="1"/>
          <p:nvPr/>
        </p:nvSpPr>
        <p:spPr>
          <a:xfrm>
            <a:off x="6136554" y="2030914"/>
            <a:ext cx="1323084" cy="461665"/>
          </a:xfrm>
          <a:prstGeom prst="rect">
            <a:avLst/>
          </a:prstGeom>
          <a:noFill/>
        </p:spPr>
        <p:txBody>
          <a:bodyPr wrap="square" rtlCol="0">
            <a:spAutoFit/>
          </a:bodyPr>
          <a:lstStyle/>
          <a:p>
            <a:r>
              <a:rPr lang="en-US" sz="2400" b="1" dirty="0">
                <a:solidFill>
                  <a:schemeClr val="bg1"/>
                </a:solidFill>
              </a:rPr>
              <a:t>5-HT</a:t>
            </a:r>
            <a:r>
              <a:rPr lang="en-US" sz="2400" b="1" baseline="-25000" dirty="0">
                <a:solidFill>
                  <a:schemeClr val="bg1"/>
                </a:solidFill>
              </a:rPr>
              <a:t>2A</a:t>
            </a:r>
            <a:endParaRPr lang="en-US" sz="2400" b="1" dirty="0">
              <a:solidFill>
                <a:schemeClr val="bg1"/>
              </a:solidFill>
            </a:endParaRPr>
          </a:p>
        </p:txBody>
      </p:sp>
      <p:sp>
        <p:nvSpPr>
          <p:cNvPr id="2" name="Rectangle 1">
            <a:extLst>
              <a:ext uri="{FF2B5EF4-FFF2-40B4-BE49-F238E27FC236}">
                <a16:creationId xmlns:a16="http://schemas.microsoft.com/office/drawing/2014/main" id="{FBF301C5-369B-8167-8967-CD773708CBF0}"/>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1">
            <a:extLst>
              <a:ext uri="{FF2B5EF4-FFF2-40B4-BE49-F238E27FC236}">
                <a16:creationId xmlns:a16="http://schemas.microsoft.com/office/drawing/2014/main" id="{157F9B46-3DDB-AE2D-B2B8-0E93EDF6290F}"/>
              </a:ext>
            </a:extLst>
          </p:cNvPr>
          <p:cNvSpPr txBox="1">
            <a:spLocks/>
          </p:cNvSpPr>
          <p:nvPr/>
        </p:nvSpPr>
        <p:spPr>
          <a:xfrm>
            <a:off x="609600" y="1755963"/>
            <a:ext cx="4430486" cy="4420999"/>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Efficacy reflects D2 and/or 5HT</a:t>
            </a:r>
            <a:r>
              <a:rPr lang="en-US" baseline="-25000" dirty="0"/>
              <a:t>2A</a:t>
            </a:r>
            <a:r>
              <a:rPr lang="en-US" dirty="0"/>
              <a:t> affinity</a:t>
            </a:r>
          </a:p>
          <a:p>
            <a:endParaRPr lang="en-US" dirty="0"/>
          </a:p>
          <a:p>
            <a:r>
              <a:rPr lang="en-US" dirty="0"/>
              <a:t>Off-target receptor affinities can lead to adverse effects (somnolence, orthostatic hypotension)</a:t>
            </a:r>
          </a:p>
        </p:txBody>
      </p:sp>
    </p:spTree>
    <p:extLst>
      <p:ext uri="{BB962C8B-B14F-4D97-AF65-F5344CB8AC3E}">
        <p14:creationId xmlns:p14="http://schemas.microsoft.com/office/powerpoint/2010/main" val="962166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 name="Rectangle: Single Corner Snipped 38"/>
          <p:cNvSpPr/>
          <p:nvPr/>
        </p:nvSpPr>
        <p:spPr>
          <a:xfrm flipV="1">
            <a:off x="9910102" y="2311626"/>
            <a:ext cx="2010964" cy="2062857"/>
          </a:xfrm>
          <a:prstGeom prst="snip1Rect">
            <a:avLst>
              <a:gd name="adj" fmla="val 8682"/>
            </a:avLst>
          </a:prstGeom>
          <a:gradFill flip="none" rotWithShape="1">
            <a:gsLst>
              <a:gs pos="0">
                <a:schemeClr val="bg1"/>
              </a:gs>
              <a:gs pos="100000">
                <a:schemeClr val="bg1">
                  <a:lumMod val="75000"/>
                </a:schemeClr>
              </a:gs>
            </a:gsLst>
            <a:lin ang="18900000" scaled="1"/>
            <a:tileRect/>
          </a:gra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a:lnSpc>
                <a:spcPct val="100000"/>
              </a:lnSpc>
              <a:spcBef>
                <a:spcPts val="0"/>
              </a:spcBef>
              <a:spcAft>
                <a:spcPts val="0"/>
              </a:spcAft>
              <a:buClrTx/>
              <a:buSzTx/>
              <a:buFontTx/>
              <a:buNone/>
              <a:tabLst/>
            </a:pPr>
            <a:endParaRPr kumimoji="0" lang="en-US" sz="1400" b="0" i="0" u="none" strike="noStrike" kern="1200" cap="none" spc="0" normalizeH="0" baseline="0" noProof="0" dirty="0">
              <a:ln>
                <a:noFill/>
              </a:ln>
              <a:solidFill>
                <a:prstClr val="white"/>
              </a:solidFill>
              <a:uLnTx/>
              <a:uFillTx/>
              <a:ea typeface="+mn-ea"/>
              <a:cs typeface="+mn-cs"/>
            </a:endParaRPr>
          </a:p>
        </p:txBody>
      </p:sp>
      <p:sp>
        <p:nvSpPr>
          <p:cNvPr id="34" name="Rectangle: Single Corner Snipped 33"/>
          <p:cNvSpPr/>
          <p:nvPr/>
        </p:nvSpPr>
        <p:spPr>
          <a:xfrm flipV="1">
            <a:off x="7666388" y="2311628"/>
            <a:ext cx="2011679" cy="2062858"/>
          </a:xfrm>
          <a:prstGeom prst="snip1Rect">
            <a:avLst>
              <a:gd name="adj" fmla="val 8682"/>
            </a:avLst>
          </a:prstGeom>
          <a:gradFill flip="none" rotWithShape="1">
            <a:gsLst>
              <a:gs pos="0">
                <a:schemeClr val="bg1"/>
              </a:gs>
              <a:gs pos="100000">
                <a:schemeClr val="bg1">
                  <a:lumMod val="75000"/>
                </a:schemeClr>
              </a:gs>
            </a:gsLst>
            <a:lin ang="18900000" scaled="1"/>
            <a:tileRect/>
          </a:gra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a:lnSpc>
                <a:spcPct val="100000"/>
              </a:lnSpc>
              <a:spcBef>
                <a:spcPts val="0"/>
              </a:spcBef>
              <a:spcAft>
                <a:spcPts val="0"/>
              </a:spcAft>
              <a:buClrTx/>
              <a:buSzTx/>
              <a:buFontTx/>
              <a:buNone/>
              <a:tabLst/>
            </a:pPr>
            <a:endParaRPr kumimoji="0" lang="en-US" sz="1400" b="0" i="0" u="none" strike="noStrike" kern="1200" cap="none" spc="0" normalizeH="0" baseline="0" noProof="0" dirty="0">
              <a:ln>
                <a:noFill/>
              </a:ln>
              <a:solidFill>
                <a:prstClr val="white"/>
              </a:solidFill>
              <a:uLnTx/>
              <a:uFillTx/>
              <a:ea typeface="+mn-ea"/>
              <a:cs typeface="+mn-cs"/>
            </a:endParaRPr>
          </a:p>
        </p:txBody>
      </p:sp>
      <p:sp>
        <p:nvSpPr>
          <p:cNvPr id="31" name="Rectangle: Single Corner Snipped 30"/>
          <p:cNvSpPr/>
          <p:nvPr/>
        </p:nvSpPr>
        <p:spPr>
          <a:xfrm flipV="1">
            <a:off x="3177049" y="2311628"/>
            <a:ext cx="2011680" cy="2062858"/>
          </a:xfrm>
          <a:prstGeom prst="snip1Rect">
            <a:avLst>
              <a:gd name="adj" fmla="val 8682"/>
            </a:avLst>
          </a:prstGeom>
          <a:gradFill flip="none" rotWithShape="1">
            <a:gsLst>
              <a:gs pos="0">
                <a:schemeClr val="bg1"/>
              </a:gs>
              <a:gs pos="100000">
                <a:schemeClr val="bg1">
                  <a:lumMod val="75000"/>
                </a:schemeClr>
              </a:gs>
            </a:gsLst>
            <a:lin ang="18900000" scaled="1"/>
            <a:tileRect/>
          </a:gra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a:lnSpc>
                <a:spcPct val="100000"/>
              </a:lnSpc>
              <a:spcBef>
                <a:spcPts val="0"/>
              </a:spcBef>
              <a:spcAft>
                <a:spcPts val="0"/>
              </a:spcAft>
              <a:buClrTx/>
              <a:buSzTx/>
              <a:buFontTx/>
              <a:buNone/>
              <a:tabLst/>
            </a:pPr>
            <a:endParaRPr kumimoji="0" lang="en-US" sz="1400" b="0" i="0" u="none" strike="noStrike" kern="1200" cap="none" spc="0" normalizeH="0" baseline="0" noProof="0" dirty="0">
              <a:ln>
                <a:noFill/>
              </a:ln>
              <a:solidFill>
                <a:prstClr val="white"/>
              </a:solidFill>
              <a:uLnTx/>
              <a:uFillTx/>
              <a:ea typeface="+mn-ea"/>
              <a:cs typeface="+mn-cs"/>
            </a:endParaRPr>
          </a:p>
        </p:txBody>
      </p:sp>
      <p:sp>
        <p:nvSpPr>
          <p:cNvPr id="29" name="Rectangle: Single Corner Snipped 28"/>
          <p:cNvSpPr/>
          <p:nvPr/>
        </p:nvSpPr>
        <p:spPr>
          <a:xfrm flipV="1">
            <a:off x="5421910" y="2311628"/>
            <a:ext cx="2011679" cy="2062858"/>
          </a:xfrm>
          <a:prstGeom prst="snip1Rect">
            <a:avLst>
              <a:gd name="adj" fmla="val 8682"/>
            </a:avLst>
          </a:prstGeom>
          <a:gradFill flip="none" rotWithShape="1">
            <a:gsLst>
              <a:gs pos="0">
                <a:schemeClr val="bg1"/>
              </a:gs>
              <a:gs pos="100000">
                <a:schemeClr val="bg1">
                  <a:lumMod val="75000"/>
                </a:schemeClr>
              </a:gs>
            </a:gsLst>
            <a:lin ang="18900000" scaled="1"/>
            <a:tileRect/>
          </a:gra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a:lnSpc>
                <a:spcPct val="100000"/>
              </a:lnSpc>
              <a:spcBef>
                <a:spcPts val="0"/>
              </a:spcBef>
              <a:spcAft>
                <a:spcPts val="0"/>
              </a:spcAft>
              <a:buClrTx/>
              <a:buSzTx/>
              <a:buFontTx/>
              <a:buNone/>
              <a:tabLst/>
            </a:pPr>
            <a:endParaRPr kumimoji="0" lang="en-US" sz="1400" b="0" i="0" u="none" strike="noStrike" kern="1200" cap="none" spc="0" normalizeH="0" baseline="0" noProof="0" dirty="0">
              <a:ln>
                <a:noFill/>
              </a:ln>
              <a:solidFill>
                <a:prstClr val="white"/>
              </a:solidFill>
              <a:uLnTx/>
              <a:uFillTx/>
              <a:ea typeface="+mn-ea"/>
              <a:cs typeface="+mn-cs"/>
            </a:endParaRPr>
          </a:p>
        </p:txBody>
      </p:sp>
      <p:sp>
        <p:nvSpPr>
          <p:cNvPr id="28" name="Rectangle: Single Corner Snipped 27"/>
          <p:cNvSpPr/>
          <p:nvPr/>
        </p:nvSpPr>
        <p:spPr>
          <a:xfrm flipV="1">
            <a:off x="627809" y="2311628"/>
            <a:ext cx="2081779" cy="2043017"/>
          </a:xfrm>
          <a:prstGeom prst="snip1Rect">
            <a:avLst>
              <a:gd name="adj" fmla="val 8682"/>
            </a:avLst>
          </a:prstGeom>
          <a:gradFill flip="none" rotWithShape="1">
            <a:gsLst>
              <a:gs pos="0">
                <a:schemeClr val="bg1"/>
              </a:gs>
              <a:gs pos="100000">
                <a:schemeClr val="bg1">
                  <a:lumMod val="75000"/>
                </a:schemeClr>
              </a:gs>
            </a:gsLst>
            <a:lin ang="18900000" scaled="1"/>
            <a:tileRect/>
          </a:gradFill>
          <a:ln>
            <a:solidFill>
              <a:srgbClr val="2047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a:lnSpc>
                <a:spcPct val="100000"/>
              </a:lnSpc>
              <a:spcBef>
                <a:spcPts val="0"/>
              </a:spcBef>
              <a:spcAft>
                <a:spcPts val="0"/>
              </a:spcAft>
              <a:buClrTx/>
              <a:buSzTx/>
              <a:buFontTx/>
              <a:buNone/>
              <a:tabLst/>
            </a:pPr>
            <a:endParaRPr kumimoji="0" lang="en-US" sz="1400" b="0" i="0" u="none" strike="noStrike" kern="1200" cap="none" spc="0" normalizeH="0" baseline="0" noProof="0" dirty="0">
              <a:ln>
                <a:noFill/>
              </a:ln>
              <a:solidFill>
                <a:prstClr val="white"/>
              </a:solidFill>
              <a:uLnTx/>
              <a:uFillTx/>
              <a:ea typeface="+mn-ea"/>
              <a:cs typeface="+mn-cs"/>
            </a:endParaRPr>
          </a:p>
        </p:txBody>
      </p:sp>
      <p:sp>
        <p:nvSpPr>
          <p:cNvPr id="2" name="Title 1"/>
          <p:cNvSpPr>
            <a:spLocks noGrp="1"/>
          </p:cNvSpPr>
          <p:nvPr>
            <p:ph type="title"/>
          </p:nvPr>
        </p:nvSpPr>
        <p:spPr/>
        <p:txBody>
          <a:bodyPr/>
          <a:lstStyle/>
          <a:p>
            <a:r>
              <a:rPr lang="en-US" dirty="0"/>
              <a:t>Pimavanserin Selectively Targets Key</a:t>
            </a:r>
            <a:br>
              <a:rPr lang="en-US" dirty="0"/>
            </a:br>
            <a:r>
              <a:rPr lang="en-US" dirty="0"/>
              <a:t>Serotonin Receptors*</a:t>
            </a:r>
          </a:p>
        </p:txBody>
      </p:sp>
      <p:sp>
        <p:nvSpPr>
          <p:cNvPr id="4" name="Footer Placeholder 3">
            <a:extLst>
              <a:ext uri="{FF2B5EF4-FFF2-40B4-BE49-F238E27FC236}">
                <a16:creationId xmlns:a16="http://schemas.microsoft.com/office/drawing/2014/main" id="{C62B7C4D-527E-CFAF-2807-7EA010BDE5B5}"/>
              </a:ext>
            </a:extLst>
          </p:cNvPr>
          <p:cNvSpPr>
            <a:spLocks noGrp="1"/>
          </p:cNvSpPr>
          <p:nvPr>
            <p:ph type="ftr" sz="quarter" idx="3"/>
          </p:nvPr>
        </p:nvSpPr>
        <p:spPr/>
        <p:txBody>
          <a:bodyPr/>
          <a:lstStyle/>
          <a:p>
            <a:pPr marL="57150" marR="0" lvl="0" indent="-57150" algn="l" defTabSz="914400" rtl="0">
              <a:lnSpc>
                <a:spcPct val="100000"/>
              </a:lnSpc>
              <a:spcBef>
                <a:spcPts val="0"/>
              </a:spcBef>
              <a:spcAft>
                <a:spcPts val="0"/>
              </a:spcAft>
              <a:buClrTx/>
              <a:buSzTx/>
              <a:buFontTx/>
              <a:buNone/>
              <a:tabLst/>
            </a:pPr>
            <a:r>
              <a:rPr kumimoji="0" lang="en-US" sz="1050" b="0" i="0" u="none" strike="noStrike" kern="1200" cap="none" spc="0" normalizeH="0" baseline="0" noProof="0" dirty="0">
                <a:ln>
                  <a:noFill/>
                </a:ln>
                <a:uLnTx/>
                <a:uFillTx/>
                <a:ea typeface="+mn-ea"/>
                <a:cs typeface="+mn-cs"/>
              </a:rPr>
              <a:t>*Binding affinity based on in vitro studies; </a:t>
            </a:r>
            <a:r>
              <a:rPr kumimoji="0" lang="en-US" sz="1050" b="0" i="0" u="none" strike="noStrike" kern="1200" cap="none" spc="0" normalizeH="0" baseline="30000" noProof="0" dirty="0">
                <a:ln>
                  <a:noFill/>
                </a:ln>
                <a:uLnTx/>
                <a:uFillTx/>
                <a:ea typeface="+mn-ea"/>
                <a:cs typeface="Times New Roman" panose="02020603050405020304" pitchFamily="18" charset="0"/>
              </a:rPr>
              <a:t>† </a:t>
            </a:r>
            <a:r>
              <a:rPr kumimoji="0" lang="en-US" sz="1050" b="0" i="0" u="none" strike="noStrike" kern="1200" cap="none" spc="0" normalizeH="0" baseline="0" noProof="0" dirty="0">
                <a:ln>
                  <a:noFill/>
                </a:ln>
                <a:uLnTx/>
                <a:uFillTx/>
                <a:ea typeface="+mn-ea"/>
                <a:cs typeface="+mn-cs"/>
              </a:rPr>
              <a:t>Lower K</a:t>
            </a:r>
            <a:r>
              <a:rPr kumimoji="0" lang="en-US" sz="1050" b="0" i="0" u="none" strike="noStrike" kern="1200" cap="none" spc="0" normalizeH="0" baseline="-25000" noProof="0" dirty="0">
                <a:ln>
                  <a:noFill/>
                </a:ln>
                <a:uLnTx/>
                <a:uFillTx/>
                <a:ea typeface="+mn-ea"/>
                <a:cs typeface="+mn-cs"/>
              </a:rPr>
              <a:t>i</a:t>
            </a:r>
            <a:r>
              <a:rPr kumimoji="0" lang="en-US" sz="1050" b="0" i="0" u="none" strike="noStrike" kern="1200" cap="none" spc="0" normalizeH="0" baseline="0" noProof="0" dirty="0">
                <a:ln>
                  <a:noFill/>
                </a:ln>
                <a:uLnTx/>
                <a:uFillTx/>
                <a:ea typeface="+mn-ea"/>
                <a:cs typeface="+mn-cs"/>
              </a:rPr>
              <a:t> numbers indicate a greater binding affinity and thus a smaller amount of the drug is needed to block activity.</a:t>
            </a:r>
            <a:endParaRPr kumimoji="0" lang="en-US" sz="1050" b="0" i="0" u="none" strike="noStrike" kern="1200" cap="none" spc="0" normalizeH="0" baseline="-25000" noProof="0" dirty="0">
              <a:ln>
                <a:noFill/>
              </a:ln>
              <a:uLnTx/>
              <a:uFillTx/>
              <a:ea typeface="+mn-ea"/>
              <a:cs typeface="+mn-cs"/>
            </a:endParaRPr>
          </a:p>
          <a:p>
            <a:pPr marL="0" marR="0" lvl="0" indent="0" algn="l" defTabSz="914400" rtl="0">
              <a:lnSpc>
                <a:spcPct val="100000"/>
              </a:lnSpc>
              <a:spcBef>
                <a:spcPts val="0"/>
              </a:spcBef>
              <a:spcAft>
                <a:spcPts val="0"/>
              </a:spcAft>
              <a:buClrTx/>
              <a:buSzTx/>
              <a:buFontTx/>
              <a:buNone/>
              <a:tabLst/>
            </a:pPr>
            <a:r>
              <a:rPr lang="en-US" sz="1050" kern="0" dirty="0"/>
              <a:t>Pimavanserin. Prescribing Information. Acadia Pharmaceuticals Inc.;2016.</a:t>
            </a:r>
            <a:endParaRPr kumimoji="0" lang="en-US" sz="1050" b="0" i="0" u="none" strike="sngStrike" kern="0" cap="none" spc="0" normalizeH="0" baseline="0" noProof="0" dirty="0">
              <a:ln>
                <a:noFill/>
              </a:ln>
              <a:uLnTx/>
              <a:uFillTx/>
              <a:ea typeface="+mn-ea"/>
              <a:cs typeface="+mn-cs"/>
            </a:endParaRPr>
          </a:p>
        </p:txBody>
      </p:sp>
      <p:sp>
        <p:nvSpPr>
          <p:cNvPr id="20" name="Rectangle 19"/>
          <p:cNvSpPr/>
          <p:nvPr/>
        </p:nvSpPr>
        <p:spPr>
          <a:xfrm>
            <a:off x="609600" y="5594689"/>
            <a:ext cx="11234054" cy="646331"/>
          </a:xfrm>
          <a:prstGeom prst="rect">
            <a:avLst/>
          </a:prstGeom>
          <a:solidFill>
            <a:schemeClr val="bg1"/>
          </a:solidFill>
          <a:ln>
            <a:noFill/>
          </a:ln>
        </p:spPr>
        <p:txBody>
          <a:bodyPr wrap="square">
            <a:spAutoFit/>
          </a:bodyPr>
          <a:lstStyle/>
          <a:p>
            <a:pPr marL="0" marR="0" lvl="0" indent="0" algn="l" defTabSz="914400" rtl="0">
              <a:lnSpc>
                <a:spcPct val="100000"/>
              </a:lnSpc>
              <a:spcBef>
                <a:spcPts val="0"/>
              </a:spcBef>
              <a:spcAft>
                <a:spcPts val="0"/>
              </a:spcAft>
              <a:buClrTx/>
              <a:buSzTx/>
              <a:buFontTx/>
              <a:buNone/>
              <a:tabLst/>
            </a:pPr>
            <a:r>
              <a:rPr kumimoji="0" lang="en-US" sz="1200" b="1" i="0" u="none" strike="noStrike" kern="0" cap="none" spc="0" normalizeH="0" baseline="0" noProof="0" dirty="0">
                <a:ln>
                  <a:noFill/>
                </a:ln>
                <a:solidFill>
                  <a:sysClr val="windowText" lastClr="000000"/>
                </a:solidFill>
                <a:uLnTx/>
                <a:uFillTx/>
                <a:ea typeface="+mn-ea"/>
                <a:cs typeface="+mn-cs"/>
              </a:rPr>
              <a:t>Note: </a:t>
            </a:r>
            <a:r>
              <a:rPr kumimoji="0" lang="en-US" sz="1200" b="0" i="0" u="none" strike="noStrike" kern="0" cap="none" spc="0" normalizeH="0" baseline="0" noProof="0" dirty="0">
                <a:ln>
                  <a:noFill/>
                </a:ln>
                <a:solidFill>
                  <a:srgbClr val="353535">
                    <a:lumMod val="50000"/>
                  </a:srgbClr>
                </a:solidFill>
                <a:uLnTx/>
                <a:uFillTx/>
                <a:ea typeface="+mn-ea"/>
                <a:cs typeface="+mn-cs"/>
              </a:rPr>
              <a:t>Th</a:t>
            </a:r>
            <a:r>
              <a:rPr kumimoji="0" lang="en-US" sz="1200" b="0" i="0" u="none" strike="noStrike" kern="0" cap="none" spc="0" normalizeH="0" baseline="0" noProof="0" dirty="0">
                <a:ln>
                  <a:noFill/>
                </a:ln>
                <a:uLnTx/>
                <a:uFillTx/>
                <a:ea typeface="+mn-ea"/>
                <a:cs typeface="+mn-cs"/>
              </a:rPr>
              <a:t>e precise mechanism of action of </a:t>
            </a:r>
            <a:r>
              <a:rPr kumimoji="0" lang="en-US" sz="1200" b="0" i="0" u="none" kern="0" cap="none" spc="0" normalizeH="0" baseline="0" noProof="0" dirty="0">
                <a:ln>
                  <a:noFill/>
                </a:ln>
                <a:uLnTx/>
                <a:uFillTx/>
                <a:ea typeface="+mn-ea"/>
                <a:cs typeface="+mn-cs"/>
              </a:rPr>
              <a:t>Pimavanserin</a:t>
            </a:r>
            <a:r>
              <a:rPr kumimoji="0" lang="en-US" sz="1200" b="0" i="0" u="none" strike="noStrike" kern="0" cap="none" spc="0" normalizeH="0" baseline="0" noProof="0" dirty="0">
                <a:ln>
                  <a:noFill/>
                </a:ln>
                <a:uLnTx/>
                <a:uFillTx/>
                <a:ea typeface="+mn-ea"/>
                <a:cs typeface="+mn-cs"/>
              </a:rPr>
              <a:t> in the treatment of hallucinations and delusions associated with Parkinson’s disease psychosis is unclear. The effect of </a:t>
            </a:r>
            <a:r>
              <a:rPr kumimoji="0" lang="en-US" sz="1200" b="0" i="0" u="none" kern="0" cap="none" spc="0" normalizeH="0" baseline="0" noProof="0" dirty="0">
                <a:ln>
                  <a:noFill/>
                </a:ln>
                <a:uLnTx/>
                <a:uFillTx/>
                <a:ea typeface="+mn-ea"/>
                <a:cs typeface="+mn-cs"/>
              </a:rPr>
              <a:t>Pimavanserin</a:t>
            </a:r>
            <a:r>
              <a:rPr kumimoji="0" lang="en-US" sz="1200" b="0" i="0" u="none" strike="noStrike" kern="0" cap="none" spc="0" normalizeH="0" baseline="0" noProof="0" dirty="0">
                <a:ln>
                  <a:noFill/>
                </a:ln>
                <a:uLnTx/>
                <a:uFillTx/>
                <a:ea typeface="+mn-ea"/>
                <a:cs typeface="+mn-cs"/>
              </a:rPr>
              <a:t> could </a:t>
            </a:r>
            <a:r>
              <a:rPr kumimoji="0" lang="en-US" sz="1200" b="0" i="0" u="none" strike="noStrike" kern="0" cap="none" spc="0" normalizeH="0" baseline="0" noProof="0" dirty="0">
                <a:ln>
                  <a:noFill/>
                </a:ln>
                <a:solidFill>
                  <a:sysClr val="windowText" lastClr="000000"/>
                </a:solidFill>
                <a:uLnTx/>
                <a:uFillTx/>
                <a:ea typeface="+mn-ea"/>
                <a:cs typeface="+mn-cs"/>
              </a:rPr>
              <a:t>be mediated through a combination of inverse agonist and antagonist activity at serotonin 5-HT</a:t>
            </a:r>
            <a:r>
              <a:rPr kumimoji="0" lang="en-US" sz="1200" b="0" i="0" u="none" strike="noStrike" kern="0" cap="none" spc="0" normalizeH="0" baseline="-25000" noProof="0" dirty="0">
                <a:ln>
                  <a:noFill/>
                </a:ln>
                <a:solidFill>
                  <a:sysClr val="windowText" lastClr="000000"/>
                </a:solidFill>
                <a:uLnTx/>
                <a:uFillTx/>
                <a:ea typeface="+mn-ea"/>
                <a:cs typeface="+mn-cs"/>
              </a:rPr>
              <a:t>2A</a:t>
            </a:r>
            <a:r>
              <a:rPr kumimoji="0" lang="en-US" sz="1200" b="0" i="0" u="none" strike="noStrike" kern="0" cap="none" spc="0" normalizeH="0" baseline="0" noProof="0" dirty="0">
                <a:ln>
                  <a:noFill/>
                </a:ln>
                <a:solidFill>
                  <a:sysClr val="windowText" lastClr="000000"/>
                </a:solidFill>
                <a:uLnTx/>
                <a:uFillTx/>
                <a:ea typeface="+mn-ea"/>
                <a:cs typeface="+mn-cs"/>
              </a:rPr>
              <a:t> receptors, and to a lesser extent, at serotonin 5-HT</a:t>
            </a:r>
            <a:r>
              <a:rPr kumimoji="0" lang="en-US" sz="1200" b="0" i="0" u="none" strike="noStrike" kern="0" cap="none" spc="0" normalizeH="0" baseline="-25000" noProof="0" dirty="0">
                <a:ln>
                  <a:noFill/>
                </a:ln>
                <a:solidFill>
                  <a:sysClr val="windowText" lastClr="000000"/>
                </a:solidFill>
                <a:uLnTx/>
                <a:uFillTx/>
                <a:ea typeface="+mn-ea"/>
                <a:cs typeface="+mn-cs"/>
              </a:rPr>
              <a:t>2C</a:t>
            </a:r>
            <a:r>
              <a:rPr kumimoji="0" lang="en-US" sz="1200" b="0" i="0" u="none" strike="noStrike" kern="0" cap="none" spc="0" normalizeH="0" baseline="0" noProof="0" dirty="0">
                <a:ln>
                  <a:noFill/>
                </a:ln>
                <a:solidFill>
                  <a:sysClr val="windowText" lastClr="000000"/>
                </a:solidFill>
                <a:uLnTx/>
                <a:uFillTx/>
                <a:ea typeface="+mn-ea"/>
                <a:cs typeface="+mn-cs"/>
              </a:rPr>
              <a:t> receptors</a:t>
            </a:r>
            <a:r>
              <a:rPr kumimoji="0" lang="en-US" sz="1200" b="0" i="0" u="none" strike="noStrike" kern="0" cap="none" spc="0" normalizeH="0" baseline="0" noProof="0" dirty="0">
                <a:ln>
                  <a:noFill/>
                </a:ln>
                <a:solidFill>
                  <a:srgbClr val="353535">
                    <a:lumMod val="50000"/>
                  </a:srgbClr>
                </a:solidFill>
                <a:uLnTx/>
                <a:uFillTx/>
                <a:ea typeface="+mn-ea"/>
                <a:cs typeface="+mn-cs"/>
              </a:rPr>
              <a:t>.</a:t>
            </a:r>
            <a:endParaRPr kumimoji="0" lang="en-US" sz="1200" b="0" i="0" u="none" strike="noStrike" kern="0" cap="none" spc="0" normalizeH="0" baseline="0" noProof="0" dirty="0">
              <a:ln>
                <a:noFill/>
              </a:ln>
              <a:solidFill>
                <a:sysClr val="windowText" lastClr="000000"/>
              </a:solidFill>
              <a:uLnTx/>
              <a:uFillTx/>
              <a:ea typeface="+mn-ea"/>
              <a:cs typeface="+mn-cs"/>
            </a:endParaRPr>
          </a:p>
        </p:txBody>
      </p:sp>
      <p:graphicFrame>
        <p:nvGraphicFramePr>
          <p:cNvPr id="22" name="Table 21"/>
          <p:cNvGraphicFramePr>
            <a:graphicFrameLocks noGrp="1"/>
          </p:cNvGraphicFramePr>
          <p:nvPr>
            <p:extLst>
              <p:ext uri="{D42A27DB-BD31-4B8C-83A1-F6EECF244321}">
                <p14:modId xmlns:p14="http://schemas.microsoft.com/office/powerpoint/2010/main" val="3891891010"/>
              </p:ext>
            </p:extLst>
          </p:nvPr>
        </p:nvGraphicFramePr>
        <p:xfrm>
          <a:off x="610805" y="2311632"/>
          <a:ext cx="2098783" cy="1889760"/>
        </p:xfrm>
        <a:graphic>
          <a:graphicData uri="http://schemas.openxmlformats.org/drawingml/2006/table">
            <a:tbl>
              <a:tblPr firstRow="1" bandRow="1">
                <a:tableStyleId>{5C22544A-7EE6-4342-B048-85BDC9FD1C3A}</a:tableStyleId>
              </a:tblPr>
              <a:tblGrid>
                <a:gridCol w="842251">
                  <a:extLst>
                    <a:ext uri="{9D8B030D-6E8A-4147-A177-3AD203B41FA5}">
                      <a16:colId xmlns:a16="http://schemas.microsoft.com/office/drawing/2014/main" val="20000"/>
                    </a:ext>
                  </a:extLst>
                </a:gridCol>
                <a:gridCol w="1256532">
                  <a:extLst>
                    <a:ext uri="{9D8B030D-6E8A-4147-A177-3AD203B41FA5}">
                      <a16:colId xmlns:a16="http://schemas.microsoft.com/office/drawing/2014/main" val="20001"/>
                    </a:ext>
                  </a:extLst>
                </a:gridCol>
              </a:tblGrid>
              <a:tr h="295086">
                <a:tc gridSpan="2">
                  <a:txBody>
                    <a:bodyPr/>
                    <a:lstStyle/>
                    <a:p>
                      <a:pPr algn="ctr"/>
                      <a:r>
                        <a:rPr lang="en-US" sz="1600" dirty="0">
                          <a:solidFill>
                            <a:srgbClr val="20479E"/>
                          </a:solidFill>
                        </a:rPr>
                        <a:t>Serotonin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20479E"/>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0"/>
                  </a:ext>
                </a:extLst>
              </a:tr>
              <a:tr h="368857">
                <a:tc>
                  <a:txBody>
                    <a:bodyPr/>
                    <a:lstStyle/>
                    <a:p>
                      <a:pPr algn="ctr"/>
                      <a:r>
                        <a:rPr lang="en-US" sz="1200" b="1" dirty="0"/>
                        <a:t>Receptor</a:t>
                      </a:r>
                    </a:p>
                  </a:txBody>
                  <a:tcPr anchor="ctr">
                    <a:lnL w="12700" cap="flat" cmpd="sng" algn="ctr">
                      <a:noFill/>
                      <a:prstDash val="solid"/>
                      <a:round/>
                      <a:headEnd type="none" w="med" len="med"/>
                      <a:tailEnd type="none" w="med" len="med"/>
                    </a:lnL>
                    <a:lnR w="12700" cmpd="sng">
                      <a:noFill/>
                    </a:lnR>
                    <a:lnT w="28575" cap="flat" cmpd="sng" algn="ctr">
                      <a:solidFill>
                        <a:srgbClr val="20479E"/>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t>Pimavanserin  Affinity K</a:t>
                      </a:r>
                      <a:r>
                        <a:rPr lang="en-US" sz="1200" b="1" baseline="-25000" dirty="0"/>
                        <a:t>i</a:t>
                      </a:r>
                      <a:r>
                        <a:rPr lang="en-US" sz="1200" b="1" baseline="0" dirty="0"/>
                        <a:t> (nM)</a:t>
                      </a:r>
                    </a:p>
                  </a:txBody>
                  <a:tcPr anchor="ctr">
                    <a:lnL w="12700" cmpd="sng">
                      <a:noFill/>
                    </a:lnL>
                    <a:lnR w="12700" cap="flat" cmpd="sng" algn="ctr">
                      <a:noFill/>
                      <a:prstDash val="solid"/>
                      <a:round/>
                      <a:headEnd type="none" w="med" len="med"/>
                      <a:tailEnd type="none" w="med" len="med"/>
                    </a:lnR>
                    <a:lnT w="28575" cap="flat" cmpd="sng" algn="ctr">
                      <a:solidFill>
                        <a:srgbClr val="20479E"/>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1314">
                <a:tc>
                  <a:txBody>
                    <a:bodyPr/>
                    <a:lstStyle/>
                    <a:p>
                      <a:pPr algn="ctr"/>
                      <a:r>
                        <a:rPr lang="en-US" sz="1200" dirty="0"/>
                        <a:t>5-HT</a:t>
                      </a:r>
                      <a:r>
                        <a:rPr lang="en-US" sz="1200" baseline="-25000" dirty="0"/>
                        <a:t>2A</a:t>
                      </a:r>
                    </a:p>
                  </a:txBody>
                  <a:tcP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200" b="1" dirty="0">
                          <a:solidFill>
                            <a:schemeClr val="bg1"/>
                          </a:solidFill>
                        </a:rPr>
                        <a:t>0.087</a:t>
                      </a:r>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2"/>
                  </a:ext>
                </a:extLst>
              </a:tr>
              <a:tr h="221314">
                <a:tc>
                  <a:txBody>
                    <a:bodyPr/>
                    <a:lstStyle/>
                    <a:p>
                      <a:pPr algn="ctr"/>
                      <a:r>
                        <a:rPr lang="en-US" sz="1200" dirty="0"/>
                        <a:t>5-HT</a:t>
                      </a:r>
                      <a:r>
                        <a:rPr lang="en-US" sz="1200" baseline="-25000" dirty="0"/>
                        <a:t>2B</a:t>
                      </a: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a:t>—</a:t>
                      </a: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1314">
                <a:tc>
                  <a:txBody>
                    <a:bodyPr/>
                    <a:lstStyle/>
                    <a:p>
                      <a:pPr algn="ctr"/>
                      <a:r>
                        <a:rPr lang="en-US" sz="1200" dirty="0"/>
                        <a:t>5-HT</a:t>
                      </a:r>
                      <a:r>
                        <a:rPr lang="en-US" sz="1200" baseline="-25000" dirty="0"/>
                        <a:t>2C</a:t>
                      </a: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a:solidFill>
                            <a:schemeClr val="bg1"/>
                          </a:solidFill>
                        </a:rPr>
                        <a:t>0.44</a:t>
                      </a: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4"/>
                  </a:ext>
                </a:extLst>
              </a:tr>
              <a:tr h="221314">
                <a:tc>
                  <a:txBody>
                    <a:bodyPr/>
                    <a:lstStyle/>
                    <a:p>
                      <a:pPr algn="ctr"/>
                      <a:r>
                        <a:rPr lang="en-US" sz="1200" dirty="0"/>
                        <a:t>5-HT</a:t>
                      </a:r>
                      <a:r>
                        <a:rPr lang="en-US" sz="1200" baseline="-25000" dirty="0"/>
                        <a:t>1A</a:t>
                      </a:r>
                    </a:p>
                  </a:txBody>
                  <a:tcP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a:lnSpc>
                          <a:spcPct val="100000"/>
                        </a:lnSpc>
                        <a:spcBef>
                          <a:spcPts val="0"/>
                        </a:spcBef>
                        <a:spcAft>
                          <a:spcPts val="0"/>
                        </a:spcAft>
                        <a:buClrTx/>
                        <a:buSzTx/>
                        <a:buFontTx/>
                        <a:buNone/>
                        <a:tabLst/>
                      </a:pPr>
                      <a:r>
                        <a:rPr lang="en-US" sz="1200" b="1" dirty="0"/>
                        <a:t>—</a:t>
                      </a:r>
                    </a:p>
                  </a:txBody>
                  <a:tcP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cxnSp>
        <p:nvCxnSpPr>
          <p:cNvPr id="5" name="Straight Connector 4"/>
          <p:cNvCxnSpPr>
            <a:cxnSpLocks/>
          </p:cNvCxnSpPr>
          <p:nvPr/>
        </p:nvCxnSpPr>
        <p:spPr>
          <a:xfrm>
            <a:off x="2943868" y="2311632"/>
            <a:ext cx="0" cy="2961615"/>
          </a:xfrm>
          <a:prstGeom prst="line">
            <a:avLst/>
          </a:prstGeom>
          <a:ln w="25400">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5213410" y="4721175"/>
            <a:ext cx="758541" cy="307777"/>
          </a:xfrm>
          <a:prstGeom prst="rect">
            <a:avLst/>
          </a:prstGeom>
        </p:spPr>
        <p:txBody>
          <a:bodyPr wrap="none">
            <a:spAutoFit/>
          </a:bodyPr>
          <a:lstStyle/>
          <a:p>
            <a:pPr marL="0" marR="0" lvl="0" indent="0" algn="ctr" defTabSz="914400" rtl="0">
              <a:lnSpc>
                <a:spcPct val="100000"/>
              </a:lnSpc>
              <a:spcBef>
                <a:spcPts val="0"/>
              </a:spcBef>
              <a:spcAft>
                <a:spcPts val="0"/>
              </a:spcAft>
              <a:buClrTx/>
              <a:buSzTx/>
              <a:buFontTx/>
              <a:buNone/>
              <a:tabLst/>
            </a:pPr>
            <a:r>
              <a:rPr kumimoji="0" lang="en-US" sz="1400" b="1" i="0" u="none" strike="noStrike" kern="0" cap="none" spc="0" normalizeH="0" baseline="0" noProof="0" dirty="0">
                <a:ln>
                  <a:noFill/>
                </a:ln>
                <a:solidFill>
                  <a:prstClr val="black"/>
                </a:solidFill>
                <a:uLnTx/>
                <a:uFillTx/>
                <a:ea typeface="+mn-ea"/>
                <a:cs typeface="Arial" panose="020B0604020202020204" pitchFamily="34" charset="0"/>
              </a:rPr>
              <a:t>K</a:t>
            </a:r>
            <a:r>
              <a:rPr kumimoji="0" lang="en-US" sz="1400" b="1" i="0" u="none" strike="noStrike" kern="0" cap="none" spc="0" normalizeH="0" baseline="-25000" noProof="0" dirty="0">
                <a:ln>
                  <a:noFill/>
                </a:ln>
                <a:solidFill>
                  <a:prstClr val="black"/>
                </a:solidFill>
                <a:uLnTx/>
                <a:uFillTx/>
                <a:ea typeface="+mn-ea"/>
                <a:cs typeface="Arial" panose="020B0604020202020204" pitchFamily="34" charset="0"/>
              </a:rPr>
              <a:t>i </a:t>
            </a:r>
            <a:r>
              <a:rPr kumimoji="0" lang="en-US" sz="1400" b="1" i="0" u="none" strike="noStrike" kern="0" cap="none" spc="0" normalizeH="0" baseline="0" noProof="0" dirty="0">
                <a:ln>
                  <a:noFill/>
                </a:ln>
                <a:solidFill>
                  <a:prstClr val="black"/>
                </a:solidFill>
                <a:uLnTx/>
                <a:uFillTx/>
                <a:ea typeface="+mn-ea"/>
                <a:cs typeface="Arial" panose="020B0604020202020204" pitchFamily="34" charset="0"/>
              </a:rPr>
              <a:t>(nM)</a:t>
            </a:r>
          </a:p>
        </p:txBody>
      </p:sp>
      <p:sp>
        <p:nvSpPr>
          <p:cNvPr id="52" name="Rectangle 51"/>
          <p:cNvSpPr/>
          <p:nvPr/>
        </p:nvSpPr>
        <p:spPr>
          <a:xfrm>
            <a:off x="6055595" y="4664868"/>
            <a:ext cx="1170432" cy="466344"/>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a:lnSpc>
                <a:spcPct val="100000"/>
              </a:lnSpc>
              <a:spcBef>
                <a:spcPts val="0"/>
              </a:spcBef>
              <a:spcAft>
                <a:spcPts val="0"/>
              </a:spcAft>
              <a:buClrTx/>
              <a:buSzTx/>
              <a:buFontTx/>
              <a:buNone/>
              <a:tabLst/>
            </a:pPr>
            <a:r>
              <a:rPr kumimoji="0" lang="en-US" sz="1400" b="1" i="0" u="none" strike="noStrike" kern="0" cap="none" spc="0" normalizeH="0" baseline="0" noProof="0" dirty="0">
                <a:ln>
                  <a:noFill/>
                </a:ln>
                <a:solidFill>
                  <a:prstClr val="white"/>
                </a:solidFill>
                <a:uLnTx/>
                <a:uFillTx/>
                <a:ea typeface="+mn-ea"/>
                <a:cs typeface="Arial" panose="020B0604020202020204" pitchFamily="34" charset="0"/>
              </a:rPr>
              <a:t>˂0.1</a:t>
            </a:r>
          </a:p>
        </p:txBody>
      </p:sp>
      <p:sp>
        <p:nvSpPr>
          <p:cNvPr id="55" name="Rectangle 54"/>
          <p:cNvSpPr/>
          <p:nvPr/>
        </p:nvSpPr>
        <p:spPr>
          <a:xfrm>
            <a:off x="7389436" y="4664868"/>
            <a:ext cx="1170432" cy="46634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a:lnSpc>
                <a:spcPct val="100000"/>
              </a:lnSpc>
              <a:spcBef>
                <a:spcPts val="0"/>
              </a:spcBef>
              <a:spcAft>
                <a:spcPts val="0"/>
              </a:spcAft>
              <a:buClrTx/>
              <a:buSzTx/>
              <a:buFontTx/>
              <a:buNone/>
              <a:tabLst/>
            </a:pPr>
            <a:r>
              <a:rPr kumimoji="0" lang="en-US" sz="1400" b="1" i="0" u="none" strike="noStrike" kern="0" cap="none" spc="0" normalizeH="0" baseline="0" noProof="0">
                <a:ln>
                  <a:noFill/>
                </a:ln>
                <a:solidFill>
                  <a:prstClr val="white"/>
                </a:solidFill>
                <a:uLnTx/>
                <a:uFillTx/>
                <a:ea typeface="+mn-ea"/>
                <a:cs typeface="Arial" panose="020B0604020202020204" pitchFamily="34" charset="0"/>
              </a:rPr>
              <a:t>˂1</a:t>
            </a:r>
            <a:endParaRPr kumimoji="0" lang="en-US" sz="1400" b="1" i="0" u="none" strike="noStrike" kern="0" cap="none" spc="0" normalizeH="0" baseline="0" noProof="0" dirty="0">
              <a:ln>
                <a:noFill/>
              </a:ln>
              <a:solidFill>
                <a:prstClr val="white"/>
              </a:solidFill>
              <a:uLnTx/>
              <a:uFillTx/>
              <a:ea typeface="+mn-ea"/>
              <a:cs typeface="Arial" panose="020B0604020202020204" pitchFamily="34" charset="0"/>
            </a:endParaRPr>
          </a:p>
        </p:txBody>
      </p:sp>
      <p:sp>
        <p:nvSpPr>
          <p:cNvPr id="58" name="Rectangle 57"/>
          <p:cNvSpPr/>
          <p:nvPr/>
        </p:nvSpPr>
        <p:spPr>
          <a:xfrm>
            <a:off x="8723277" y="4665271"/>
            <a:ext cx="1167180" cy="4655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a:lnSpc>
                <a:spcPct val="100000"/>
              </a:lnSpc>
              <a:spcBef>
                <a:spcPts val="0"/>
              </a:spcBef>
              <a:spcAft>
                <a:spcPts val="0"/>
              </a:spcAft>
              <a:buClrTx/>
              <a:buSzTx/>
              <a:buFontTx/>
              <a:buNone/>
              <a:tabLst/>
            </a:pPr>
            <a:r>
              <a:rPr kumimoji="0" lang="en-US" sz="1200" b="1" i="0" u="none" strike="noStrike" kern="1200" cap="none" spc="0" normalizeH="0" baseline="0" noProof="0" dirty="0">
                <a:ln>
                  <a:noFill/>
                </a:ln>
                <a:solidFill>
                  <a:prstClr val="black"/>
                </a:solidFill>
                <a:uLnTx/>
                <a:uFillTx/>
                <a:ea typeface="+mn-ea"/>
                <a:cs typeface="+mn-cs"/>
              </a:rPr>
              <a:t>— = &gt;100 or no response</a:t>
            </a:r>
          </a:p>
        </p:txBody>
      </p:sp>
      <p:sp>
        <p:nvSpPr>
          <p:cNvPr id="36" name="TextBox 35"/>
          <p:cNvSpPr txBox="1"/>
          <p:nvPr/>
        </p:nvSpPr>
        <p:spPr>
          <a:xfrm>
            <a:off x="627808" y="4503806"/>
            <a:ext cx="2314626" cy="830997"/>
          </a:xfrm>
          <a:prstGeom prst="rect">
            <a:avLst/>
          </a:prstGeom>
          <a:noFill/>
          <a:ln>
            <a:noFill/>
          </a:ln>
        </p:spPr>
        <p:txBody>
          <a:bodyPr wrap="square" numCol="1" rtlCol="0">
            <a:spAutoFit/>
          </a:bodyPr>
          <a:lstStyle/>
          <a:p>
            <a:pPr marR="0" lvl="0" algn="l" defTabSz="914400" rtl="0">
              <a:lnSpc>
                <a:spcPct val="100000"/>
              </a:lnSpc>
              <a:spcBef>
                <a:spcPts val="0"/>
              </a:spcBef>
              <a:spcAft>
                <a:spcPts val="0"/>
              </a:spcAft>
              <a:buClr>
                <a:srgbClr val="E7E6E6">
                  <a:lumMod val="75000"/>
                </a:srgbClr>
              </a:buClr>
              <a:buSzTx/>
              <a:buFontTx/>
              <a:buNone/>
              <a:tabLst/>
            </a:pPr>
            <a:r>
              <a:rPr kumimoji="0" lang="en-US" sz="1200" b="1" i="0" u="none" strike="noStrike" kern="1200" cap="none" spc="0" normalizeH="0" baseline="0" noProof="0" dirty="0">
                <a:ln>
                  <a:noFill/>
                </a:ln>
                <a:solidFill>
                  <a:prstClr val="black"/>
                </a:solidFill>
                <a:uLnTx/>
                <a:uFillTx/>
                <a:ea typeface="+mn-ea"/>
                <a:cs typeface="+mn-cs"/>
              </a:rPr>
              <a:t>Pimavanserin binds to </a:t>
            </a:r>
            <a:br>
              <a:rPr kumimoji="0" lang="en-US" sz="1200" b="1" i="0" u="none" strike="noStrike" kern="1200" cap="none" spc="0" normalizeH="0" baseline="0" noProof="0" dirty="0">
                <a:ln>
                  <a:noFill/>
                </a:ln>
                <a:solidFill>
                  <a:prstClr val="black"/>
                </a:solidFill>
                <a:uLnTx/>
                <a:uFillTx/>
                <a:ea typeface="+mn-ea"/>
                <a:cs typeface="+mn-cs"/>
              </a:rPr>
            </a:br>
            <a:r>
              <a:rPr kumimoji="0" lang="en-US" sz="1200" b="1" i="0" u="none" strike="noStrike" kern="1200" cap="none" spc="0" normalizeH="0" baseline="0" noProof="0" dirty="0">
                <a:ln>
                  <a:noFill/>
                </a:ln>
                <a:solidFill>
                  <a:prstClr val="black"/>
                </a:solidFill>
                <a:uLnTx/>
                <a:uFillTx/>
                <a:ea typeface="+mn-ea"/>
                <a:cs typeface="+mn-cs"/>
              </a:rPr>
              <a:t>5-HT</a:t>
            </a:r>
            <a:r>
              <a:rPr kumimoji="0" lang="en-US" sz="1200" b="1" i="0" u="none" strike="noStrike" kern="1200" cap="none" spc="0" normalizeH="0" baseline="-25000" noProof="0" dirty="0">
                <a:ln>
                  <a:noFill/>
                </a:ln>
                <a:solidFill>
                  <a:prstClr val="black"/>
                </a:solidFill>
                <a:uLnTx/>
                <a:uFillTx/>
                <a:ea typeface="+mn-ea"/>
                <a:cs typeface="+mn-cs"/>
              </a:rPr>
              <a:t>2A</a:t>
            </a:r>
            <a:r>
              <a:rPr kumimoji="0" lang="en-US" sz="1200" b="1" i="0" u="none" strike="noStrike" kern="1200" cap="none" spc="0" normalizeH="0" baseline="0" noProof="0" dirty="0">
                <a:ln>
                  <a:noFill/>
                </a:ln>
                <a:solidFill>
                  <a:prstClr val="black"/>
                </a:solidFill>
                <a:uLnTx/>
                <a:uFillTx/>
                <a:ea typeface="+mn-ea"/>
                <a:cs typeface="+mn-cs"/>
              </a:rPr>
              <a:t> receptors with a 5-fold higher selectivity over 5-HT</a:t>
            </a:r>
            <a:r>
              <a:rPr kumimoji="0" lang="en-US" sz="1200" b="1" i="0" u="none" strike="noStrike" kern="1200" cap="none" spc="0" normalizeH="0" baseline="-25000" noProof="0" dirty="0">
                <a:ln>
                  <a:noFill/>
                </a:ln>
                <a:solidFill>
                  <a:prstClr val="black"/>
                </a:solidFill>
                <a:uLnTx/>
                <a:uFillTx/>
                <a:ea typeface="+mn-ea"/>
                <a:cs typeface="+mn-cs"/>
              </a:rPr>
              <a:t>2C</a:t>
            </a:r>
            <a:r>
              <a:rPr kumimoji="0" lang="en-US" sz="1200" b="1" i="0" u="none" strike="noStrike" kern="1200" cap="none" spc="0" normalizeH="0" baseline="0" noProof="0" dirty="0">
                <a:ln>
                  <a:noFill/>
                </a:ln>
                <a:solidFill>
                  <a:prstClr val="black"/>
                </a:solidFill>
                <a:uLnTx/>
                <a:uFillTx/>
                <a:ea typeface="+mn-ea"/>
                <a:cs typeface="+mn-cs"/>
              </a:rPr>
              <a:t> receptors</a:t>
            </a:r>
            <a:r>
              <a:rPr kumimoji="0" lang="en-US" sz="1200" b="0" i="0" u="none" strike="noStrike" kern="1200" cap="none" spc="0" normalizeH="0" baseline="30000" noProof="0" dirty="0">
                <a:ln>
                  <a:noFill/>
                </a:ln>
                <a:solidFill>
                  <a:prstClr val="black"/>
                </a:solidFill>
                <a:uLnTx/>
                <a:uFillTx/>
                <a:ea typeface="+mn-ea"/>
                <a:cs typeface="Times New Roman" panose="02020603050405020304" pitchFamily="18" charset="0"/>
              </a:rPr>
              <a:t>†</a:t>
            </a:r>
            <a:endParaRPr kumimoji="0" lang="en-US" sz="1200" b="0" i="0" u="none" strike="noStrike" kern="1200" cap="none" spc="0" normalizeH="0" baseline="30000" noProof="0" dirty="0">
              <a:ln>
                <a:noFill/>
              </a:ln>
              <a:solidFill>
                <a:prstClr val="black"/>
              </a:solidFill>
              <a:uLnTx/>
              <a:uFillTx/>
              <a:ea typeface="+mn-ea"/>
              <a:cs typeface="+mn-cs"/>
            </a:endParaRPr>
          </a:p>
        </p:txBody>
      </p:sp>
      <p:graphicFrame>
        <p:nvGraphicFramePr>
          <p:cNvPr id="40" name="Table 39"/>
          <p:cNvGraphicFramePr>
            <a:graphicFrameLocks noGrp="1"/>
          </p:cNvGraphicFramePr>
          <p:nvPr>
            <p:extLst>
              <p:ext uri="{D42A27DB-BD31-4B8C-83A1-F6EECF244321}">
                <p14:modId xmlns:p14="http://schemas.microsoft.com/office/powerpoint/2010/main" val="1688780958"/>
              </p:ext>
            </p:extLst>
          </p:nvPr>
        </p:nvGraphicFramePr>
        <p:xfrm>
          <a:off x="3177431" y="2311632"/>
          <a:ext cx="2011680" cy="1569720"/>
        </p:xfrm>
        <a:graphic>
          <a:graphicData uri="http://schemas.openxmlformats.org/drawingml/2006/table">
            <a:tbl>
              <a:tblPr firstRow="1" bandRow="1">
                <a:tableStyleId>{5C22544A-7EE6-4342-B048-85BDC9FD1C3A}</a:tableStyleId>
              </a:tblPr>
              <a:tblGrid>
                <a:gridCol w="822960">
                  <a:extLst>
                    <a:ext uri="{9D8B030D-6E8A-4147-A177-3AD203B41FA5}">
                      <a16:colId xmlns:a16="http://schemas.microsoft.com/office/drawing/2014/main" val="20000"/>
                    </a:ext>
                  </a:extLst>
                </a:gridCol>
                <a:gridCol w="1188720">
                  <a:extLst>
                    <a:ext uri="{9D8B030D-6E8A-4147-A177-3AD203B41FA5}">
                      <a16:colId xmlns:a16="http://schemas.microsoft.com/office/drawing/2014/main" val="20001"/>
                    </a:ext>
                  </a:extLst>
                </a:gridCol>
              </a:tblGrid>
              <a:tr h="295086">
                <a:tc gridSpan="2">
                  <a:txBody>
                    <a:bodyPr/>
                    <a:lstStyle/>
                    <a:p>
                      <a:pPr algn="ctr"/>
                      <a:r>
                        <a:rPr lang="en-US" sz="1600" dirty="0">
                          <a:solidFill>
                            <a:schemeClr val="accent4"/>
                          </a:solidFill>
                        </a:rPr>
                        <a:t>Dopaminergic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accent4"/>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0"/>
                  </a:ext>
                </a:extLst>
              </a:tr>
              <a:tr h="368857">
                <a:tc>
                  <a:txBody>
                    <a:bodyPr/>
                    <a:lstStyle/>
                    <a:p>
                      <a:pPr algn="ctr"/>
                      <a:r>
                        <a:rPr lang="en-US" sz="1200" b="1" dirty="0"/>
                        <a:t>Receptor</a:t>
                      </a:r>
                    </a:p>
                  </a:txBody>
                  <a:tcPr marL="0" marR="0" anchor="ctr">
                    <a:lnL w="12700" cap="flat" cmpd="sng" algn="ctr">
                      <a:noFill/>
                      <a:prstDash val="solid"/>
                      <a:round/>
                      <a:headEnd type="none" w="med" len="med"/>
                      <a:tailEnd type="none" w="med" len="med"/>
                    </a:lnL>
                    <a:lnR w="12700" cmpd="sng">
                      <a:noFill/>
                    </a:lnR>
                    <a:lnT w="28575" cap="flat" cmpd="sng" algn="ctr">
                      <a:solidFill>
                        <a:schemeClr val="accent4"/>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t>Pimavanserin  Affinity K</a:t>
                      </a:r>
                      <a:r>
                        <a:rPr lang="en-US" sz="1200" b="1" baseline="-25000" dirty="0"/>
                        <a:t>i</a:t>
                      </a:r>
                      <a:r>
                        <a:rPr lang="en-US" sz="1200" b="1" baseline="0" dirty="0"/>
                        <a:t> (nM)</a:t>
                      </a:r>
                    </a:p>
                  </a:txBody>
                  <a:tcPr marL="0" marR="0" marB="0" anchor="ctr">
                    <a:lnL w="12700" cmpd="sng">
                      <a:noFill/>
                    </a:lnL>
                    <a:lnR w="12700" cap="flat" cmpd="sng" algn="ctr">
                      <a:no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1314">
                <a:tc>
                  <a:txBody>
                    <a:bodyPr/>
                    <a:lstStyle/>
                    <a:p>
                      <a:pPr algn="ctr"/>
                      <a:r>
                        <a:rPr lang="en-US" sz="1200" dirty="0"/>
                        <a:t>D</a:t>
                      </a:r>
                      <a:r>
                        <a:rPr lang="en-US" sz="1200" baseline="-25000" dirty="0"/>
                        <a:t>1</a:t>
                      </a:r>
                    </a:p>
                  </a:txBody>
                  <a:tcPr marL="0" marR="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200" b="1" dirty="0">
                          <a:solidFill>
                            <a:schemeClr val="tx1"/>
                          </a:solidFill>
                        </a:rPr>
                        <a:t>—</a:t>
                      </a:r>
                    </a:p>
                  </a:txBody>
                  <a:tcPr marL="0" marR="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1314">
                <a:tc>
                  <a:txBody>
                    <a:bodyPr/>
                    <a:lstStyle/>
                    <a:p>
                      <a:pPr algn="ctr"/>
                      <a:r>
                        <a:rPr lang="en-US" sz="1200" baseline="0" dirty="0"/>
                        <a:t>D</a:t>
                      </a:r>
                      <a:r>
                        <a:rPr lang="en-US" sz="1200" baseline="-25000" dirty="0"/>
                        <a:t>2</a:t>
                      </a:r>
                    </a:p>
                  </a:txBody>
                  <a:tcPr marL="0" marR="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a:solidFill>
                            <a:schemeClr val="tx1"/>
                          </a:solidFill>
                        </a:rPr>
                        <a:t>—</a:t>
                      </a:r>
                    </a:p>
                  </a:txBody>
                  <a:tcPr marL="0" marR="0">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1314">
                <a:tc>
                  <a:txBody>
                    <a:bodyPr/>
                    <a:lstStyle/>
                    <a:p>
                      <a:pPr algn="ctr"/>
                      <a:r>
                        <a:rPr lang="en-US" sz="1200" baseline="0" dirty="0"/>
                        <a:t>D</a:t>
                      </a:r>
                      <a:r>
                        <a:rPr lang="en-US" sz="1200" baseline="-25000" dirty="0"/>
                        <a:t>3</a:t>
                      </a:r>
                    </a:p>
                  </a:txBody>
                  <a:tcPr marL="0" marR="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a:solidFill>
                            <a:schemeClr val="tx1"/>
                          </a:solidFill>
                        </a:rPr>
                        <a:t>—</a:t>
                      </a:r>
                    </a:p>
                  </a:txBody>
                  <a:tcPr marL="0" marR="0">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val="3303331930"/>
              </p:ext>
            </p:extLst>
          </p:nvPr>
        </p:nvGraphicFramePr>
        <p:xfrm>
          <a:off x="5422674" y="2311632"/>
          <a:ext cx="2011680" cy="1889760"/>
        </p:xfrm>
        <a:graphic>
          <a:graphicData uri="http://schemas.openxmlformats.org/drawingml/2006/table">
            <a:tbl>
              <a:tblPr firstRow="1" bandRow="1">
                <a:tableStyleId>{5C22544A-7EE6-4342-B048-85BDC9FD1C3A}</a:tableStyleId>
              </a:tblPr>
              <a:tblGrid>
                <a:gridCol w="822960">
                  <a:extLst>
                    <a:ext uri="{9D8B030D-6E8A-4147-A177-3AD203B41FA5}">
                      <a16:colId xmlns:a16="http://schemas.microsoft.com/office/drawing/2014/main" val="20000"/>
                    </a:ext>
                  </a:extLst>
                </a:gridCol>
                <a:gridCol w="1188720">
                  <a:extLst>
                    <a:ext uri="{9D8B030D-6E8A-4147-A177-3AD203B41FA5}">
                      <a16:colId xmlns:a16="http://schemas.microsoft.com/office/drawing/2014/main" val="20001"/>
                    </a:ext>
                  </a:extLst>
                </a:gridCol>
              </a:tblGrid>
              <a:tr h="295086">
                <a:tc gridSpan="2">
                  <a:txBody>
                    <a:bodyPr/>
                    <a:lstStyle/>
                    <a:p>
                      <a:pPr algn="ctr"/>
                      <a:r>
                        <a:rPr lang="en-US" sz="1600" dirty="0">
                          <a:solidFill>
                            <a:schemeClr val="accent4"/>
                          </a:solidFill>
                        </a:rPr>
                        <a:t>Adrenergic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accent4"/>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0"/>
                  </a:ext>
                </a:extLst>
              </a:tr>
              <a:tr h="368857">
                <a:tc>
                  <a:txBody>
                    <a:bodyPr/>
                    <a:lstStyle/>
                    <a:p>
                      <a:pPr algn="ctr"/>
                      <a:r>
                        <a:rPr lang="en-US" sz="1200" b="1" dirty="0"/>
                        <a:t>Receptor</a:t>
                      </a:r>
                    </a:p>
                  </a:txBody>
                  <a:tcPr marL="0" marR="0" anchor="ctr">
                    <a:lnL w="12700" cap="flat" cmpd="sng" algn="ctr">
                      <a:noFill/>
                      <a:prstDash val="solid"/>
                      <a:round/>
                      <a:headEnd type="none" w="med" len="med"/>
                      <a:tailEnd type="none" w="med" len="med"/>
                    </a:lnL>
                    <a:lnR w="12700" cmpd="sng">
                      <a:noFill/>
                    </a:lnR>
                    <a:lnT w="28575" cap="flat" cmpd="sng" algn="ctr">
                      <a:solidFill>
                        <a:schemeClr val="accent4"/>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t>Pimavanserin  Affinity K</a:t>
                      </a:r>
                      <a:r>
                        <a:rPr lang="en-US" sz="1200" b="1" baseline="-25000" dirty="0"/>
                        <a:t>i</a:t>
                      </a:r>
                      <a:r>
                        <a:rPr lang="en-US" sz="1200" b="1" baseline="0" dirty="0"/>
                        <a:t> (nM)</a:t>
                      </a:r>
                    </a:p>
                  </a:txBody>
                  <a:tcPr marL="0" marR="0" anchor="ctr">
                    <a:lnL w="12700" cmpd="sng">
                      <a:noFill/>
                    </a:lnL>
                    <a:lnR w="12700" cap="flat" cmpd="sng" algn="ctr">
                      <a:no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1314">
                <a:tc>
                  <a:txBody>
                    <a:bodyPr/>
                    <a:lstStyle/>
                    <a:p>
                      <a:pPr algn="ctr"/>
                      <a:r>
                        <a:rPr lang="en-US" sz="1200" baseline="0" dirty="0"/>
                        <a:t>Alpha </a:t>
                      </a:r>
                      <a:r>
                        <a:rPr lang="en-US" sz="1200" baseline="-25000" dirty="0"/>
                        <a:t>1A</a:t>
                      </a:r>
                    </a:p>
                  </a:txBody>
                  <a:tcPr marL="0" marR="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200" b="1" dirty="0">
                          <a:solidFill>
                            <a:schemeClr val="tx1"/>
                          </a:solidFill>
                        </a:rPr>
                        <a:t>—</a:t>
                      </a:r>
                    </a:p>
                  </a:txBody>
                  <a:tcPr marL="0" marR="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1314">
                <a:tc>
                  <a:txBody>
                    <a:bodyPr/>
                    <a:lstStyle/>
                    <a:p>
                      <a:pPr algn="ctr"/>
                      <a:r>
                        <a:rPr lang="en-US" sz="1200" baseline="0" dirty="0"/>
                        <a:t>Alpha </a:t>
                      </a:r>
                      <a:r>
                        <a:rPr lang="en-US" sz="1200" baseline="-25000" dirty="0"/>
                        <a:t>2A</a:t>
                      </a:r>
                    </a:p>
                  </a:txBody>
                  <a:tcPr marL="0" marR="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a:solidFill>
                            <a:schemeClr val="tx1"/>
                          </a:solidFill>
                        </a:rPr>
                        <a:t>—</a:t>
                      </a:r>
                    </a:p>
                  </a:txBody>
                  <a:tcPr marL="0" marR="0">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1314">
                <a:tc>
                  <a:txBody>
                    <a:bodyPr/>
                    <a:lstStyle/>
                    <a:p>
                      <a:pPr algn="ctr"/>
                      <a:r>
                        <a:rPr lang="en-US" sz="1200" baseline="0" dirty="0"/>
                        <a:t>Alpha </a:t>
                      </a:r>
                      <a:r>
                        <a:rPr lang="en-US" sz="1200" baseline="-25000" dirty="0"/>
                        <a:t>2B</a:t>
                      </a:r>
                    </a:p>
                  </a:txBody>
                  <a:tcPr marL="0" marR="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a:solidFill>
                            <a:schemeClr val="tx1"/>
                          </a:solidFill>
                        </a:rPr>
                        <a:t>—</a:t>
                      </a:r>
                    </a:p>
                  </a:txBody>
                  <a:tcPr marL="0" marR="0">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1314">
                <a:tc>
                  <a:txBody>
                    <a:bodyPr/>
                    <a:lstStyle/>
                    <a:p>
                      <a:pPr algn="ctr"/>
                      <a:r>
                        <a:rPr lang="en-US" sz="1200" baseline="0" dirty="0"/>
                        <a:t>Alpha </a:t>
                      </a:r>
                      <a:r>
                        <a:rPr lang="en-US" sz="1200" baseline="-25000" dirty="0"/>
                        <a:t>2C</a:t>
                      </a:r>
                    </a:p>
                  </a:txBody>
                  <a:tcPr marL="0" marR="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a:lnSpc>
                          <a:spcPct val="100000"/>
                        </a:lnSpc>
                        <a:spcBef>
                          <a:spcPts val="0"/>
                        </a:spcBef>
                        <a:spcAft>
                          <a:spcPts val="0"/>
                        </a:spcAft>
                        <a:buClrTx/>
                        <a:buSzTx/>
                        <a:buFontTx/>
                        <a:buNone/>
                        <a:tabLst/>
                      </a:pPr>
                      <a:r>
                        <a:rPr lang="en-US" sz="1200" b="1" dirty="0">
                          <a:solidFill>
                            <a:schemeClr val="tx1"/>
                          </a:solidFill>
                        </a:rPr>
                        <a:t>—</a:t>
                      </a:r>
                    </a:p>
                  </a:txBody>
                  <a:tcPr marL="0" marR="0">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val="667310507"/>
              </p:ext>
            </p:extLst>
          </p:nvPr>
        </p:nvGraphicFramePr>
        <p:xfrm>
          <a:off x="7667917" y="2311632"/>
          <a:ext cx="2011680" cy="1889760"/>
        </p:xfrm>
        <a:graphic>
          <a:graphicData uri="http://schemas.openxmlformats.org/drawingml/2006/table">
            <a:tbl>
              <a:tblPr firstRow="1" bandRow="1">
                <a:tableStyleId>{5C22544A-7EE6-4342-B048-85BDC9FD1C3A}</a:tableStyleId>
              </a:tblPr>
              <a:tblGrid>
                <a:gridCol w="822960">
                  <a:extLst>
                    <a:ext uri="{9D8B030D-6E8A-4147-A177-3AD203B41FA5}">
                      <a16:colId xmlns:a16="http://schemas.microsoft.com/office/drawing/2014/main" val="20000"/>
                    </a:ext>
                  </a:extLst>
                </a:gridCol>
                <a:gridCol w="1188720">
                  <a:extLst>
                    <a:ext uri="{9D8B030D-6E8A-4147-A177-3AD203B41FA5}">
                      <a16:colId xmlns:a16="http://schemas.microsoft.com/office/drawing/2014/main" val="20001"/>
                    </a:ext>
                  </a:extLst>
                </a:gridCol>
              </a:tblGrid>
              <a:tr h="295086">
                <a:tc gridSpan="2">
                  <a:txBody>
                    <a:bodyPr/>
                    <a:lstStyle/>
                    <a:p>
                      <a:pPr algn="ctr"/>
                      <a:r>
                        <a:rPr lang="en-US" sz="1600" dirty="0">
                          <a:solidFill>
                            <a:schemeClr val="accent4"/>
                          </a:solidFill>
                        </a:rPr>
                        <a:t>Muscarinic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accent4"/>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0"/>
                  </a:ext>
                </a:extLst>
              </a:tr>
              <a:tr h="368857">
                <a:tc>
                  <a:txBody>
                    <a:bodyPr/>
                    <a:lstStyle/>
                    <a:p>
                      <a:pPr algn="ctr"/>
                      <a:r>
                        <a:rPr lang="en-US" sz="1200" b="1" dirty="0"/>
                        <a:t>Receptor</a:t>
                      </a:r>
                    </a:p>
                  </a:txBody>
                  <a:tcPr marL="0" marR="0" anchor="ctr">
                    <a:lnL w="12700" cap="flat" cmpd="sng" algn="ctr">
                      <a:noFill/>
                      <a:prstDash val="solid"/>
                      <a:round/>
                      <a:headEnd type="none" w="med" len="med"/>
                      <a:tailEnd type="none" w="med" len="med"/>
                    </a:lnL>
                    <a:lnR w="12700" cmpd="sng">
                      <a:noFill/>
                    </a:lnR>
                    <a:lnT w="28575" cap="flat" cmpd="sng" algn="ctr">
                      <a:solidFill>
                        <a:schemeClr val="accent4"/>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t>Pimavanserin Affinity K</a:t>
                      </a:r>
                      <a:r>
                        <a:rPr lang="en-US" sz="1200" b="1" baseline="-25000" dirty="0"/>
                        <a:t>i</a:t>
                      </a:r>
                      <a:r>
                        <a:rPr lang="en-US" sz="1200" b="1" baseline="0" dirty="0"/>
                        <a:t> (nM)</a:t>
                      </a:r>
                    </a:p>
                  </a:txBody>
                  <a:tcPr marL="0" marR="0" anchor="ctr">
                    <a:lnL w="12700" cmpd="sng">
                      <a:noFill/>
                    </a:lnL>
                    <a:lnR w="12700" cap="flat" cmpd="sng" algn="ctr">
                      <a:no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1314">
                <a:tc>
                  <a:txBody>
                    <a:bodyPr/>
                    <a:lstStyle/>
                    <a:p>
                      <a:pPr algn="ctr"/>
                      <a:r>
                        <a:rPr lang="en-US" sz="1200" baseline="0" dirty="0"/>
                        <a:t>M</a:t>
                      </a:r>
                      <a:r>
                        <a:rPr lang="en-US" sz="1200" baseline="-25000" dirty="0"/>
                        <a:t>1</a:t>
                      </a:r>
                    </a:p>
                  </a:txBody>
                  <a:tcPr marL="0" marR="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200" b="1" dirty="0">
                          <a:solidFill>
                            <a:schemeClr val="tx1"/>
                          </a:solidFill>
                        </a:rPr>
                        <a:t>—</a:t>
                      </a:r>
                    </a:p>
                  </a:txBody>
                  <a:tcPr marL="0" marR="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1314">
                <a:tc>
                  <a:txBody>
                    <a:bodyPr/>
                    <a:lstStyle/>
                    <a:p>
                      <a:pPr algn="ctr"/>
                      <a:r>
                        <a:rPr lang="en-US" sz="1200" baseline="0" dirty="0"/>
                        <a:t>M</a:t>
                      </a:r>
                      <a:r>
                        <a:rPr lang="en-US" sz="1200" baseline="-25000" dirty="0"/>
                        <a:t>3</a:t>
                      </a:r>
                    </a:p>
                  </a:txBody>
                  <a:tcPr marL="0" marR="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a:solidFill>
                            <a:schemeClr val="tx1"/>
                          </a:solidFill>
                        </a:rPr>
                        <a:t>—</a:t>
                      </a:r>
                    </a:p>
                  </a:txBody>
                  <a:tcPr marL="0" marR="0">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1314">
                <a:tc>
                  <a:txBody>
                    <a:bodyPr/>
                    <a:lstStyle/>
                    <a:p>
                      <a:pPr algn="ctr"/>
                      <a:r>
                        <a:rPr lang="en-US" sz="1200" baseline="0" dirty="0"/>
                        <a:t>M</a:t>
                      </a:r>
                      <a:r>
                        <a:rPr lang="en-US" sz="1200" baseline="-25000" dirty="0"/>
                        <a:t>4</a:t>
                      </a:r>
                    </a:p>
                  </a:txBody>
                  <a:tcPr marL="0" marR="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a:solidFill>
                            <a:schemeClr val="tx1"/>
                          </a:solidFill>
                        </a:rPr>
                        <a:t>—</a:t>
                      </a:r>
                    </a:p>
                  </a:txBody>
                  <a:tcPr marL="0" marR="0">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91168">
                <a:tc>
                  <a:txBody>
                    <a:bodyPr/>
                    <a:lstStyle/>
                    <a:p>
                      <a:pPr algn="ctr"/>
                      <a:r>
                        <a:rPr lang="en-US" sz="1200" baseline="0" dirty="0"/>
                        <a:t>M</a:t>
                      </a:r>
                      <a:r>
                        <a:rPr lang="en-US" sz="1200" baseline="-25000" dirty="0"/>
                        <a:t>5</a:t>
                      </a:r>
                    </a:p>
                  </a:txBody>
                  <a:tcPr marL="0" marR="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a:lnSpc>
                          <a:spcPct val="100000"/>
                        </a:lnSpc>
                        <a:spcBef>
                          <a:spcPts val="0"/>
                        </a:spcBef>
                        <a:spcAft>
                          <a:spcPts val="0"/>
                        </a:spcAft>
                        <a:buClrTx/>
                        <a:buSzTx/>
                        <a:buFontTx/>
                        <a:buNone/>
                        <a:tabLst/>
                      </a:pPr>
                      <a:r>
                        <a:rPr lang="en-US" sz="1200" b="1" dirty="0">
                          <a:solidFill>
                            <a:schemeClr val="tx1"/>
                          </a:solidFill>
                        </a:rPr>
                        <a:t>—</a:t>
                      </a:r>
                    </a:p>
                  </a:txBody>
                  <a:tcPr marL="0" marR="0">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graphicFrame>
        <p:nvGraphicFramePr>
          <p:cNvPr id="43" name="Table 42"/>
          <p:cNvGraphicFramePr>
            <a:graphicFrameLocks noGrp="1"/>
          </p:cNvGraphicFramePr>
          <p:nvPr>
            <p:extLst>
              <p:ext uri="{D42A27DB-BD31-4B8C-83A1-F6EECF244321}">
                <p14:modId xmlns:p14="http://schemas.microsoft.com/office/powerpoint/2010/main" val="3867818299"/>
              </p:ext>
            </p:extLst>
          </p:nvPr>
        </p:nvGraphicFramePr>
        <p:xfrm>
          <a:off x="9913162" y="2311632"/>
          <a:ext cx="2011680" cy="1097280"/>
        </p:xfrm>
        <a:graphic>
          <a:graphicData uri="http://schemas.openxmlformats.org/drawingml/2006/table">
            <a:tbl>
              <a:tblPr firstRow="1" bandRow="1">
                <a:tableStyleId>{5C22544A-7EE6-4342-B048-85BDC9FD1C3A}</a:tableStyleId>
              </a:tblPr>
              <a:tblGrid>
                <a:gridCol w="822960">
                  <a:extLst>
                    <a:ext uri="{9D8B030D-6E8A-4147-A177-3AD203B41FA5}">
                      <a16:colId xmlns:a16="http://schemas.microsoft.com/office/drawing/2014/main" val="20000"/>
                    </a:ext>
                  </a:extLst>
                </a:gridCol>
                <a:gridCol w="1188720">
                  <a:extLst>
                    <a:ext uri="{9D8B030D-6E8A-4147-A177-3AD203B41FA5}">
                      <a16:colId xmlns:a16="http://schemas.microsoft.com/office/drawing/2014/main" val="20001"/>
                    </a:ext>
                  </a:extLst>
                </a:gridCol>
              </a:tblGrid>
              <a:tr h="365760">
                <a:tc gridSpan="2">
                  <a:txBody>
                    <a:bodyPr/>
                    <a:lstStyle/>
                    <a:p>
                      <a:pPr algn="ctr"/>
                      <a:r>
                        <a:rPr lang="en-US" sz="1600" dirty="0">
                          <a:solidFill>
                            <a:schemeClr val="accent4"/>
                          </a:solidFill>
                        </a:rPr>
                        <a:t>Histaminergic</a:t>
                      </a:r>
                      <a:endParaRPr lang="en-US" dirty="0">
                        <a:solidFill>
                          <a:schemeClr val="accent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accent4"/>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0"/>
                  </a:ext>
                </a:extLst>
              </a:tr>
              <a:tr h="368857">
                <a:tc>
                  <a:txBody>
                    <a:bodyPr/>
                    <a:lstStyle/>
                    <a:p>
                      <a:pPr algn="ctr"/>
                      <a:r>
                        <a:rPr lang="en-US" sz="1200" b="1" dirty="0"/>
                        <a:t>Receptor</a:t>
                      </a:r>
                    </a:p>
                  </a:txBody>
                  <a:tcPr marL="0" marR="0" anchor="ctr">
                    <a:lnL w="12700" cap="flat" cmpd="sng" algn="ctr">
                      <a:noFill/>
                      <a:prstDash val="solid"/>
                      <a:round/>
                      <a:headEnd type="none" w="med" len="med"/>
                      <a:tailEnd type="none" w="med" len="med"/>
                    </a:lnL>
                    <a:lnR w="12700" cmpd="sng">
                      <a:noFill/>
                    </a:lnR>
                    <a:lnT w="28575" cap="flat" cmpd="sng" algn="ctr">
                      <a:solidFill>
                        <a:schemeClr val="accent4"/>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t>Pimavanserin  Affinity K</a:t>
                      </a:r>
                      <a:r>
                        <a:rPr lang="en-US" sz="1200" b="1" baseline="-25000" dirty="0"/>
                        <a:t>i</a:t>
                      </a:r>
                      <a:r>
                        <a:rPr lang="en-US" sz="1200" b="1" baseline="0" dirty="0"/>
                        <a:t> (nM)</a:t>
                      </a:r>
                    </a:p>
                  </a:txBody>
                  <a:tcPr marL="0" marR="0" anchor="ctr">
                    <a:lnL w="12700" cmpd="sng">
                      <a:noFill/>
                    </a:lnL>
                    <a:lnR w="12700" cap="flat" cmpd="sng" algn="ctr">
                      <a:no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1314">
                <a:tc>
                  <a:txBody>
                    <a:bodyPr/>
                    <a:lstStyle/>
                    <a:p>
                      <a:pPr algn="ctr"/>
                      <a:r>
                        <a:rPr lang="en-US" sz="1200" baseline="0" dirty="0"/>
                        <a:t>H</a:t>
                      </a:r>
                      <a:r>
                        <a:rPr lang="en-US" sz="1200" baseline="-25000" dirty="0"/>
                        <a:t>1</a:t>
                      </a:r>
                    </a:p>
                  </a:txBody>
                  <a:tcPr marL="0" marR="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200" b="1" dirty="0">
                          <a:solidFill>
                            <a:schemeClr val="tx1"/>
                          </a:solidFill>
                        </a:rPr>
                        <a:t>—</a:t>
                      </a:r>
                    </a:p>
                  </a:txBody>
                  <a:tcPr marL="0" marR="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7" name="TextBox 6"/>
          <p:cNvSpPr txBox="1"/>
          <p:nvPr/>
        </p:nvSpPr>
        <p:spPr>
          <a:xfrm>
            <a:off x="609600" y="1490494"/>
            <a:ext cx="10356194" cy="646331"/>
          </a:xfrm>
          <a:prstGeom prst="rect">
            <a:avLst/>
          </a:prstGeom>
          <a:noFill/>
        </p:spPr>
        <p:txBody>
          <a:bodyPr wrap="square" rtlCol="0">
            <a:spAutoFit/>
          </a:bodyPr>
          <a:lstStyle/>
          <a:p>
            <a:pPr marL="0" marR="0" lvl="0" indent="0" defTabSz="914400" rtl="0">
              <a:lnSpc>
                <a:spcPct val="100000"/>
              </a:lnSpc>
              <a:spcBef>
                <a:spcPts val="0"/>
              </a:spcBef>
              <a:spcAft>
                <a:spcPts val="0"/>
              </a:spcAft>
              <a:buClrTx/>
              <a:buSzTx/>
              <a:buFontTx/>
              <a:buNone/>
              <a:tabLst/>
            </a:pPr>
            <a:r>
              <a:rPr kumimoji="0" lang="en-US" i="0" u="none" strike="noStrike" kern="1200" cap="none" spc="0" normalizeH="0" baseline="0" noProof="0" dirty="0">
                <a:ln>
                  <a:noFill/>
                </a:ln>
                <a:solidFill>
                  <a:prstClr val="black"/>
                </a:solidFill>
                <a:uLnTx/>
                <a:uFillTx/>
                <a:ea typeface="+mn-ea"/>
                <a:cs typeface="+mn-cs"/>
              </a:rPr>
              <a:t>In vitro, Pimavanserin is a serotonergic agent with no appreciable affinity for dopaminergic, adrenergic, muscarinic or histaminergic receptors</a:t>
            </a:r>
          </a:p>
        </p:txBody>
      </p:sp>
      <p:sp>
        <p:nvSpPr>
          <p:cNvPr id="9" name="Rectangle 8">
            <a:extLst>
              <a:ext uri="{FF2B5EF4-FFF2-40B4-BE49-F238E27FC236}">
                <a16:creationId xmlns:a16="http://schemas.microsoft.com/office/drawing/2014/main" id="{471C99E4-D1AD-E4D0-7A4A-9FC511841F65}"/>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5E0D9CEB-2773-D978-FC74-2E9E0930AAEA}"/>
              </a:ext>
            </a:extLst>
          </p:cNvPr>
          <p:cNvSpPr>
            <a:spLocks noGrp="1"/>
          </p:cNvSpPr>
          <p:nvPr>
            <p:ph type="body" idx="1"/>
          </p:nvPr>
        </p:nvSpPr>
        <p:spPr/>
        <p:txBody>
          <a:bodyPr anchor="t">
            <a:noAutofit/>
          </a:bodyPr>
          <a:lstStyle/>
          <a:p>
            <a:r>
              <a:rPr lang="en-US" sz="1600" dirty="0"/>
              <a:t>Pimavanserin 34 mg showed a 37% improvement in SAPS-PD from baseline at Week 6 versus 14% for placebo (P=0.006)2</a:t>
            </a:r>
          </a:p>
        </p:txBody>
      </p:sp>
      <p:sp>
        <p:nvSpPr>
          <p:cNvPr id="19" name="Text Placeholder 18">
            <a:extLst>
              <a:ext uri="{FF2B5EF4-FFF2-40B4-BE49-F238E27FC236}">
                <a16:creationId xmlns:a16="http://schemas.microsoft.com/office/drawing/2014/main" id="{8FB2452C-3F3E-533C-23A1-201E907ED777}"/>
              </a:ext>
            </a:extLst>
          </p:cNvPr>
          <p:cNvSpPr>
            <a:spLocks noGrp="1"/>
          </p:cNvSpPr>
          <p:nvPr>
            <p:ph type="body" sz="quarter" idx="3"/>
          </p:nvPr>
        </p:nvSpPr>
        <p:spPr>
          <a:xfrm>
            <a:off x="7416979" y="1459896"/>
            <a:ext cx="4430486" cy="651538"/>
          </a:xfrm>
        </p:spPr>
        <p:txBody>
          <a:bodyPr anchor="t">
            <a:normAutofit/>
          </a:bodyPr>
          <a:lstStyle/>
          <a:p>
            <a:r>
              <a:rPr lang="en-US" sz="1600" dirty="0">
                <a:solidFill>
                  <a:schemeClr val="accent1"/>
                </a:solidFill>
              </a:rPr>
              <a:t>No change from baseline to week 6</a:t>
            </a:r>
            <a:br>
              <a:rPr lang="en-US" sz="1600" dirty="0">
                <a:solidFill>
                  <a:schemeClr val="accent1"/>
                </a:solidFill>
              </a:rPr>
            </a:br>
            <a:r>
              <a:rPr lang="en-US" sz="1600" dirty="0">
                <a:solidFill>
                  <a:schemeClr val="accent1"/>
                </a:solidFill>
              </a:rPr>
              <a:t>in UPDRS parts II+III</a:t>
            </a:r>
          </a:p>
        </p:txBody>
      </p:sp>
      <p:sp>
        <p:nvSpPr>
          <p:cNvPr id="2" name="Footer Placeholder 1">
            <a:extLst>
              <a:ext uri="{FF2B5EF4-FFF2-40B4-BE49-F238E27FC236}">
                <a16:creationId xmlns:a16="http://schemas.microsoft.com/office/drawing/2014/main" id="{94EBDFBC-40DC-6095-73B8-79C5D4B89FBE}"/>
              </a:ext>
            </a:extLst>
          </p:cNvPr>
          <p:cNvSpPr>
            <a:spLocks noGrp="1"/>
          </p:cNvSpPr>
          <p:nvPr>
            <p:ph type="ftr" sz="quarter" idx="12"/>
          </p:nvPr>
        </p:nvSpPr>
        <p:spPr/>
        <p:txBody>
          <a:bodyPr/>
          <a:lstStyle/>
          <a:p>
            <a:r>
              <a:rPr lang="en-US" sz="1200" kern="0" dirty="0">
                <a:latin typeface="+mj-lt"/>
              </a:rPr>
              <a:t>LSM, least squares mean; SAPS-PD, Scale for Assessment of Positive Symptoms for Parkinson’s Disease Psychosis. </a:t>
            </a:r>
          </a:p>
          <a:p>
            <a:r>
              <a:rPr lang="en-US" sz="1200" kern="0" dirty="0">
                <a:latin typeface="+mj-lt"/>
              </a:rPr>
              <a:t>1. Pimavanserin). Prescribing Information. Acadia Pharmaceuticals Inc.;2016; 2. Cummings J, et al. </a:t>
            </a:r>
            <a:r>
              <a:rPr lang="en-US" sz="1200" i="1" kern="0" dirty="0">
                <a:latin typeface="+mj-lt"/>
              </a:rPr>
              <a:t>Lancet. </a:t>
            </a:r>
            <a:r>
              <a:rPr lang="en-US" sz="1200" kern="0" dirty="0">
                <a:latin typeface="+mj-lt"/>
              </a:rPr>
              <a:t>2014;383:533-40.</a:t>
            </a:r>
            <a:endParaRPr lang="en-US" sz="1200" dirty="0"/>
          </a:p>
        </p:txBody>
      </p:sp>
      <p:sp>
        <p:nvSpPr>
          <p:cNvPr id="4" name="Title 3"/>
          <p:cNvSpPr>
            <a:spLocks noGrp="1"/>
          </p:cNvSpPr>
          <p:nvPr>
            <p:ph type="title"/>
          </p:nvPr>
        </p:nvSpPr>
        <p:spPr/>
        <p:txBody>
          <a:bodyPr>
            <a:normAutofit/>
          </a:bodyPr>
          <a:lstStyle/>
          <a:p>
            <a:r>
              <a:rPr lang="en-US" sz="2800" dirty="0"/>
              <a:t>Pimavanserin Improved SAPS-PD Throughout the 6-week Trial Period Without Worsening Parkinsonism</a:t>
            </a:r>
            <a:r>
              <a:rPr lang="en-US" sz="2800" baseline="30000" dirty="0"/>
              <a:t>1</a:t>
            </a:r>
          </a:p>
        </p:txBody>
      </p:sp>
      <p:sp>
        <p:nvSpPr>
          <p:cNvPr id="18" name="Rectangle 17"/>
          <p:cNvSpPr/>
          <p:nvPr/>
        </p:nvSpPr>
        <p:spPr>
          <a:xfrm>
            <a:off x="1660478" y="1958822"/>
            <a:ext cx="8876122" cy="3751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kern="0" dirty="0">
              <a:solidFill>
                <a:sysClr val="windowText" lastClr="000000"/>
              </a:solidFill>
              <a:latin typeface="Corbel" panose="020B0503020204020204" pitchFamily="34" charset="0"/>
            </a:endParaRPr>
          </a:p>
        </p:txBody>
      </p:sp>
      <p:sp>
        <p:nvSpPr>
          <p:cNvPr id="25" name="TextBox 24"/>
          <p:cNvSpPr txBox="1"/>
          <p:nvPr/>
        </p:nvSpPr>
        <p:spPr>
          <a:xfrm>
            <a:off x="5052604" y="2511028"/>
            <a:ext cx="1531088" cy="523220"/>
          </a:xfrm>
          <a:prstGeom prst="rect">
            <a:avLst/>
          </a:prstGeom>
          <a:noFill/>
        </p:spPr>
        <p:txBody>
          <a:bodyPr wrap="square" rtlCol="0">
            <a:spAutoFit/>
          </a:bodyPr>
          <a:lstStyle/>
          <a:p>
            <a:pPr algn="ctr"/>
            <a:r>
              <a:rPr lang="en-US" sz="2800" b="1" dirty="0">
                <a:solidFill>
                  <a:schemeClr val="accent1"/>
                </a:solidFill>
                <a:latin typeface="+mj-lt"/>
              </a:rPr>
              <a:t>37</a:t>
            </a:r>
            <a:r>
              <a:rPr lang="en-US" sz="2800" dirty="0">
                <a:solidFill>
                  <a:schemeClr val="accent1"/>
                </a:solidFill>
                <a:latin typeface="+mj-lt"/>
              </a:rPr>
              <a:t>%</a:t>
            </a:r>
          </a:p>
        </p:txBody>
      </p:sp>
      <p:graphicFrame>
        <p:nvGraphicFramePr>
          <p:cNvPr id="7" name="Chart 6"/>
          <p:cNvGraphicFramePr/>
          <p:nvPr>
            <p:extLst>
              <p:ext uri="{D42A27DB-BD31-4B8C-83A1-F6EECF244321}">
                <p14:modId xmlns:p14="http://schemas.microsoft.com/office/powerpoint/2010/main" val="2641890892"/>
              </p:ext>
            </p:extLst>
          </p:nvPr>
        </p:nvGraphicFramePr>
        <p:xfrm>
          <a:off x="609600" y="2296661"/>
          <a:ext cx="5268791" cy="3883670"/>
        </p:xfrm>
        <a:graphic>
          <a:graphicData uri="http://schemas.openxmlformats.org/drawingml/2006/chart">
            <c:chart xmlns:c="http://schemas.openxmlformats.org/drawingml/2006/chart" xmlns:r="http://schemas.openxmlformats.org/officeDocument/2006/relationships" r:id="rId3"/>
          </a:graphicData>
        </a:graphic>
      </p:graphicFrame>
      <p:sp>
        <p:nvSpPr>
          <p:cNvPr id="23" name="TextBox 22"/>
          <p:cNvSpPr txBox="1"/>
          <p:nvPr/>
        </p:nvSpPr>
        <p:spPr>
          <a:xfrm>
            <a:off x="4358801" y="3693274"/>
            <a:ext cx="700304" cy="307777"/>
          </a:xfrm>
          <a:prstGeom prst="rect">
            <a:avLst/>
          </a:prstGeom>
          <a:noFill/>
        </p:spPr>
        <p:txBody>
          <a:bodyPr wrap="square" rtlCol="0">
            <a:spAutoFit/>
          </a:bodyPr>
          <a:lstStyle/>
          <a:p>
            <a:pPr>
              <a:defRPr/>
            </a:pPr>
            <a:r>
              <a:rPr lang="en-US" sz="1400" b="1" kern="0" dirty="0">
                <a:latin typeface="Corbel" panose="020B0503020204020204" pitchFamily="34" charset="0"/>
              </a:rPr>
              <a:t>-</a:t>
            </a:r>
            <a:r>
              <a:rPr lang="en-US" sz="1400" b="1" kern="0" dirty="0">
                <a:latin typeface="+mj-lt"/>
              </a:rPr>
              <a:t>2.73</a:t>
            </a:r>
          </a:p>
        </p:txBody>
      </p:sp>
      <p:sp>
        <p:nvSpPr>
          <p:cNvPr id="22" name="TextBox 21"/>
          <p:cNvSpPr txBox="1"/>
          <p:nvPr/>
        </p:nvSpPr>
        <p:spPr>
          <a:xfrm>
            <a:off x="4325528" y="4801624"/>
            <a:ext cx="700304" cy="307777"/>
          </a:xfrm>
          <a:prstGeom prst="rect">
            <a:avLst/>
          </a:prstGeom>
          <a:noFill/>
        </p:spPr>
        <p:txBody>
          <a:bodyPr wrap="square" rtlCol="0">
            <a:spAutoFit/>
          </a:bodyPr>
          <a:lstStyle/>
          <a:p>
            <a:pPr>
              <a:defRPr/>
            </a:pPr>
            <a:r>
              <a:rPr lang="en-US" sz="1400" b="1" kern="0" dirty="0">
                <a:latin typeface="Corbel" panose="020B0503020204020204" pitchFamily="34" charset="0"/>
              </a:rPr>
              <a:t>-</a:t>
            </a:r>
            <a:r>
              <a:rPr lang="en-US" sz="1400" b="1" kern="0" dirty="0">
                <a:latin typeface="+mj-lt"/>
              </a:rPr>
              <a:t>5.79</a:t>
            </a:r>
          </a:p>
        </p:txBody>
      </p:sp>
      <p:sp>
        <p:nvSpPr>
          <p:cNvPr id="3" name="TextBox 2"/>
          <p:cNvSpPr txBox="1"/>
          <p:nvPr/>
        </p:nvSpPr>
        <p:spPr>
          <a:xfrm>
            <a:off x="4143838" y="2909768"/>
            <a:ext cx="1010800" cy="338554"/>
          </a:xfrm>
          <a:prstGeom prst="rect">
            <a:avLst/>
          </a:prstGeom>
          <a:noFill/>
        </p:spPr>
        <p:txBody>
          <a:bodyPr wrap="square" rtlCol="0">
            <a:spAutoFit/>
          </a:bodyPr>
          <a:lstStyle/>
          <a:p>
            <a:pPr algn="ctr"/>
            <a:r>
              <a:rPr lang="en-US" sz="1600" dirty="0">
                <a:solidFill>
                  <a:schemeClr val="accent1"/>
                </a:solidFill>
              </a:rPr>
              <a:t>Placebo</a:t>
            </a:r>
          </a:p>
        </p:txBody>
      </p:sp>
      <p:grpSp>
        <p:nvGrpSpPr>
          <p:cNvPr id="33" name="Group 32">
            <a:extLst>
              <a:ext uri="{FF2B5EF4-FFF2-40B4-BE49-F238E27FC236}">
                <a16:creationId xmlns:a16="http://schemas.microsoft.com/office/drawing/2014/main" id="{BDE56656-DE27-EB50-95F5-FCA0E7501A84}"/>
              </a:ext>
            </a:extLst>
          </p:cNvPr>
          <p:cNvGrpSpPr/>
          <p:nvPr/>
        </p:nvGrpSpPr>
        <p:grpSpPr>
          <a:xfrm>
            <a:off x="6345301" y="1958822"/>
            <a:ext cx="5178434" cy="4130018"/>
            <a:chOff x="105668" y="1791023"/>
            <a:chExt cx="8832861" cy="3751614"/>
          </a:xfrm>
        </p:grpSpPr>
        <p:sp>
          <p:nvSpPr>
            <p:cNvPr id="34" name="Rectangle 33">
              <a:extLst>
                <a:ext uri="{FF2B5EF4-FFF2-40B4-BE49-F238E27FC236}">
                  <a16:creationId xmlns:a16="http://schemas.microsoft.com/office/drawing/2014/main" id="{BDA62233-0976-4EDB-6772-8C1472468C53}"/>
                </a:ext>
              </a:extLst>
            </p:cNvPr>
            <p:cNvSpPr/>
            <p:nvPr/>
          </p:nvSpPr>
          <p:spPr>
            <a:xfrm>
              <a:off x="105668" y="1937770"/>
              <a:ext cx="8832861" cy="35664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orbel" panose="020B0503020204020204" pitchFamily="34" charset="0"/>
              </a:endParaRPr>
            </a:p>
          </p:txBody>
        </p:sp>
        <p:graphicFrame>
          <p:nvGraphicFramePr>
            <p:cNvPr id="35" name="Chart 34">
              <a:extLst>
                <a:ext uri="{FF2B5EF4-FFF2-40B4-BE49-F238E27FC236}">
                  <a16:creationId xmlns:a16="http://schemas.microsoft.com/office/drawing/2014/main" id="{E3C3F9B4-BEEB-D4DC-B4D2-A5FAEE7FB9FB}"/>
                </a:ext>
              </a:extLst>
            </p:cNvPr>
            <p:cNvGraphicFramePr/>
            <p:nvPr>
              <p:extLst>
                <p:ext uri="{D42A27DB-BD31-4B8C-83A1-F6EECF244321}">
                  <p14:modId xmlns:p14="http://schemas.microsoft.com/office/powerpoint/2010/main" val="3769822115"/>
                </p:ext>
              </p:extLst>
            </p:nvPr>
          </p:nvGraphicFramePr>
          <p:xfrm>
            <a:off x="493392" y="1791023"/>
            <a:ext cx="8205266" cy="3751614"/>
          </p:xfrm>
          <a:graphic>
            <a:graphicData uri="http://schemas.openxmlformats.org/drawingml/2006/chart">
              <c:chart xmlns:c="http://schemas.openxmlformats.org/drawingml/2006/chart" xmlns:r="http://schemas.openxmlformats.org/officeDocument/2006/relationships" r:id="rId4"/>
            </a:graphicData>
          </a:graphic>
        </p:graphicFrame>
      </p:grpSp>
      <p:grpSp>
        <p:nvGrpSpPr>
          <p:cNvPr id="45" name="Group 44">
            <a:extLst>
              <a:ext uri="{FF2B5EF4-FFF2-40B4-BE49-F238E27FC236}">
                <a16:creationId xmlns:a16="http://schemas.microsoft.com/office/drawing/2014/main" id="{986C13F7-E8F6-C9D7-1B04-2DA5EAF69F7B}"/>
              </a:ext>
            </a:extLst>
          </p:cNvPr>
          <p:cNvGrpSpPr/>
          <p:nvPr/>
        </p:nvGrpSpPr>
        <p:grpSpPr>
          <a:xfrm>
            <a:off x="5025832" y="3034248"/>
            <a:ext cx="1584632" cy="2363856"/>
            <a:chOff x="4568632" y="3034248"/>
            <a:chExt cx="1584632" cy="2363856"/>
          </a:xfrm>
        </p:grpSpPr>
        <p:sp>
          <p:nvSpPr>
            <p:cNvPr id="43" name="Arrow: Down 42">
              <a:extLst>
                <a:ext uri="{FF2B5EF4-FFF2-40B4-BE49-F238E27FC236}">
                  <a16:creationId xmlns:a16="http://schemas.microsoft.com/office/drawing/2014/main" id="{0F2B7304-BFE7-0075-54D4-7F80D27EB4A6}"/>
                </a:ext>
              </a:extLst>
            </p:cNvPr>
            <p:cNvSpPr/>
            <p:nvPr/>
          </p:nvSpPr>
          <p:spPr>
            <a:xfrm>
              <a:off x="4748107" y="3034248"/>
              <a:ext cx="1225682" cy="2363856"/>
            </a:xfrm>
            <a:prstGeom prst="downArrow">
              <a:avLst>
                <a:gd name="adj1" fmla="val 50000"/>
                <a:gd name="adj2" fmla="val 60499"/>
              </a:avLst>
            </a:prstGeom>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4" name="TextBox 43">
              <a:extLst>
                <a:ext uri="{FF2B5EF4-FFF2-40B4-BE49-F238E27FC236}">
                  <a16:creationId xmlns:a16="http://schemas.microsoft.com/office/drawing/2014/main" id="{6630492F-9DA2-D447-66EF-4DC08276E4FF}"/>
                </a:ext>
              </a:extLst>
            </p:cNvPr>
            <p:cNvSpPr txBox="1"/>
            <p:nvPr/>
          </p:nvSpPr>
          <p:spPr>
            <a:xfrm>
              <a:off x="4568632" y="4646964"/>
              <a:ext cx="1584632" cy="246221"/>
            </a:xfrm>
            <a:prstGeom prst="rect">
              <a:avLst/>
            </a:prstGeom>
            <a:noFill/>
          </p:spPr>
          <p:txBody>
            <a:bodyPr wrap="square" rtlCol="0">
              <a:spAutoFit/>
            </a:bodyPr>
            <a:lstStyle/>
            <a:p>
              <a:pPr algn="ctr"/>
              <a:r>
                <a:rPr lang="en-US" sz="1000" b="1" dirty="0">
                  <a:solidFill>
                    <a:schemeClr val="bg1"/>
                  </a:solidFill>
                </a:rPr>
                <a:t>IMPROVEMENT</a:t>
              </a:r>
            </a:p>
          </p:txBody>
        </p:sp>
      </p:grpSp>
      <p:sp>
        <p:nvSpPr>
          <p:cNvPr id="6" name="TextBox 5">
            <a:extLst>
              <a:ext uri="{FF2B5EF4-FFF2-40B4-BE49-F238E27FC236}">
                <a16:creationId xmlns:a16="http://schemas.microsoft.com/office/drawing/2014/main" id="{76D0B149-DF20-A311-8678-A57C811D138E}"/>
              </a:ext>
            </a:extLst>
          </p:cNvPr>
          <p:cNvSpPr txBox="1"/>
          <p:nvPr/>
        </p:nvSpPr>
        <p:spPr>
          <a:xfrm>
            <a:off x="3942470" y="4021540"/>
            <a:ext cx="1474797" cy="338554"/>
          </a:xfrm>
          <a:prstGeom prst="rect">
            <a:avLst/>
          </a:prstGeom>
          <a:noFill/>
        </p:spPr>
        <p:txBody>
          <a:bodyPr wrap="square">
            <a:spAutoFit/>
          </a:bodyPr>
          <a:lstStyle/>
          <a:p>
            <a:pPr algn="ctr"/>
            <a:r>
              <a:rPr lang="en-US" sz="1600" dirty="0">
                <a:solidFill>
                  <a:schemeClr val="accent2"/>
                </a:solidFill>
              </a:rPr>
              <a:t>Pimavanserin</a:t>
            </a:r>
            <a:endParaRPr lang="en-US" sz="1600" dirty="0"/>
          </a:p>
        </p:txBody>
      </p:sp>
      <p:sp>
        <p:nvSpPr>
          <p:cNvPr id="10" name="Rectangle 9">
            <a:extLst>
              <a:ext uri="{FF2B5EF4-FFF2-40B4-BE49-F238E27FC236}">
                <a16:creationId xmlns:a16="http://schemas.microsoft.com/office/drawing/2014/main" id="{F8CFB6CE-C588-8063-8CC4-5585F089A57D}"/>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039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Aunt Judy Begins Initial Treatment with Pimavanserin</a:t>
            </a:r>
          </a:p>
        </p:txBody>
      </p:sp>
      <p:sp>
        <p:nvSpPr>
          <p:cNvPr id="4" name="Content Placeholder 3"/>
          <p:cNvSpPr>
            <a:spLocks noGrp="1"/>
          </p:cNvSpPr>
          <p:nvPr>
            <p:ph sz="half" idx="1"/>
          </p:nvPr>
        </p:nvSpPr>
        <p:spPr>
          <a:xfrm>
            <a:off x="609600" y="1496291"/>
            <a:ext cx="5004122" cy="4680672"/>
          </a:xfrm>
        </p:spPr>
        <p:txBody>
          <a:bodyPr/>
          <a:lstStyle/>
          <a:p>
            <a:pPr>
              <a:spcAft>
                <a:spcPts val="1200"/>
              </a:spcAft>
            </a:pPr>
            <a:r>
              <a:rPr lang="en-US" sz="2800" dirty="0"/>
              <a:t>Pimavanserin 34 mg is started</a:t>
            </a:r>
          </a:p>
          <a:p>
            <a:pPr>
              <a:spcAft>
                <a:spcPts val="1200"/>
              </a:spcAft>
            </a:pPr>
            <a:r>
              <a:rPr lang="en-US" sz="2800" dirty="0"/>
              <a:t>Oral, once daily, with or without food</a:t>
            </a:r>
          </a:p>
          <a:p>
            <a:pPr>
              <a:spcAft>
                <a:spcPts val="1200"/>
              </a:spcAft>
            </a:pPr>
            <a:r>
              <a:rPr lang="en-US" sz="2800" dirty="0"/>
              <a:t>The family is instructed to call for any change in symptoms</a:t>
            </a:r>
          </a:p>
          <a:p>
            <a:pPr>
              <a:spcAft>
                <a:spcPts val="1200"/>
              </a:spcAft>
            </a:pPr>
            <a:endParaRPr lang="en-US" sz="2800" dirty="0"/>
          </a:p>
        </p:txBody>
      </p:sp>
      <p:sp>
        <p:nvSpPr>
          <p:cNvPr id="5" name="Content Placeholder 4">
            <a:extLst>
              <a:ext uri="{FF2B5EF4-FFF2-40B4-BE49-F238E27FC236}">
                <a16:creationId xmlns:a16="http://schemas.microsoft.com/office/drawing/2014/main" id="{6C77654D-90A4-0EEA-879B-051603C35C33}"/>
              </a:ext>
            </a:extLst>
          </p:cNvPr>
          <p:cNvSpPr>
            <a:spLocks noGrp="1"/>
          </p:cNvSpPr>
          <p:nvPr>
            <p:ph sz="half" idx="2"/>
          </p:nvPr>
        </p:nvSpPr>
        <p:spPr/>
        <p:txBody>
          <a:bodyPr>
            <a:normAutofit/>
          </a:bodyPr>
          <a:lstStyle/>
          <a:p>
            <a:pPr>
              <a:spcAft>
                <a:spcPts val="1200"/>
              </a:spcAft>
            </a:pPr>
            <a:r>
              <a:rPr lang="en-US" sz="2800" dirty="0"/>
              <a:t>Follow up visit is scheduled in 4 to 6 weeks</a:t>
            </a:r>
          </a:p>
          <a:p>
            <a:pPr>
              <a:spcAft>
                <a:spcPts val="1200"/>
              </a:spcAft>
            </a:pPr>
            <a:r>
              <a:rPr lang="en-US" sz="2800" dirty="0"/>
              <a:t>CD/LD 25/100 dose is kept stable</a:t>
            </a:r>
          </a:p>
          <a:p>
            <a:pPr>
              <a:spcAft>
                <a:spcPts val="1200"/>
              </a:spcAft>
            </a:pPr>
            <a:endParaRPr lang="en-US" sz="2800" dirty="0"/>
          </a:p>
        </p:txBody>
      </p:sp>
      <p:sp>
        <p:nvSpPr>
          <p:cNvPr id="8" name="Footer Placeholder 7">
            <a:extLst>
              <a:ext uri="{FF2B5EF4-FFF2-40B4-BE49-F238E27FC236}">
                <a16:creationId xmlns:a16="http://schemas.microsoft.com/office/drawing/2014/main" id="{326E1212-BE9E-13E8-411E-3EF28EE2FFF8}"/>
              </a:ext>
            </a:extLst>
          </p:cNvPr>
          <p:cNvSpPr>
            <a:spLocks noGrp="1"/>
          </p:cNvSpPr>
          <p:nvPr>
            <p:ph type="ftr" sz="quarter" idx="3"/>
          </p:nvPr>
        </p:nvSpPr>
        <p:spPr>
          <a:xfrm>
            <a:off x="609600" y="6372622"/>
            <a:ext cx="10515599" cy="442131"/>
          </a:xfrm>
        </p:spPr>
        <p:txBody>
          <a:bodyPr/>
          <a:lstStyle/>
          <a:p>
            <a:r>
              <a:rPr lang="en-US" dirty="0"/>
              <a:t>CD, carbidopa; LD, levodopa.</a:t>
            </a:r>
          </a:p>
        </p:txBody>
      </p:sp>
      <p:sp>
        <p:nvSpPr>
          <p:cNvPr id="9" name="Rectangle 8"/>
          <p:cNvSpPr/>
          <p:nvPr/>
        </p:nvSpPr>
        <p:spPr>
          <a:xfrm rot="746028">
            <a:off x="10068072" y="5183176"/>
            <a:ext cx="1122230" cy="276999"/>
          </a:xfrm>
          <a:prstGeom prst="rect">
            <a:avLst/>
          </a:prstGeom>
        </p:spPr>
        <p:txBody>
          <a:bodyPr wrap="none">
            <a:spAutoFit/>
          </a:bodyPr>
          <a:lstStyle/>
          <a:p>
            <a:r>
              <a:rPr lang="en-US" sz="1200" dirty="0">
                <a:solidFill>
                  <a:schemeClr val="bg1"/>
                </a:solidFill>
              </a:rPr>
              <a:t>Actor portrayal</a:t>
            </a:r>
          </a:p>
        </p:txBody>
      </p:sp>
      <p:sp>
        <p:nvSpPr>
          <p:cNvPr id="3" name="Rectangle 2">
            <a:extLst>
              <a:ext uri="{FF2B5EF4-FFF2-40B4-BE49-F238E27FC236}">
                <a16:creationId xmlns:a16="http://schemas.microsoft.com/office/drawing/2014/main" id="{28D353BF-02BE-0BF2-B297-A9B64085B64B}"/>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dirty="0"/>
              <a:t>The views and opinions expressed in this educational activity are those of the faculty and do not necessarily represent the views of </a:t>
            </a:r>
            <a:r>
              <a:rPr lang="en-US" sz="1600" dirty="0" err="1"/>
              <a:t>TotalCME</a:t>
            </a:r>
            <a:r>
              <a:rPr lang="en-US" sz="1600" dirty="0"/>
              <a:t>, Inc.,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Aunt Judy, a 72-Year-Old Woman with Parkinson’s Disease (PD)</a:t>
            </a:r>
          </a:p>
        </p:txBody>
      </p:sp>
      <p:sp>
        <p:nvSpPr>
          <p:cNvPr id="6" name="Content Placeholder 5">
            <a:extLst>
              <a:ext uri="{FF2B5EF4-FFF2-40B4-BE49-F238E27FC236}">
                <a16:creationId xmlns:a16="http://schemas.microsoft.com/office/drawing/2014/main" id="{5D49F782-4D96-E1D3-6018-E63D969932D7}"/>
              </a:ext>
            </a:extLst>
          </p:cNvPr>
          <p:cNvSpPr>
            <a:spLocks noGrp="1"/>
          </p:cNvSpPr>
          <p:nvPr>
            <p:ph sz="half" idx="1"/>
          </p:nvPr>
        </p:nvSpPr>
        <p:spPr/>
        <p:txBody>
          <a:bodyPr>
            <a:noAutofit/>
          </a:bodyPr>
          <a:lstStyle/>
          <a:p>
            <a:pPr marL="0" lvl="0" indent="0">
              <a:spcBef>
                <a:spcPts val="0"/>
              </a:spcBef>
              <a:buNone/>
            </a:pPr>
            <a:r>
              <a:rPr lang="en-US" sz="1800" b="1" noProof="0" dirty="0">
                <a:solidFill>
                  <a:schemeClr val="accent1"/>
                </a:solidFill>
              </a:rPr>
              <a:t>PD Status</a:t>
            </a:r>
          </a:p>
          <a:p>
            <a:pPr lvl="0">
              <a:spcBef>
                <a:spcPts val="0"/>
              </a:spcBef>
            </a:pPr>
            <a:r>
              <a:rPr lang="en-US" sz="1800" dirty="0"/>
              <a:t>7-year history of PD</a:t>
            </a:r>
          </a:p>
          <a:p>
            <a:pPr lvl="0">
              <a:spcBef>
                <a:spcPts val="0"/>
              </a:spcBef>
            </a:pPr>
            <a:r>
              <a:rPr lang="en-US" sz="1800" dirty="0"/>
              <a:t>Bradykinesia, no tremor, mild rigidity, slow gait, one near fall</a:t>
            </a:r>
          </a:p>
          <a:p>
            <a:pPr lvl="0">
              <a:spcBef>
                <a:spcPts val="0"/>
              </a:spcBef>
            </a:pPr>
            <a:r>
              <a:rPr lang="en-US" sz="1800" dirty="0"/>
              <a:t>Reports mild dyskinesia with some doses of levodopa</a:t>
            </a:r>
            <a:endParaRPr lang="en-US" sz="1800" noProof="0" dirty="0"/>
          </a:p>
          <a:p>
            <a:pPr marL="0" lvl="0" indent="0">
              <a:spcBef>
                <a:spcPts val="1200"/>
              </a:spcBef>
              <a:buNone/>
            </a:pPr>
            <a:r>
              <a:rPr lang="en-US" sz="1800" b="1" noProof="0" dirty="0">
                <a:solidFill>
                  <a:schemeClr val="accent1"/>
                </a:solidFill>
              </a:rPr>
              <a:t>PD Non-Motor Symptoms</a:t>
            </a:r>
          </a:p>
          <a:p>
            <a:pPr lvl="0">
              <a:spcBef>
                <a:spcPts val="0"/>
              </a:spcBef>
            </a:pPr>
            <a:r>
              <a:rPr lang="en-US" sz="1800" dirty="0"/>
              <a:t>Depression</a:t>
            </a:r>
          </a:p>
          <a:p>
            <a:pPr lvl="0">
              <a:spcBef>
                <a:spcPts val="0"/>
              </a:spcBef>
            </a:pPr>
            <a:r>
              <a:rPr lang="en-US" sz="1800" dirty="0"/>
              <a:t>MCI</a:t>
            </a:r>
          </a:p>
          <a:p>
            <a:pPr lvl="0">
              <a:spcBef>
                <a:spcPts val="0"/>
              </a:spcBef>
            </a:pPr>
            <a:r>
              <a:rPr lang="en-US" sz="1800" dirty="0"/>
              <a:t>Constipation</a:t>
            </a:r>
          </a:p>
        </p:txBody>
      </p:sp>
      <p:sp>
        <p:nvSpPr>
          <p:cNvPr id="7" name="Content Placeholder 6">
            <a:extLst>
              <a:ext uri="{FF2B5EF4-FFF2-40B4-BE49-F238E27FC236}">
                <a16:creationId xmlns:a16="http://schemas.microsoft.com/office/drawing/2014/main" id="{3AB79DDE-58F1-12C7-1082-CC627A93D3F1}"/>
              </a:ext>
            </a:extLst>
          </p:cNvPr>
          <p:cNvSpPr>
            <a:spLocks noGrp="1"/>
          </p:cNvSpPr>
          <p:nvPr>
            <p:ph sz="half" idx="2"/>
          </p:nvPr>
        </p:nvSpPr>
        <p:spPr/>
        <p:txBody>
          <a:bodyPr>
            <a:normAutofit/>
          </a:bodyPr>
          <a:lstStyle/>
          <a:p>
            <a:pPr marL="0" indent="0">
              <a:lnSpc>
                <a:spcPct val="120000"/>
              </a:lnSpc>
              <a:spcBef>
                <a:spcPts val="0"/>
              </a:spcBef>
              <a:buNone/>
            </a:pPr>
            <a:r>
              <a:rPr lang="en-US" sz="1800" b="1" dirty="0">
                <a:solidFill>
                  <a:schemeClr val="accent1"/>
                </a:solidFill>
              </a:rPr>
              <a:t>Significant Medical History</a:t>
            </a:r>
          </a:p>
          <a:p>
            <a:pPr>
              <a:lnSpc>
                <a:spcPct val="120000"/>
              </a:lnSpc>
              <a:spcBef>
                <a:spcPts val="0"/>
              </a:spcBef>
            </a:pPr>
            <a:r>
              <a:rPr lang="en-US" sz="1800" dirty="0"/>
              <a:t>Hypercholesterolemia</a:t>
            </a:r>
          </a:p>
          <a:p>
            <a:pPr>
              <a:lnSpc>
                <a:spcPct val="120000"/>
              </a:lnSpc>
              <a:spcBef>
                <a:spcPts val="0"/>
              </a:spcBef>
            </a:pPr>
            <a:r>
              <a:rPr lang="en-US" sz="1800" dirty="0"/>
              <a:t>Depression</a:t>
            </a:r>
            <a:endParaRPr lang="en-US" sz="1800" noProof="0" dirty="0"/>
          </a:p>
          <a:p>
            <a:pPr marL="0" lvl="0" indent="0">
              <a:lnSpc>
                <a:spcPct val="120000"/>
              </a:lnSpc>
              <a:spcBef>
                <a:spcPts val="1200"/>
              </a:spcBef>
              <a:buNone/>
            </a:pPr>
            <a:r>
              <a:rPr lang="en-US" sz="1800" b="1" noProof="0" dirty="0">
                <a:solidFill>
                  <a:schemeClr val="accent1"/>
                </a:solidFill>
              </a:rPr>
              <a:t>Social History</a:t>
            </a:r>
          </a:p>
          <a:p>
            <a:pPr lvl="0">
              <a:lnSpc>
                <a:spcPct val="120000"/>
              </a:lnSpc>
              <a:spcBef>
                <a:spcPts val="0"/>
              </a:spcBef>
            </a:pPr>
            <a:r>
              <a:rPr lang="en-US" sz="1800" dirty="0"/>
              <a:t>Lives with husband from second marriage</a:t>
            </a:r>
          </a:p>
          <a:p>
            <a:pPr lvl="0">
              <a:lnSpc>
                <a:spcPct val="120000"/>
              </a:lnSpc>
              <a:spcBef>
                <a:spcPts val="0"/>
              </a:spcBef>
            </a:pPr>
            <a:r>
              <a:rPr lang="en-US" sz="1800" dirty="0"/>
              <a:t>Retired accountant and bookkeeper</a:t>
            </a:r>
          </a:p>
          <a:p>
            <a:pPr lvl="0">
              <a:lnSpc>
                <a:spcPct val="120000"/>
              </a:lnSpc>
              <a:spcBef>
                <a:spcPts val="0"/>
              </a:spcBef>
            </a:pPr>
            <a:r>
              <a:rPr lang="en-US" sz="1800" dirty="0"/>
              <a:t>Nonsmoker and social drinker</a:t>
            </a:r>
            <a:endParaRPr kumimoji="0" lang="en-US" sz="1800" b="1" i="0" u="none" strike="noStrike" kern="1200" cap="none" spc="0" normalizeH="0" baseline="0" noProof="0" dirty="0">
              <a:ln>
                <a:noFill/>
              </a:ln>
              <a:solidFill>
                <a:schemeClr val="accent6">
                  <a:lumMod val="75000"/>
                </a:schemeClr>
              </a:solidFill>
              <a:uLnTx/>
              <a:uFillTx/>
              <a:ea typeface="+mn-ea"/>
              <a:cs typeface="+mn-cs"/>
            </a:endParaRPr>
          </a:p>
          <a:p>
            <a:pPr marL="0" marR="0" lvl="0" indent="0" algn="l" defTabSz="914400" rtl="0">
              <a:lnSpc>
                <a:spcPct val="120000"/>
              </a:lnSpc>
              <a:spcBef>
                <a:spcPts val="1200"/>
              </a:spcBef>
              <a:buClrTx/>
              <a:buSzTx/>
              <a:buFontTx/>
              <a:buNone/>
              <a:tabLst/>
            </a:pPr>
            <a:r>
              <a:rPr kumimoji="0" lang="en-US" sz="1800" b="1" i="0" u="none" strike="noStrike" kern="1200" cap="none" spc="0" normalizeH="0" baseline="0" noProof="0" dirty="0">
                <a:ln>
                  <a:noFill/>
                </a:ln>
                <a:solidFill>
                  <a:schemeClr val="accent1"/>
                </a:solidFill>
                <a:uLnTx/>
                <a:uFillTx/>
                <a:ea typeface="+mn-ea"/>
                <a:cs typeface="+mn-cs"/>
              </a:rPr>
              <a:t>Current Medications</a:t>
            </a:r>
          </a:p>
          <a:p>
            <a:pPr marL="285750" lvl="0" indent="-285750">
              <a:lnSpc>
                <a:spcPct val="120000"/>
              </a:lnSpc>
              <a:spcBef>
                <a:spcPts val="0"/>
              </a:spcBef>
              <a:buClr>
                <a:schemeClr val="accent1"/>
              </a:buClr>
              <a:buFont typeface="Arial" panose="020B0604020202020204" pitchFamily="34" charset="0"/>
              <a:buChar char="•"/>
            </a:pPr>
            <a:r>
              <a:rPr lang="en-US" sz="1800" dirty="0">
                <a:solidFill>
                  <a:prstClr val="black"/>
                </a:solidFill>
                <a:cs typeface="Arial"/>
              </a:rPr>
              <a:t>Carbidopa/levodopa IR 1.5 TID</a:t>
            </a:r>
          </a:p>
          <a:p>
            <a:pPr marL="285750" lvl="0" indent="-285750">
              <a:lnSpc>
                <a:spcPct val="120000"/>
              </a:lnSpc>
              <a:spcBef>
                <a:spcPts val="0"/>
              </a:spcBef>
              <a:buClr>
                <a:schemeClr val="accent1"/>
              </a:buClr>
              <a:buFont typeface="Arial" panose="020B0604020202020204" pitchFamily="34" charset="0"/>
              <a:buChar char="•"/>
            </a:pPr>
            <a:r>
              <a:rPr lang="en-US" sz="1800" dirty="0">
                <a:solidFill>
                  <a:prstClr val="black"/>
                </a:solidFill>
                <a:cs typeface="Arial"/>
              </a:rPr>
              <a:t>MAO-B inhibitor</a:t>
            </a:r>
          </a:p>
          <a:p>
            <a:pPr marL="285750" lvl="0" indent="-285750">
              <a:lnSpc>
                <a:spcPct val="120000"/>
              </a:lnSpc>
              <a:spcBef>
                <a:spcPts val="0"/>
              </a:spcBef>
              <a:buClr>
                <a:schemeClr val="accent1"/>
              </a:buClr>
              <a:buFont typeface="Arial" panose="020B0604020202020204" pitchFamily="34" charset="0"/>
              <a:buChar char="•"/>
            </a:pPr>
            <a:r>
              <a:rPr lang="en-US" sz="1800" dirty="0">
                <a:solidFill>
                  <a:prstClr val="black"/>
                </a:solidFill>
                <a:cs typeface="Arial"/>
              </a:rPr>
              <a:t>Statin</a:t>
            </a:r>
          </a:p>
          <a:p>
            <a:pPr marL="285750" lvl="0" indent="-285750">
              <a:lnSpc>
                <a:spcPct val="120000"/>
              </a:lnSpc>
              <a:spcBef>
                <a:spcPts val="0"/>
              </a:spcBef>
              <a:buClr>
                <a:schemeClr val="accent1"/>
              </a:buClr>
              <a:buFont typeface="Arial" panose="020B0604020202020204" pitchFamily="34" charset="0"/>
              <a:buChar char="•"/>
            </a:pPr>
            <a:r>
              <a:rPr lang="en-US" sz="1800" dirty="0">
                <a:solidFill>
                  <a:prstClr val="black"/>
                </a:solidFill>
                <a:cs typeface="Arial"/>
              </a:rPr>
              <a:t>SSRI</a:t>
            </a:r>
            <a:endParaRPr lang="en-US" sz="1800" dirty="0"/>
          </a:p>
        </p:txBody>
      </p:sp>
      <p:sp>
        <p:nvSpPr>
          <p:cNvPr id="5" name="Footer Placeholder 4">
            <a:extLst>
              <a:ext uri="{FF2B5EF4-FFF2-40B4-BE49-F238E27FC236}">
                <a16:creationId xmlns:a16="http://schemas.microsoft.com/office/drawing/2014/main" id="{9A096742-643F-DACA-3650-514C859DFE0C}"/>
              </a:ext>
            </a:extLst>
          </p:cNvPr>
          <p:cNvSpPr>
            <a:spLocks noGrp="1"/>
          </p:cNvSpPr>
          <p:nvPr>
            <p:ph type="ftr" sz="quarter" idx="3"/>
          </p:nvPr>
        </p:nvSpPr>
        <p:spPr/>
        <p:txBody>
          <a:bodyPr/>
          <a:lstStyle/>
          <a:p>
            <a:r>
              <a:rPr lang="en-US" sz="1200" dirty="0"/>
              <a:t>IR, immediate-release; MAO-B, monoamine oxidase-B; MCI, mild cognitive impairment; PD, Parkinson’s disease; SSRI, selective serotonin reuptake inhibitor.</a:t>
            </a:r>
          </a:p>
        </p:txBody>
      </p:sp>
      <p:sp>
        <p:nvSpPr>
          <p:cNvPr id="18" name="Rectangle 17">
            <a:extLst>
              <a:ext uri="{FF2B5EF4-FFF2-40B4-BE49-F238E27FC236}">
                <a16:creationId xmlns:a16="http://schemas.microsoft.com/office/drawing/2014/main" id="{C2B57A1F-82CC-7719-8F8A-D7EB4BC586D4}"/>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Aunt Judy’s Motor Symptoms Are Controlled, but PDP Is Increasing</a:t>
            </a:r>
          </a:p>
        </p:txBody>
      </p:sp>
      <p:sp>
        <p:nvSpPr>
          <p:cNvPr id="3" name="Content Placeholder 2">
            <a:extLst>
              <a:ext uri="{FF2B5EF4-FFF2-40B4-BE49-F238E27FC236}">
                <a16:creationId xmlns:a16="http://schemas.microsoft.com/office/drawing/2014/main" id="{1123C866-90C6-AE03-4EFA-97218B02944D}"/>
              </a:ext>
            </a:extLst>
          </p:cNvPr>
          <p:cNvSpPr>
            <a:spLocks noGrp="1"/>
          </p:cNvSpPr>
          <p:nvPr>
            <p:ph sz="half" idx="1"/>
          </p:nvPr>
        </p:nvSpPr>
        <p:spPr>
          <a:xfrm>
            <a:off x="609599" y="1496291"/>
            <a:ext cx="6302829" cy="5162204"/>
          </a:xfrm>
        </p:spPr>
        <p:txBody>
          <a:bodyPr>
            <a:normAutofit fontScale="70000" lnSpcReduction="20000"/>
          </a:bodyPr>
          <a:lstStyle/>
          <a:p>
            <a:pPr marL="0" indent="0">
              <a:lnSpc>
                <a:spcPct val="120000"/>
              </a:lnSpc>
              <a:buNone/>
            </a:pPr>
            <a:r>
              <a:rPr lang="en-US" b="1" noProof="0" dirty="0">
                <a:solidFill>
                  <a:schemeClr val="accent1"/>
                </a:solidFill>
              </a:rPr>
              <a:t>Office visit,</a:t>
            </a:r>
            <a:r>
              <a:rPr lang="en-US" b="1" dirty="0">
                <a:solidFill>
                  <a:schemeClr val="accent1"/>
                </a:solidFill>
              </a:rPr>
              <a:t> 8</a:t>
            </a:r>
            <a:r>
              <a:rPr lang="en-US" b="1" noProof="0" dirty="0">
                <a:solidFill>
                  <a:schemeClr val="accent1"/>
                </a:solidFill>
              </a:rPr>
              <a:t> months ago:</a:t>
            </a:r>
            <a:endParaRPr lang="en-US" b="1" dirty="0">
              <a:solidFill>
                <a:schemeClr val="accent1"/>
              </a:solidFill>
            </a:endParaRPr>
          </a:p>
          <a:p>
            <a:pPr marL="0" indent="0">
              <a:lnSpc>
                <a:spcPct val="120000"/>
              </a:lnSpc>
              <a:buNone/>
            </a:pPr>
            <a:r>
              <a:rPr lang="en-US" dirty="0"/>
              <a:t>Aunt Judy reports she has been seeing things moving in her peripheral vision (have been present over past 2 years). Levodopa changed to 1.5-1-1.5-1 for wearing OFF.</a:t>
            </a:r>
          </a:p>
          <a:p>
            <a:pPr marL="0" indent="0">
              <a:lnSpc>
                <a:spcPct val="120000"/>
              </a:lnSpc>
              <a:buNone/>
            </a:pPr>
            <a:endParaRPr lang="en-US" dirty="0"/>
          </a:p>
          <a:p>
            <a:pPr marL="0" indent="0">
              <a:lnSpc>
                <a:spcPct val="120000"/>
              </a:lnSpc>
              <a:buNone/>
            </a:pPr>
            <a:r>
              <a:rPr lang="en-US" b="1" dirty="0">
                <a:solidFill>
                  <a:schemeClr val="accent1"/>
                </a:solidFill>
              </a:rPr>
              <a:t>Office Visit, 4 months ago</a:t>
            </a:r>
          </a:p>
          <a:p>
            <a:pPr marL="0" indent="0">
              <a:lnSpc>
                <a:spcPct val="120000"/>
              </a:lnSpc>
              <a:buNone/>
            </a:pPr>
            <a:r>
              <a:rPr lang="en-US" dirty="0"/>
              <a:t>Aunt Judy notes slowness and tremor have improved, but reports seeing a small squirrel running across the TV room 2-3 times a week</a:t>
            </a:r>
          </a:p>
          <a:p>
            <a:pPr>
              <a:lnSpc>
                <a:spcPct val="120000"/>
              </a:lnSpc>
            </a:pPr>
            <a:r>
              <a:rPr lang="en-US" dirty="0"/>
              <a:t>She is aware that the squirrel was not real</a:t>
            </a:r>
          </a:p>
          <a:p>
            <a:pPr>
              <a:lnSpc>
                <a:spcPct val="120000"/>
              </a:lnSpc>
            </a:pPr>
            <a:r>
              <a:rPr lang="en-US" dirty="0"/>
              <a:t>Seeing the squirrel does not bother her</a:t>
            </a:r>
          </a:p>
          <a:p>
            <a:pPr>
              <a:lnSpc>
                <a:spcPct val="120000"/>
              </a:lnSpc>
            </a:pPr>
            <a:r>
              <a:rPr lang="en-US" dirty="0"/>
              <a:t>Aunt Judy and her husband were instructed to call if hallucinations increased in frequency or severity</a:t>
            </a:r>
          </a:p>
          <a:p>
            <a:pPr>
              <a:lnSpc>
                <a:spcPct val="120000"/>
              </a:lnSpc>
            </a:pPr>
            <a:r>
              <a:rPr lang="en-US" dirty="0"/>
              <a:t>Levodopa lowered to 1.5-1-1-1</a:t>
            </a:r>
          </a:p>
        </p:txBody>
      </p:sp>
      <p:sp>
        <p:nvSpPr>
          <p:cNvPr id="5" name="Footer Placeholder 4">
            <a:extLst>
              <a:ext uri="{FF2B5EF4-FFF2-40B4-BE49-F238E27FC236}">
                <a16:creationId xmlns:a16="http://schemas.microsoft.com/office/drawing/2014/main" id="{7353C099-97FA-2690-4133-72093C62BABC}"/>
              </a:ext>
            </a:extLst>
          </p:cNvPr>
          <p:cNvSpPr>
            <a:spLocks noGrp="1"/>
          </p:cNvSpPr>
          <p:nvPr>
            <p:ph type="ftr" sz="quarter" idx="3"/>
          </p:nvPr>
        </p:nvSpPr>
        <p:spPr/>
        <p:txBody>
          <a:bodyPr/>
          <a:lstStyle/>
          <a:p>
            <a:r>
              <a:rPr lang="en-US" dirty="0"/>
              <a:t>PDP, Parkinson’s disease psychosis.</a:t>
            </a:r>
          </a:p>
        </p:txBody>
      </p:sp>
      <p:grpSp>
        <p:nvGrpSpPr>
          <p:cNvPr id="7" name="Group 6">
            <a:extLst>
              <a:ext uri="{FF2B5EF4-FFF2-40B4-BE49-F238E27FC236}">
                <a16:creationId xmlns:a16="http://schemas.microsoft.com/office/drawing/2014/main" id="{981470B5-E155-69EB-129E-EC6CD31C108F}"/>
              </a:ext>
            </a:extLst>
          </p:cNvPr>
          <p:cNvGrpSpPr/>
          <p:nvPr/>
        </p:nvGrpSpPr>
        <p:grpSpPr>
          <a:xfrm>
            <a:off x="8158722" y="1967892"/>
            <a:ext cx="2487506" cy="3552801"/>
            <a:chOff x="8665186" y="2344299"/>
            <a:chExt cx="2487506" cy="3552801"/>
          </a:xfrm>
        </p:grpSpPr>
        <p:sp>
          <p:nvSpPr>
            <p:cNvPr id="8" name="Rectangle 7">
              <a:extLst>
                <a:ext uri="{FF2B5EF4-FFF2-40B4-BE49-F238E27FC236}">
                  <a16:creationId xmlns:a16="http://schemas.microsoft.com/office/drawing/2014/main" id="{6DA3A608-AE5C-1072-B3ED-E5FE59C4BC47}"/>
                </a:ext>
              </a:extLst>
            </p:cNvPr>
            <p:cNvSpPr/>
            <p:nvPr/>
          </p:nvSpPr>
          <p:spPr>
            <a:xfrm>
              <a:off x="8665186" y="2344299"/>
              <a:ext cx="2487506" cy="696974"/>
            </a:xfrm>
            <a:prstGeom prst="rect">
              <a:avLst/>
            </a:prstGeom>
            <a:solidFill>
              <a:schemeClr val="accent1"/>
            </a:solidFill>
            <a:ln/>
            <a:effectLst/>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solidFill>
                    <a:schemeClr val="bg1"/>
                  </a:solidFill>
                </a:rPr>
                <a:t>Frequency?</a:t>
              </a:r>
            </a:p>
          </p:txBody>
        </p:sp>
        <p:sp>
          <p:nvSpPr>
            <p:cNvPr id="9" name="Rectangle 8">
              <a:extLst>
                <a:ext uri="{FF2B5EF4-FFF2-40B4-BE49-F238E27FC236}">
                  <a16:creationId xmlns:a16="http://schemas.microsoft.com/office/drawing/2014/main" id="{585B390C-AD28-1FCE-A224-8D4F8F857679}"/>
                </a:ext>
              </a:extLst>
            </p:cNvPr>
            <p:cNvSpPr/>
            <p:nvPr/>
          </p:nvSpPr>
          <p:spPr>
            <a:xfrm>
              <a:off x="8665186" y="3159009"/>
              <a:ext cx="2487506" cy="696974"/>
            </a:xfrm>
            <a:prstGeom prst="rect">
              <a:avLst/>
            </a:prstGeom>
            <a:solidFill>
              <a:schemeClr val="accent1"/>
            </a:solidFill>
            <a:ln/>
            <a:effectLst/>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solidFill>
                    <a:schemeClr val="bg1"/>
                  </a:solidFill>
                </a:rPr>
                <a:t>Severity?</a:t>
              </a:r>
            </a:p>
          </p:txBody>
        </p:sp>
        <p:sp>
          <p:nvSpPr>
            <p:cNvPr id="10" name="Rectangle 9">
              <a:extLst>
                <a:ext uri="{FF2B5EF4-FFF2-40B4-BE49-F238E27FC236}">
                  <a16:creationId xmlns:a16="http://schemas.microsoft.com/office/drawing/2014/main" id="{CCB0FDA3-5059-2041-6BF5-862067F2C34A}"/>
                </a:ext>
              </a:extLst>
            </p:cNvPr>
            <p:cNvSpPr/>
            <p:nvPr/>
          </p:nvSpPr>
          <p:spPr>
            <a:xfrm>
              <a:off x="8665186" y="3994666"/>
              <a:ext cx="2487506" cy="696974"/>
            </a:xfrm>
            <a:prstGeom prst="rect">
              <a:avLst/>
            </a:prstGeom>
            <a:solidFill>
              <a:schemeClr val="accent1"/>
            </a:solidFill>
            <a:ln/>
            <a:effectLst/>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solidFill>
                    <a:schemeClr val="bg1"/>
                  </a:solidFill>
                </a:rPr>
                <a:t>Insight?</a:t>
              </a:r>
            </a:p>
          </p:txBody>
        </p:sp>
        <p:sp>
          <p:nvSpPr>
            <p:cNvPr id="11" name="Rectangle 10">
              <a:extLst>
                <a:ext uri="{FF2B5EF4-FFF2-40B4-BE49-F238E27FC236}">
                  <a16:creationId xmlns:a16="http://schemas.microsoft.com/office/drawing/2014/main" id="{2A06CCBF-3DB0-6A12-1DD3-E8018A4D3BF8}"/>
                </a:ext>
              </a:extLst>
            </p:cNvPr>
            <p:cNvSpPr/>
            <p:nvPr/>
          </p:nvSpPr>
          <p:spPr>
            <a:xfrm>
              <a:off x="8665186" y="4837144"/>
              <a:ext cx="2487506" cy="1059956"/>
            </a:xfrm>
            <a:prstGeom prst="rect">
              <a:avLst/>
            </a:prstGeom>
            <a:solidFill>
              <a:schemeClr val="accent1"/>
            </a:solidFill>
            <a:ln/>
            <a:effectLst/>
          </p:spPr>
          <p:style>
            <a:lnRef idx="0">
              <a:schemeClr val="accent5"/>
            </a:lnRef>
            <a:fillRef idx="3">
              <a:schemeClr val="accent5"/>
            </a:fillRef>
            <a:effectRef idx="3">
              <a:schemeClr val="accent5"/>
            </a:effectRef>
            <a:fontRef idx="minor">
              <a:schemeClr val="lt1"/>
            </a:fontRef>
          </p:style>
          <p:txBody>
            <a:bodyPr rtlCol="0" anchor="ctr"/>
            <a:lstStyle/>
            <a:p>
              <a:pPr lvl="0" algn="ctr"/>
              <a:r>
                <a:rPr lang="en-US" dirty="0">
                  <a:solidFill>
                    <a:schemeClr val="bg1"/>
                  </a:solidFill>
                </a:rPr>
                <a:t>Impact on daily life, caregivers, and motor treatment?</a:t>
              </a:r>
            </a:p>
          </p:txBody>
        </p:sp>
      </p:grpSp>
      <p:sp>
        <p:nvSpPr>
          <p:cNvPr id="12" name="Rectangle 11">
            <a:extLst>
              <a:ext uri="{FF2B5EF4-FFF2-40B4-BE49-F238E27FC236}">
                <a16:creationId xmlns:a16="http://schemas.microsoft.com/office/drawing/2014/main" id="{0772AFA3-39F2-C1F5-D31A-9D83E6848BD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Course of Parkinson’s Disease Psychosis (PDP)</a:t>
            </a:r>
          </a:p>
        </p:txBody>
      </p:sp>
      <p:sp>
        <p:nvSpPr>
          <p:cNvPr id="4" name="Footer Placeholder 3">
            <a:extLst>
              <a:ext uri="{FF2B5EF4-FFF2-40B4-BE49-F238E27FC236}">
                <a16:creationId xmlns:a16="http://schemas.microsoft.com/office/drawing/2014/main" id="{D0D1929C-0726-693E-C875-86A1F89E2434}"/>
              </a:ext>
            </a:extLst>
          </p:cNvPr>
          <p:cNvSpPr>
            <a:spLocks noGrp="1"/>
          </p:cNvSpPr>
          <p:nvPr>
            <p:ph type="ftr" sz="quarter" idx="3"/>
          </p:nvPr>
        </p:nvSpPr>
        <p:spPr/>
        <p:txBody>
          <a:bodyPr/>
          <a:lstStyle/>
          <a:p>
            <a:r>
              <a:rPr lang="en-US" sz="1200" dirty="0">
                <a:latin typeface="+mj-lt"/>
              </a:rPr>
              <a:t>1. Weintraub D, et al. </a:t>
            </a:r>
            <a:r>
              <a:rPr lang="en-US" sz="1200" i="1" dirty="0">
                <a:latin typeface="+mj-lt"/>
              </a:rPr>
              <a:t>Am J Psychiatry. </a:t>
            </a:r>
            <a:r>
              <a:rPr lang="en-US" sz="1200" dirty="0">
                <a:latin typeface="+mj-lt"/>
              </a:rPr>
              <a:t>2007;164:1491-8; 2. </a:t>
            </a:r>
            <a:r>
              <a:rPr lang="en-US" sz="1200" dirty="0" err="1">
                <a:latin typeface="+mj-lt"/>
              </a:rPr>
              <a:t>Schrag</a:t>
            </a:r>
            <a:r>
              <a:rPr lang="en-US" sz="1200" dirty="0">
                <a:latin typeface="+mj-lt"/>
              </a:rPr>
              <a:t> A, et al. </a:t>
            </a:r>
            <a:r>
              <a:rPr lang="en-US" sz="1200" i="1" dirty="0">
                <a:latin typeface="+mj-lt"/>
              </a:rPr>
              <a:t>Parkinsonism </a:t>
            </a:r>
            <a:r>
              <a:rPr lang="en-US" sz="1200" i="1" dirty="0" err="1">
                <a:latin typeface="+mj-lt"/>
              </a:rPr>
              <a:t>Relat</a:t>
            </a:r>
            <a:r>
              <a:rPr lang="en-US" sz="1200" i="1" dirty="0">
                <a:latin typeface="+mj-lt"/>
              </a:rPr>
              <a:t> </a:t>
            </a:r>
            <a:r>
              <a:rPr lang="en-US" sz="1200" i="1" dirty="0" err="1">
                <a:latin typeface="+mj-lt"/>
              </a:rPr>
              <a:t>Disord</a:t>
            </a:r>
            <a:r>
              <a:rPr lang="en-US" sz="1200" i="1" dirty="0">
                <a:latin typeface="+mj-lt"/>
              </a:rPr>
              <a:t>.</a:t>
            </a:r>
            <a:r>
              <a:rPr lang="en-US" sz="1200" dirty="0">
                <a:latin typeface="+mj-lt"/>
              </a:rPr>
              <a:t> 2006;12:35-41; 3. Goetz CG, et al. </a:t>
            </a:r>
            <a:r>
              <a:rPr lang="en-US" sz="1200" i="1" dirty="0">
                <a:latin typeface="+mj-lt"/>
              </a:rPr>
              <a:t>Arch Neurol. </a:t>
            </a:r>
            <a:r>
              <a:rPr lang="en-US" sz="1200" dirty="0">
                <a:latin typeface="+mj-lt"/>
              </a:rPr>
              <a:t>2006;63:713-6; 4. </a:t>
            </a:r>
            <a:r>
              <a:rPr lang="en-US" sz="1200" dirty="0" err="1">
                <a:latin typeface="+mj-lt"/>
              </a:rPr>
              <a:t>Jakel</a:t>
            </a:r>
            <a:r>
              <a:rPr lang="en-US" sz="1200" dirty="0">
                <a:latin typeface="+mj-lt"/>
              </a:rPr>
              <a:t> RJ, et al. </a:t>
            </a:r>
            <a:r>
              <a:rPr lang="en-US" sz="1200" i="1" dirty="0">
                <a:latin typeface="+mj-lt"/>
              </a:rPr>
              <a:t>J Parkinsonism Restless Legs Syndrome.</a:t>
            </a:r>
            <a:r>
              <a:rPr lang="en-US" sz="1200" dirty="0">
                <a:latin typeface="+mj-lt"/>
              </a:rPr>
              <a:t> 2014;4:41-51; 5. </a:t>
            </a:r>
            <a:r>
              <a:rPr lang="da-DK" sz="1200" dirty="0">
                <a:latin typeface="+mj-lt"/>
              </a:rPr>
              <a:t>Chaudhuri KR, et al. </a:t>
            </a:r>
            <a:r>
              <a:rPr lang="da-DK" sz="1200" i="1" dirty="0">
                <a:latin typeface="+mj-lt"/>
              </a:rPr>
              <a:t>Lancet Neurol. </a:t>
            </a:r>
            <a:r>
              <a:rPr lang="da-DK" sz="1200" dirty="0">
                <a:latin typeface="+mj-lt"/>
              </a:rPr>
              <a:t>2006;5:235-45; 6. </a:t>
            </a:r>
            <a:r>
              <a:rPr lang="en-US" sz="1200" dirty="0">
                <a:latin typeface="+mj-lt"/>
              </a:rPr>
              <a:t>Goetz CG, et al. </a:t>
            </a:r>
            <a:r>
              <a:rPr lang="en-US" sz="1200" i="1" dirty="0">
                <a:latin typeface="+mj-lt"/>
              </a:rPr>
              <a:t>Neurology. </a:t>
            </a:r>
            <a:r>
              <a:rPr lang="en-US" sz="1200" dirty="0">
                <a:latin typeface="+mj-lt"/>
              </a:rPr>
              <a:t>1993;43:2; 7. </a:t>
            </a:r>
            <a:r>
              <a:rPr lang="da-DK" sz="1200" dirty="0">
                <a:latin typeface="+mj-lt"/>
              </a:rPr>
              <a:t>Forsaa EB, et al.  </a:t>
            </a:r>
            <a:r>
              <a:rPr lang="da-DK" sz="1200" i="1" dirty="0">
                <a:latin typeface="+mj-lt"/>
              </a:rPr>
              <a:t>Neurology.</a:t>
            </a:r>
            <a:r>
              <a:rPr lang="da-DK" sz="1200" dirty="0">
                <a:latin typeface="+mj-lt"/>
              </a:rPr>
              <a:t> 2010;75:1270-6; 8. </a:t>
            </a:r>
            <a:r>
              <a:rPr lang="en-US" sz="1200" dirty="0" err="1">
                <a:latin typeface="+mj-lt"/>
              </a:rPr>
              <a:t>Diederich</a:t>
            </a:r>
            <a:r>
              <a:rPr lang="en-US" sz="1200" dirty="0">
                <a:latin typeface="+mj-lt"/>
              </a:rPr>
              <a:t> NJ, et al. </a:t>
            </a:r>
            <a:r>
              <a:rPr lang="en-US" sz="1200" i="1" dirty="0">
                <a:latin typeface="+mj-lt"/>
              </a:rPr>
              <a:t>Mov </a:t>
            </a:r>
            <a:r>
              <a:rPr lang="en-US" sz="1200" i="1" dirty="0" err="1">
                <a:latin typeface="+mj-lt"/>
              </a:rPr>
              <a:t>Disord</a:t>
            </a:r>
            <a:r>
              <a:rPr lang="en-US" sz="1200" dirty="0">
                <a:latin typeface="+mj-lt"/>
              </a:rPr>
              <a:t>. 2003;18:831-2; Weintraub D, et al. </a:t>
            </a:r>
            <a:r>
              <a:rPr lang="en-US" sz="1200" i="1" dirty="0">
                <a:latin typeface="+mj-lt"/>
              </a:rPr>
              <a:t>Am J </a:t>
            </a:r>
            <a:r>
              <a:rPr lang="en-US" sz="1200" i="1" dirty="0" err="1">
                <a:latin typeface="+mj-lt"/>
              </a:rPr>
              <a:t>Geriatr</a:t>
            </a:r>
            <a:r>
              <a:rPr lang="en-US" sz="1200" i="1" dirty="0">
                <a:latin typeface="+mj-lt"/>
              </a:rPr>
              <a:t> Psychiatry.</a:t>
            </a:r>
            <a:r>
              <a:rPr lang="en-US" sz="1200" dirty="0">
                <a:latin typeface="+mj-lt"/>
              </a:rPr>
              <a:t> 2005;13:844-51</a:t>
            </a:r>
            <a:r>
              <a:rPr lang="en-US" sz="1200" dirty="0">
                <a:latin typeface="Corbel" panose="020B0503020204020204" pitchFamily="34" charset="0"/>
              </a:rPr>
              <a:t>.</a:t>
            </a:r>
          </a:p>
        </p:txBody>
      </p:sp>
      <p:sp>
        <p:nvSpPr>
          <p:cNvPr id="5" name="Rectangle 4">
            <a:extLst>
              <a:ext uri="{FF2B5EF4-FFF2-40B4-BE49-F238E27FC236}">
                <a16:creationId xmlns:a16="http://schemas.microsoft.com/office/drawing/2014/main" id="{21576B97-0679-9A10-F953-7C8614446A0C}"/>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4">
            <a:extLst>
              <a:ext uri="{FF2B5EF4-FFF2-40B4-BE49-F238E27FC236}">
                <a16:creationId xmlns:a16="http://schemas.microsoft.com/office/drawing/2014/main" id="{F3FFFACF-B95C-F488-A28D-86D9460BD5D8}"/>
              </a:ext>
            </a:extLst>
          </p:cNvPr>
          <p:cNvSpPr txBox="1">
            <a:spLocks/>
          </p:cNvSpPr>
          <p:nvPr/>
        </p:nvSpPr>
        <p:spPr>
          <a:xfrm>
            <a:off x="609600" y="1707913"/>
            <a:ext cx="3008443" cy="4168844"/>
          </a:xfrm>
          <a:prstGeom prst="rect">
            <a:avLst/>
          </a:prstGeom>
        </p:spPr>
        <p:txBody>
          <a:bodyPr/>
          <a:lst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ea typeface="ＭＳ Ｐゴシック" pitchFamily="1" charset="-128"/>
              </a:rPr>
              <a:t>As symptoms progress, patients may find these symptoms to be threatening and may respond/act aggressively, creating behavioral disturbances</a:t>
            </a:r>
            <a:r>
              <a:rPr lang="en-US" baseline="30000" dirty="0">
                <a:ea typeface="ＭＳ Ｐゴシック" pitchFamily="1" charset="-128"/>
              </a:rPr>
              <a:t>9</a:t>
            </a:r>
            <a:endParaRPr lang="en-US" dirty="0">
              <a:ea typeface="ＭＳ Ｐゴシック" pitchFamily="1" charset="-128"/>
            </a:endParaRPr>
          </a:p>
          <a:p>
            <a:pPr marL="0" indent="0">
              <a:buNone/>
            </a:pPr>
            <a:endParaRPr lang="en-US" dirty="0"/>
          </a:p>
        </p:txBody>
      </p:sp>
      <p:pic>
        <p:nvPicPr>
          <p:cNvPr id="13" name="Picture 12">
            <a:extLst>
              <a:ext uri="{FF2B5EF4-FFF2-40B4-BE49-F238E27FC236}">
                <a16:creationId xmlns:a16="http://schemas.microsoft.com/office/drawing/2014/main" id="{0BE9B9BD-6F1B-C46F-43C4-6B9FFC090364}"/>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886200" y="1882604"/>
            <a:ext cx="7886700" cy="3298106"/>
          </a:xfrm>
          <a:prstGeom prst="rect">
            <a:avLst/>
          </a:prstGeom>
        </p:spPr>
      </p:pic>
      <p:sp>
        <p:nvSpPr>
          <p:cNvPr id="14" name="TextBox 13">
            <a:extLst>
              <a:ext uri="{FF2B5EF4-FFF2-40B4-BE49-F238E27FC236}">
                <a16:creationId xmlns:a16="http://schemas.microsoft.com/office/drawing/2014/main" id="{59C10B57-D00A-FA17-EB80-58F1B6AD1682}"/>
              </a:ext>
            </a:extLst>
          </p:cNvPr>
          <p:cNvSpPr txBox="1"/>
          <p:nvPr/>
        </p:nvSpPr>
        <p:spPr>
          <a:xfrm>
            <a:off x="4629150" y="2008495"/>
            <a:ext cx="1602869" cy="309587"/>
          </a:xfrm>
          <a:prstGeom prst="rect">
            <a:avLst/>
          </a:prstGeom>
          <a:noFill/>
        </p:spPr>
        <p:txBody>
          <a:bodyPr wrap="square" lIns="0" tIns="0" rIns="0" bIns="0" rtlCol="0">
            <a:noAutofit/>
          </a:bodyPr>
          <a:lstStyle/>
          <a:p>
            <a:pPr defTabSz="685800" eaLnBrk="1" hangingPunct="1"/>
            <a:r>
              <a:rPr lang="en-US" dirty="0">
                <a:solidFill>
                  <a:schemeClr val="accent1"/>
                </a:solidFill>
                <a:latin typeface="+mn-lt"/>
                <a:ea typeface="ＭＳ Ｐゴシック" pitchFamily="1" charset="-128"/>
              </a:rPr>
              <a:t>Hallucinations begin</a:t>
            </a:r>
            <a:r>
              <a:rPr lang="en-US" baseline="30000" dirty="0">
                <a:solidFill>
                  <a:schemeClr val="accent1"/>
                </a:solidFill>
                <a:latin typeface="+mn-lt"/>
                <a:ea typeface="ＭＳ Ｐゴシック" pitchFamily="1" charset="-128"/>
              </a:rPr>
              <a:t>1</a:t>
            </a:r>
            <a:endParaRPr lang="en-US" dirty="0">
              <a:solidFill>
                <a:schemeClr val="accent1"/>
              </a:solidFill>
              <a:latin typeface="+mn-lt"/>
              <a:ea typeface="ＭＳ Ｐゴシック" pitchFamily="1" charset="-128"/>
            </a:endParaRPr>
          </a:p>
        </p:txBody>
      </p:sp>
      <p:sp>
        <p:nvSpPr>
          <p:cNvPr id="15" name="TextBox 14">
            <a:extLst>
              <a:ext uri="{FF2B5EF4-FFF2-40B4-BE49-F238E27FC236}">
                <a16:creationId xmlns:a16="http://schemas.microsoft.com/office/drawing/2014/main" id="{EB6B7570-9010-E515-95C6-993376181C12}"/>
              </a:ext>
            </a:extLst>
          </p:cNvPr>
          <p:cNvSpPr txBox="1"/>
          <p:nvPr/>
        </p:nvSpPr>
        <p:spPr>
          <a:xfrm>
            <a:off x="7577866" y="2777519"/>
            <a:ext cx="1318483" cy="267838"/>
          </a:xfrm>
          <a:prstGeom prst="rect">
            <a:avLst/>
          </a:prstGeom>
          <a:noFill/>
        </p:spPr>
        <p:txBody>
          <a:bodyPr wrap="square" lIns="0" tIns="0" rIns="0" bIns="0" rtlCol="0">
            <a:noAutofit/>
          </a:bodyPr>
          <a:lstStyle/>
          <a:p>
            <a:pPr defTabSz="685800" eaLnBrk="1" hangingPunct="1"/>
            <a:r>
              <a:rPr lang="en-US" dirty="0">
                <a:solidFill>
                  <a:schemeClr val="accent1"/>
                </a:solidFill>
                <a:latin typeface="+mn-lt"/>
                <a:ea typeface="ＭＳ Ｐゴシック" pitchFamily="1" charset="-128"/>
              </a:rPr>
              <a:t>Onset of delusions</a:t>
            </a:r>
            <a:r>
              <a:rPr lang="en-US" baseline="30000" dirty="0">
                <a:solidFill>
                  <a:schemeClr val="accent1"/>
                </a:solidFill>
                <a:latin typeface="+mn-lt"/>
                <a:ea typeface="ＭＳ Ｐゴシック" pitchFamily="1" charset="-128"/>
              </a:rPr>
              <a:t>5</a:t>
            </a:r>
            <a:endParaRPr lang="en-US" dirty="0">
              <a:solidFill>
                <a:schemeClr val="accent1"/>
              </a:solidFill>
              <a:latin typeface="+mn-lt"/>
              <a:ea typeface="ＭＳ Ｐゴシック" pitchFamily="1" charset="-128"/>
            </a:endParaRPr>
          </a:p>
        </p:txBody>
      </p:sp>
      <p:sp>
        <p:nvSpPr>
          <p:cNvPr id="16" name="TextBox 15">
            <a:extLst>
              <a:ext uri="{FF2B5EF4-FFF2-40B4-BE49-F238E27FC236}">
                <a16:creationId xmlns:a16="http://schemas.microsoft.com/office/drawing/2014/main" id="{BEEB98D8-A01E-14C2-CD58-38E4F8EE8B9C}"/>
              </a:ext>
            </a:extLst>
          </p:cNvPr>
          <p:cNvSpPr txBox="1"/>
          <p:nvPr/>
        </p:nvSpPr>
        <p:spPr>
          <a:xfrm>
            <a:off x="3671215" y="3298387"/>
            <a:ext cx="1292614" cy="309587"/>
          </a:xfrm>
          <a:prstGeom prst="rect">
            <a:avLst/>
          </a:prstGeom>
          <a:noFill/>
        </p:spPr>
        <p:txBody>
          <a:bodyPr wrap="square" lIns="0" tIns="0" rIns="0" bIns="0" rtlCol="0">
            <a:noAutofit/>
          </a:bodyPr>
          <a:lstStyle/>
          <a:p>
            <a:pPr algn="r" defTabSz="685800" eaLnBrk="1" hangingPunct="1"/>
            <a:r>
              <a:rPr lang="en-US" dirty="0">
                <a:solidFill>
                  <a:schemeClr val="accent1"/>
                </a:solidFill>
                <a:latin typeface="+mn-lt"/>
                <a:ea typeface="ＭＳ Ｐゴシック" pitchFamily="1" charset="-128"/>
              </a:rPr>
              <a:t>Insight is retained</a:t>
            </a:r>
            <a:r>
              <a:rPr lang="en-US" baseline="30000" dirty="0">
                <a:solidFill>
                  <a:schemeClr val="accent1"/>
                </a:solidFill>
                <a:latin typeface="+mn-lt"/>
                <a:ea typeface="ＭＳ Ｐゴシック" pitchFamily="1" charset="-128"/>
              </a:rPr>
              <a:t>4</a:t>
            </a:r>
            <a:endParaRPr lang="en-US" dirty="0">
              <a:solidFill>
                <a:schemeClr val="accent1"/>
              </a:solidFill>
              <a:latin typeface="+mn-lt"/>
              <a:ea typeface="ＭＳ Ｐゴシック" pitchFamily="1" charset="-128"/>
            </a:endParaRPr>
          </a:p>
        </p:txBody>
      </p:sp>
      <p:sp>
        <p:nvSpPr>
          <p:cNvPr id="17" name="TextBox 16">
            <a:extLst>
              <a:ext uri="{FF2B5EF4-FFF2-40B4-BE49-F238E27FC236}">
                <a16:creationId xmlns:a16="http://schemas.microsoft.com/office/drawing/2014/main" id="{D84A5123-C7B8-90B7-91C7-454D22AC8227}"/>
              </a:ext>
            </a:extLst>
          </p:cNvPr>
          <p:cNvSpPr txBox="1"/>
          <p:nvPr/>
        </p:nvSpPr>
        <p:spPr>
          <a:xfrm>
            <a:off x="7448337" y="4542038"/>
            <a:ext cx="1905057" cy="309587"/>
          </a:xfrm>
          <a:prstGeom prst="rect">
            <a:avLst/>
          </a:prstGeom>
          <a:noFill/>
        </p:spPr>
        <p:txBody>
          <a:bodyPr wrap="square" lIns="0" tIns="0" rIns="0" bIns="0" rtlCol="0">
            <a:noAutofit/>
          </a:bodyPr>
          <a:lstStyle/>
          <a:p>
            <a:pPr algn="r" defTabSz="685800" eaLnBrk="1" hangingPunct="1"/>
            <a:r>
              <a:rPr lang="en-US" dirty="0">
                <a:solidFill>
                  <a:schemeClr val="accent1"/>
                </a:solidFill>
                <a:latin typeface="+mn-lt"/>
                <a:ea typeface="ＭＳ Ｐゴシック" pitchFamily="1" charset="-128"/>
              </a:rPr>
              <a:t>Caregiver burden increases</a:t>
            </a:r>
            <a:r>
              <a:rPr lang="en-US" baseline="30000" dirty="0">
                <a:solidFill>
                  <a:schemeClr val="accent1"/>
                </a:solidFill>
                <a:latin typeface="+mn-lt"/>
                <a:ea typeface="ＭＳ Ｐゴシック" pitchFamily="1" charset="-128"/>
              </a:rPr>
              <a:t>2</a:t>
            </a:r>
            <a:endParaRPr lang="en-US" dirty="0">
              <a:solidFill>
                <a:schemeClr val="accent1"/>
              </a:solidFill>
              <a:latin typeface="+mn-lt"/>
              <a:ea typeface="ＭＳ Ｐゴシック" pitchFamily="1" charset="-128"/>
            </a:endParaRPr>
          </a:p>
        </p:txBody>
      </p:sp>
      <p:sp>
        <p:nvSpPr>
          <p:cNvPr id="19" name="TextBox 18">
            <a:extLst>
              <a:ext uri="{FF2B5EF4-FFF2-40B4-BE49-F238E27FC236}">
                <a16:creationId xmlns:a16="http://schemas.microsoft.com/office/drawing/2014/main" id="{32F4B748-905B-4C12-7DA5-22A360F01FBB}"/>
              </a:ext>
            </a:extLst>
          </p:cNvPr>
          <p:cNvSpPr txBox="1"/>
          <p:nvPr/>
        </p:nvSpPr>
        <p:spPr>
          <a:xfrm>
            <a:off x="5817804" y="2611773"/>
            <a:ext cx="1706890" cy="309587"/>
          </a:xfrm>
          <a:prstGeom prst="rect">
            <a:avLst/>
          </a:prstGeom>
          <a:noFill/>
        </p:spPr>
        <p:txBody>
          <a:bodyPr wrap="square" lIns="0" tIns="0" rIns="0" bIns="0" rtlCol="0">
            <a:noAutofit/>
          </a:bodyPr>
          <a:lstStyle/>
          <a:p>
            <a:pPr defTabSz="685800" eaLnBrk="1" hangingPunct="1"/>
            <a:r>
              <a:rPr lang="en-US" dirty="0">
                <a:solidFill>
                  <a:schemeClr val="accent1"/>
                </a:solidFill>
                <a:latin typeface="+mn-lt"/>
                <a:ea typeface="ＭＳ Ｐゴシック" pitchFamily="1" charset="-128"/>
              </a:rPr>
              <a:t>Hallucinations progress</a:t>
            </a:r>
            <a:r>
              <a:rPr lang="en-US" baseline="30000" dirty="0">
                <a:solidFill>
                  <a:schemeClr val="accent1"/>
                </a:solidFill>
                <a:latin typeface="+mn-lt"/>
                <a:ea typeface="ＭＳ Ｐゴシック" pitchFamily="1" charset="-128"/>
              </a:rPr>
              <a:t>3</a:t>
            </a:r>
            <a:endParaRPr lang="en-US" dirty="0">
              <a:solidFill>
                <a:schemeClr val="accent1"/>
              </a:solidFill>
              <a:latin typeface="+mn-lt"/>
              <a:ea typeface="ＭＳ Ｐゴシック" pitchFamily="1" charset="-128"/>
            </a:endParaRPr>
          </a:p>
        </p:txBody>
      </p:sp>
      <p:sp>
        <p:nvSpPr>
          <p:cNvPr id="20" name="TextBox 19">
            <a:extLst>
              <a:ext uri="{FF2B5EF4-FFF2-40B4-BE49-F238E27FC236}">
                <a16:creationId xmlns:a16="http://schemas.microsoft.com/office/drawing/2014/main" id="{FC7D2666-350B-90B0-E533-47A7954644A8}"/>
              </a:ext>
            </a:extLst>
          </p:cNvPr>
          <p:cNvSpPr txBox="1"/>
          <p:nvPr/>
        </p:nvSpPr>
        <p:spPr>
          <a:xfrm>
            <a:off x="6000750" y="4191060"/>
            <a:ext cx="858053" cy="309587"/>
          </a:xfrm>
          <a:prstGeom prst="rect">
            <a:avLst/>
          </a:prstGeom>
          <a:noFill/>
        </p:spPr>
        <p:txBody>
          <a:bodyPr wrap="square" lIns="0" tIns="0" rIns="0" bIns="0" rtlCol="0">
            <a:noAutofit/>
          </a:bodyPr>
          <a:lstStyle/>
          <a:p>
            <a:pPr algn="r" defTabSz="685800" eaLnBrk="1" hangingPunct="1"/>
            <a:r>
              <a:rPr lang="en-US" dirty="0">
                <a:solidFill>
                  <a:schemeClr val="accent1"/>
                </a:solidFill>
                <a:latin typeface="+mn-lt"/>
                <a:ea typeface="ＭＳ Ｐゴシック" pitchFamily="1" charset="-128"/>
              </a:rPr>
              <a:t>Insight is lost</a:t>
            </a:r>
            <a:r>
              <a:rPr lang="en-US" baseline="30000" dirty="0">
                <a:solidFill>
                  <a:schemeClr val="accent1"/>
                </a:solidFill>
                <a:latin typeface="+mn-lt"/>
                <a:ea typeface="ＭＳ Ｐゴシック" pitchFamily="1" charset="-128"/>
              </a:rPr>
              <a:t>4</a:t>
            </a:r>
            <a:endParaRPr lang="en-US" dirty="0">
              <a:solidFill>
                <a:schemeClr val="accent1"/>
              </a:solidFill>
              <a:latin typeface="+mn-lt"/>
              <a:ea typeface="ＭＳ Ｐゴシック" pitchFamily="1" charset="-128"/>
            </a:endParaRPr>
          </a:p>
        </p:txBody>
      </p:sp>
      <p:sp>
        <p:nvSpPr>
          <p:cNvPr id="21" name="TextBox 20">
            <a:extLst>
              <a:ext uri="{FF2B5EF4-FFF2-40B4-BE49-F238E27FC236}">
                <a16:creationId xmlns:a16="http://schemas.microsoft.com/office/drawing/2014/main" id="{57C6FCE2-BF6C-6305-DC4D-4DDEAF4817E6}"/>
              </a:ext>
            </a:extLst>
          </p:cNvPr>
          <p:cNvSpPr txBox="1"/>
          <p:nvPr/>
        </p:nvSpPr>
        <p:spPr>
          <a:xfrm>
            <a:off x="10444836" y="2692711"/>
            <a:ext cx="1543050" cy="169617"/>
          </a:xfrm>
          <a:prstGeom prst="rect">
            <a:avLst/>
          </a:prstGeom>
          <a:noFill/>
        </p:spPr>
        <p:txBody>
          <a:bodyPr wrap="square" lIns="0" tIns="0" rIns="0" bIns="0" rtlCol="0">
            <a:noAutofit/>
          </a:bodyPr>
          <a:lstStyle/>
          <a:p>
            <a:pPr defTabSz="685800" eaLnBrk="1" hangingPunct="1"/>
            <a:r>
              <a:rPr lang="en-US" dirty="0">
                <a:solidFill>
                  <a:schemeClr val="accent1"/>
                </a:solidFill>
                <a:latin typeface="+mn-lt"/>
                <a:ea typeface="ＭＳ Ｐゴシック" pitchFamily="1" charset="-128"/>
              </a:rPr>
              <a:t>Nursing home placement</a:t>
            </a:r>
            <a:r>
              <a:rPr lang="en-US" baseline="30000" dirty="0">
                <a:solidFill>
                  <a:schemeClr val="accent1"/>
                </a:solidFill>
                <a:latin typeface="+mn-lt"/>
                <a:ea typeface="ＭＳ Ｐゴシック" pitchFamily="1" charset="-128"/>
              </a:rPr>
              <a:t>6</a:t>
            </a:r>
            <a:endParaRPr lang="en-US" dirty="0">
              <a:solidFill>
                <a:schemeClr val="accent1"/>
              </a:solidFill>
              <a:latin typeface="+mn-lt"/>
              <a:ea typeface="ＭＳ Ｐゴシック" pitchFamily="1" charset="-128"/>
            </a:endParaRPr>
          </a:p>
        </p:txBody>
      </p:sp>
    </p:spTree>
    <p:extLst>
      <p:ext uri="{BB962C8B-B14F-4D97-AF65-F5344CB8AC3E}">
        <p14:creationId xmlns:p14="http://schemas.microsoft.com/office/powerpoint/2010/main" val="1218812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9505"/>
            <a:ext cx="11342914" cy="1185577"/>
          </a:xfrm>
        </p:spPr>
        <p:txBody>
          <a:bodyPr/>
          <a:lstStyle/>
          <a:p>
            <a:r>
              <a:rPr lang="en-US" dirty="0"/>
              <a:t>Aunt Judy Still Has Motor Symptoms and Increasing PDP</a:t>
            </a:r>
          </a:p>
        </p:txBody>
      </p:sp>
      <p:sp>
        <p:nvSpPr>
          <p:cNvPr id="3" name="Content Placeholder 2">
            <a:extLst>
              <a:ext uri="{FF2B5EF4-FFF2-40B4-BE49-F238E27FC236}">
                <a16:creationId xmlns:a16="http://schemas.microsoft.com/office/drawing/2014/main" id="{E95FFC9F-BCD6-4A02-F135-D147AB81A9EE}"/>
              </a:ext>
            </a:extLst>
          </p:cNvPr>
          <p:cNvSpPr>
            <a:spLocks noGrp="1"/>
          </p:cNvSpPr>
          <p:nvPr>
            <p:ph sz="half" idx="1"/>
          </p:nvPr>
        </p:nvSpPr>
        <p:spPr>
          <a:xfrm>
            <a:off x="609600" y="1752599"/>
            <a:ext cx="6596743" cy="4424363"/>
          </a:xfrm>
        </p:spPr>
        <p:txBody>
          <a:bodyPr>
            <a:normAutofit/>
          </a:bodyPr>
          <a:lstStyle/>
          <a:p>
            <a:pPr marL="0" indent="0">
              <a:buNone/>
            </a:pPr>
            <a:r>
              <a:rPr lang="en-US" sz="2000" b="1" noProof="0" dirty="0">
                <a:solidFill>
                  <a:schemeClr val="accent1"/>
                </a:solidFill>
              </a:rPr>
              <a:t>Office visit,</a:t>
            </a:r>
            <a:r>
              <a:rPr lang="en-US" sz="2000" b="1" dirty="0">
                <a:solidFill>
                  <a:schemeClr val="accent1"/>
                </a:solidFill>
              </a:rPr>
              <a:t> today</a:t>
            </a:r>
            <a:r>
              <a:rPr lang="en-US" sz="2000" b="1" noProof="0" dirty="0">
                <a:solidFill>
                  <a:schemeClr val="accent1"/>
                </a:solidFill>
              </a:rPr>
              <a:t>:</a:t>
            </a:r>
            <a:endParaRPr lang="en-US" sz="2000" b="1" dirty="0">
              <a:solidFill>
                <a:schemeClr val="accent1"/>
              </a:solidFill>
            </a:endParaRPr>
          </a:p>
          <a:p>
            <a:pPr marL="0" indent="0">
              <a:buNone/>
            </a:pPr>
            <a:r>
              <a:rPr lang="en-US" sz="2000" dirty="0">
                <a:solidFill>
                  <a:schemeClr val="tx1">
                    <a:lumMod val="75000"/>
                  </a:schemeClr>
                </a:solidFill>
              </a:rPr>
              <a:t>Aunt Judy reports that she has been seeing squirrels and birds in her house several times daily</a:t>
            </a:r>
            <a:endParaRPr lang="en-US" sz="2000" dirty="0"/>
          </a:p>
          <a:p>
            <a:r>
              <a:rPr lang="en-US" sz="2000" dirty="0"/>
              <a:t>She is not sure if these are real</a:t>
            </a:r>
          </a:p>
          <a:p>
            <a:r>
              <a:rPr lang="en-US" sz="2000" dirty="0"/>
              <a:t>She is still “not bothered” by hallucinations – but her husband states that she locked herself in her bedroom yesterday “to keep them away from her”</a:t>
            </a:r>
          </a:p>
          <a:p>
            <a:r>
              <a:rPr lang="en-US" sz="2000" dirty="0"/>
              <a:t>She has OFF episodes with tremor and slowness between doses</a:t>
            </a:r>
          </a:p>
        </p:txBody>
      </p:sp>
      <p:grpSp>
        <p:nvGrpSpPr>
          <p:cNvPr id="7" name="Group 6">
            <a:extLst>
              <a:ext uri="{FF2B5EF4-FFF2-40B4-BE49-F238E27FC236}">
                <a16:creationId xmlns:a16="http://schemas.microsoft.com/office/drawing/2014/main" id="{981470B5-E155-69EB-129E-EC6CD31C108F}"/>
              </a:ext>
            </a:extLst>
          </p:cNvPr>
          <p:cNvGrpSpPr/>
          <p:nvPr/>
        </p:nvGrpSpPr>
        <p:grpSpPr>
          <a:xfrm>
            <a:off x="7898758" y="1888129"/>
            <a:ext cx="2943412" cy="3189820"/>
            <a:chOff x="8209280" y="2344299"/>
            <a:chExt cx="2943412" cy="3189820"/>
          </a:xfrm>
        </p:grpSpPr>
        <p:sp>
          <p:nvSpPr>
            <p:cNvPr id="8" name="Rectangle 7">
              <a:extLst>
                <a:ext uri="{FF2B5EF4-FFF2-40B4-BE49-F238E27FC236}">
                  <a16:creationId xmlns:a16="http://schemas.microsoft.com/office/drawing/2014/main" id="{6DA3A608-AE5C-1072-B3ED-E5FE59C4BC47}"/>
                </a:ext>
              </a:extLst>
            </p:cNvPr>
            <p:cNvSpPr/>
            <p:nvPr/>
          </p:nvSpPr>
          <p:spPr>
            <a:xfrm>
              <a:off x="8209280" y="2344299"/>
              <a:ext cx="2943412" cy="696974"/>
            </a:xfrm>
            <a:prstGeom prst="rect">
              <a:avLst/>
            </a:prstGeom>
            <a:solidFill>
              <a:schemeClr val="accent1"/>
            </a:solidFill>
            <a:ln/>
            <a:effectLst/>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solidFill>
                    <a:schemeClr val="bg1"/>
                  </a:solidFill>
                </a:rPr>
                <a:t>Increased frequency</a:t>
              </a:r>
            </a:p>
          </p:txBody>
        </p:sp>
        <p:sp>
          <p:nvSpPr>
            <p:cNvPr id="9" name="Rectangle 8">
              <a:extLst>
                <a:ext uri="{FF2B5EF4-FFF2-40B4-BE49-F238E27FC236}">
                  <a16:creationId xmlns:a16="http://schemas.microsoft.com/office/drawing/2014/main" id="{585B390C-AD28-1FCE-A224-8D4F8F857679}"/>
                </a:ext>
              </a:extLst>
            </p:cNvPr>
            <p:cNvSpPr/>
            <p:nvPr/>
          </p:nvSpPr>
          <p:spPr>
            <a:xfrm>
              <a:off x="8209280" y="3159009"/>
              <a:ext cx="2943412" cy="696974"/>
            </a:xfrm>
            <a:prstGeom prst="rect">
              <a:avLst/>
            </a:prstGeom>
            <a:solidFill>
              <a:schemeClr val="accent1"/>
            </a:solidFill>
            <a:ln/>
            <a:effectLst/>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solidFill>
                    <a:schemeClr val="bg1"/>
                  </a:solidFill>
                </a:rPr>
                <a:t>Increased severity</a:t>
              </a:r>
            </a:p>
          </p:txBody>
        </p:sp>
        <p:sp>
          <p:nvSpPr>
            <p:cNvPr id="10" name="Rectangle 9">
              <a:extLst>
                <a:ext uri="{FF2B5EF4-FFF2-40B4-BE49-F238E27FC236}">
                  <a16:creationId xmlns:a16="http://schemas.microsoft.com/office/drawing/2014/main" id="{CCB0FDA3-5059-2041-6BF5-862067F2C34A}"/>
                </a:ext>
              </a:extLst>
            </p:cNvPr>
            <p:cNvSpPr/>
            <p:nvPr/>
          </p:nvSpPr>
          <p:spPr>
            <a:xfrm>
              <a:off x="8209280" y="3994666"/>
              <a:ext cx="2943412" cy="696974"/>
            </a:xfrm>
            <a:prstGeom prst="rect">
              <a:avLst/>
            </a:prstGeom>
            <a:solidFill>
              <a:schemeClr val="accent1"/>
            </a:solidFill>
            <a:ln/>
            <a:effectLst/>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solidFill>
                    <a:schemeClr val="bg1"/>
                  </a:solidFill>
                </a:rPr>
                <a:t>Less insight</a:t>
              </a:r>
            </a:p>
          </p:txBody>
        </p:sp>
        <p:sp>
          <p:nvSpPr>
            <p:cNvPr id="11" name="Rectangle 10">
              <a:extLst>
                <a:ext uri="{FF2B5EF4-FFF2-40B4-BE49-F238E27FC236}">
                  <a16:creationId xmlns:a16="http://schemas.microsoft.com/office/drawing/2014/main" id="{2A06CCBF-3DB0-6A12-1DD3-E8018A4D3BF8}"/>
                </a:ext>
              </a:extLst>
            </p:cNvPr>
            <p:cNvSpPr/>
            <p:nvPr/>
          </p:nvSpPr>
          <p:spPr>
            <a:xfrm>
              <a:off x="8209280" y="4837145"/>
              <a:ext cx="2943412" cy="696974"/>
            </a:xfrm>
            <a:prstGeom prst="rect">
              <a:avLst/>
            </a:prstGeom>
            <a:solidFill>
              <a:schemeClr val="accent1"/>
            </a:solidFill>
            <a:ln/>
            <a:effectLst/>
          </p:spPr>
          <p:style>
            <a:lnRef idx="0">
              <a:schemeClr val="accent5"/>
            </a:lnRef>
            <a:fillRef idx="3">
              <a:schemeClr val="accent5"/>
            </a:fillRef>
            <a:effectRef idx="3">
              <a:schemeClr val="accent5"/>
            </a:effectRef>
            <a:fontRef idx="minor">
              <a:schemeClr val="lt1"/>
            </a:fontRef>
          </p:style>
          <p:txBody>
            <a:bodyPr rtlCol="0" anchor="ctr"/>
            <a:lstStyle/>
            <a:p>
              <a:pPr lvl="0" algn="ctr"/>
              <a:r>
                <a:rPr lang="en-US" dirty="0">
                  <a:solidFill>
                    <a:schemeClr val="bg1"/>
                  </a:solidFill>
                </a:rPr>
                <a:t>Impact on daily life and motor treatment</a:t>
              </a:r>
            </a:p>
          </p:txBody>
        </p:sp>
      </p:grpSp>
      <p:sp>
        <p:nvSpPr>
          <p:cNvPr id="5" name="Rectangle 4">
            <a:extLst>
              <a:ext uri="{FF2B5EF4-FFF2-40B4-BE49-F238E27FC236}">
                <a16:creationId xmlns:a16="http://schemas.microsoft.com/office/drawing/2014/main" id="{FD2B4291-F2C5-EA08-42C5-45573A9FF750}"/>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0054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PDP Causes a Therapeutic Bind</a:t>
            </a:r>
          </a:p>
        </p:txBody>
      </p:sp>
      <p:sp>
        <p:nvSpPr>
          <p:cNvPr id="2" name="Footer Placeholder 1">
            <a:extLst>
              <a:ext uri="{FF2B5EF4-FFF2-40B4-BE49-F238E27FC236}">
                <a16:creationId xmlns:a16="http://schemas.microsoft.com/office/drawing/2014/main" id="{E52BFB69-59BD-42AA-0123-ACEC57A31AFA}"/>
              </a:ext>
            </a:extLst>
          </p:cNvPr>
          <p:cNvSpPr>
            <a:spLocks noGrp="1"/>
          </p:cNvSpPr>
          <p:nvPr>
            <p:ph type="ftr" sz="quarter" idx="3"/>
          </p:nvPr>
        </p:nvSpPr>
        <p:spPr/>
        <p:txBody>
          <a:bodyPr/>
          <a:lstStyle/>
          <a:p>
            <a:r>
              <a:rPr lang="en-US" noProof="0" dirty="0"/>
              <a:t>1. Seppi K, et al. </a:t>
            </a:r>
            <a:r>
              <a:rPr lang="en-US" i="1" noProof="0" dirty="0"/>
              <a:t>Mov </a:t>
            </a:r>
            <a:r>
              <a:rPr lang="en-US" i="1" noProof="0" dirty="0" err="1"/>
              <a:t>Disord</a:t>
            </a:r>
            <a:r>
              <a:rPr lang="en-US" i="1" noProof="0" dirty="0"/>
              <a:t>. </a:t>
            </a:r>
            <a:r>
              <a:rPr lang="en-US" noProof="0" dirty="0"/>
              <a:t>2019;34(2):180-98.</a:t>
            </a:r>
          </a:p>
        </p:txBody>
      </p:sp>
      <p:grpSp>
        <p:nvGrpSpPr>
          <p:cNvPr id="11" name="Group 10"/>
          <p:cNvGrpSpPr/>
          <p:nvPr/>
        </p:nvGrpSpPr>
        <p:grpSpPr>
          <a:xfrm>
            <a:off x="5582079" y="1292226"/>
            <a:ext cx="469900" cy="5275352"/>
            <a:chOff x="5862638" y="1292226"/>
            <a:chExt cx="469900" cy="5275352"/>
          </a:xfrm>
        </p:grpSpPr>
        <p:sp>
          <p:nvSpPr>
            <p:cNvPr id="12" name="Freeform 5"/>
            <p:cNvSpPr/>
            <p:nvPr/>
          </p:nvSpPr>
          <p:spPr bwMode="auto">
            <a:xfrm>
              <a:off x="5894388" y="1495426"/>
              <a:ext cx="412750" cy="5072152"/>
            </a:xfrm>
            <a:custGeom>
              <a:avLst/>
              <a:gdLst>
                <a:gd name="T0" fmla="*/ 0 w 260"/>
                <a:gd name="T1" fmla="*/ 28 h 3172"/>
                <a:gd name="T2" fmla="*/ 0 w 260"/>
                <a:gd name="T3" fmla="*/ 28 h 3172"/>
                <a:gd name="T4" fmla="*/ 20 w 260"/>
                <a:gd name="T5" fmla="*/ 20 h 3172"/>
                <a:gd name="T6" fmla="*/ 40 w 260"/>
                <a:gd name="T7" fmla="*/ 13 h 3172"/>
                <a:gd name="T8" fmla="*/ 59 w 260"/>
                <a:gd name="T9" fmla="*/ 9 h 3172"/>
                <a:gd name="T10" fmla="*/ 77 w 260"/>
                <a:gd name="T11" fmla="*/ 5 h 3172"/>
                <a:gd name="T12" fmla="*/ 94 w 260"/>
                <a:gd name="T13" fmla="*/ 3 h 3172"/>
                <a:gd name="T14" fmla="*/ 110 w 260"/>
                <a:gd name="T15" fmla="*/ 1 h 3172"/>
                <a:gd name="T16" fmla="*/ 126 w 260"/>
                <a:gd name="T17" fmla="*/ 0 h 3172"/>
                <a:gd name="T18" fmla="*/ 142 w 260"/>
                <a:gd name="T19" fmla="*/ 0 h 3172"/>
                <a:gd name="T20" fmla="*/ 157 w 260"/>
                <a:gd name="T21" fmla="*/ 1 h 3172"/>
                <a:gd name="T22" fmla="*/ 172 w 260"/>
                <a:gd name="T23" fmla="*/ 4 h 3172"/>
                <a:gd name="T24" fmla="*/ 202 w 260"/>
                <a:gd name="T25" fmla="*/ 9 h 3172"/>
                <a:gd name="T26" fmla="*/ 231 w 260"/>
                <a:gd name="T27" fmla="*/ 18 h 3172"/>
                <a:gd name="T28" fmla="*/ 260 w 260"/>
                <a:gd name="T29" fmla="*/ 28 h 3172"/>
                <a:gd name="T30" fmla="*/ 260 w 260"/>
                <a:gd name="T31" fmla="*/ 3172 h 3172"/>
                <a:gd name="T32" fmla="*/ 0 w 260"/>
                <a:gd name="T33" fmla="*/ 3172 h 3172"/>
                <a:gd name="T34" fmla="*/ 0 w 260"/>
                <a:gd name="T35" fmla="*/ 28 h 3172"/>
                <a:gd name="T36" fmla="*/ 0 w 260"/>
                <a:gd name="T37" fmla="*/ 28 h 3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0" h="3172">
                  <a:moveTo>
                    <a:pt x="0" y="28"/>
                  </a:moveTo>
                  <a:lnTo>
                    <a:pt x="0" y="28"/>
                  </a:lnTo>
                  <a:lnTo>
                    <a:pt x="20" y="20"/>
                  </a:lnTo>
                  <a:lnTo>
                    <a:pt x="40" y="13"/>
                  </a:lnTo>
                  <a:lnTo>
                    <a:pt x="59" y="9"/>
                  </a:lnTo>
                  <a:lnTo>
                    <a:pt x="77" y="5"/>
                  </a:lnTo>
                  <a:lnTo>
                    <a:pt x="94" y="3"/>
                  </a:lnTo>
                  <a:lnTo>
                    <a:pt x="110" y="1"/>
                  </a:lnTo>
                  <a:lnTo>
                    <a:pt x="126" y="0"/>
                  </a:lnTo>
                  <a:lnTo>
                    <a:pt x="142" y="0"/>
                  </a:lnTo>
                  <a:lnTo>
                    <a:pt x="157" y="1"/>
                  </a:lnTo>
                  <a:lnTo>
                    <a:pt x="172" y="4"/>
                  </a:lnTo>
                  <a:lnTo>
                    <a:pt x="202" y="9"/>
                  </a:lnTo>
                  <a:lnTo>
                    <a:pt x="231" y="18"/>
                  </a:lnTo>
                  <a:lnTo>
                    <a:pt x="260" y="28"/>
                  </a:lnTo>
                  <a:lnTo>
                    <a:pt x="260" y="3172"/>
                  </a:lnTo>
                  <a:lnTo>
                    <a:pt x="0" y="3172"/>
                  </a:lnTo>
                  <a:lnTo>
                    <a:pt x="0" y="28"/>
                  </a:lnTo>
                  <a:lnTo>
                    <a:pt x="0" y="28"/>
                  </a:lnTo>
                  <a:close/>
                </a:path>
              </a:pathLst>
            </a:custGeom>
            <a:solidFill>
              <a:schemeClr val="tx2"/>
            </a:solidFill>
            <a:ln w="4763">
              <a:solidFill>
                <a:prstClr val="black"/>
              </a:solidFill>
              <a:prstDash val="solid"/>
              <a:round/>
              <a:headEnd type="none" w="sm" len="sm"/>
              <a:tailEnd type="none" w="sm" len="sm"/>
            </a:ln>
          </p:spPr>
          <p:txBody>
            <a:bodyPr vert="horz" wrap="square" lIns="91440" tIns="45720" rIns="91440" bIns="45720" numCol="1" anchor="t" anchorCtr="0" compatLnSpc="1"/>
            <a:lstStyle/>
            <a:p>
              <a:pPr marL="0" marR="0" lvl="0" indent="0" algn="l" defTabSz="914400" rtl="0">
                <a:lnSpc>
                  <a:spcPct val="100000"/>
                </a:lnSpc>
                <a:spcBef>
                  <a:spcPts val="0"/>
                </a:spcBef>
                <a:spcAft>
                  <a:spcPts val="0"/>
                </a:spcAft>
                <a:buClrTx/>
                <a:buSzTx/>
                <a:buFontTx/>
                <a:buNone/>
                <a:tabLst/>
              </a:pPr>
              <a:endParaRPr kumimoji="0" lang="en-US" sz="1800" b="0" i="0" u="none" strike="noStrike" kern="1200" cap="none" spc="0" normalizeH="0" baseline="0" noProof="0" dirty="0">
                <a:ln>
                  <a:noFill/>
                </a:ln>
                <a:solidFill>
                  <a:prstClr val="black"/>
                </a:solidFill>
                <a:uLnTx/>
                <a:uFillTx/>
                <a:latin typeface="Calibri"/>
                <a:ea typeface="+mn-ea"/>
                <a:cs typeface="+mn-cs"/>
              </a:endParaRPr>
            </a:p>
          </p:txBody>
        </p:sp>
        <p:sp>
          <p:nvSpPr>
            <p:cNvPr id="13" name="Freeform 7"/>
            <p:cNvSpPr/>
            <p:nvPr/>
          </p:nvSpPr>
          <p:spPr bwMode="auto">
            <a:xfrm>
              <a:off x="5862638" y="1292226"/>
              <a:ext cx="469900" cy="319088"/>
            </a:xfrm>
            <a:custGeom>
              <a:avLst/>
              <a:gdLst>
                <a:gd name="T0" fmla="*/ 148 w 296"/>
                <a:gd name="T1" fmla="*/ 0 h 201"/>
                <a:gd name="T2" fmla="*/ 177 w 296"/>
                <a:gd name="T3" fmla="*/ 3 h 201"/>
                <a:gd name="T4" fmla="*/ 206 w 296"/>
                <a:gd name="T5" fmla="*/ 11 h 201"/>
                <a:gd name="T6" fmla="*/ 231 w 296"/>
                <a:gd name="T7" fmla="*/ 23 h 201"/>
                <a:gd name="T8" fmla="*/ 253 w 296"/>
                <a:gd name="T9" fmla="*/ 39 h 201"/>
                <a:gd name="T10" fmla="*/ 270 w 296"/>
                <a:gd name="T11" fmla="*/ 59 h 201"/>
                <a:gd name="T12" fmla="*/ 285 w 296"/>
                <a:gd name="T13" fmla="*/ 82 h 201"/>
                <a:gd name="T14" fmla="*/ 293 w 296"/>
                <a:gd name="T15" fmla="*/ 108 h 201"/>
                <a:gd name="T16" fmla="*/ 296 w 296"/>
                <a:gd name="T17" fmla="*/ 135 h 201"/>
                <a:gd name="T18" fmla="*/ 294 w 296"/>
                <a:gd name="T19" fmla="*/ 151 h 201"/>
                <a:gd name="T20" fmla="*/ 286 w 296"/>
                <a:gd name="T21" fmla="*/ 180 h 201"/>
                <a:gd name="T22" fmla="*/ 280 w 296"/>
                <a:gd name="T23" fmla="*/ 156 h 201"/>
                <a:gd name="T24" fmla="*/ 280 w 296"/>
                <a:gd name="T25" fmla="*/ 156 h 201"/>
                <a:gd name="T26" fmla="*/ 222 w 296"/>
                <a:gd name="T27" fmla="*/ 137 h 201"/>
                <a:gd name="T28" fmla="*/ 177 w 296"/>
                <a:gd name="T29" fmla="*/ 129 h 201"/>
                <a:gd name="T30" fmla="*/ 146 w 296"/>
                <a:gd name="T31" fmla="*/ 128 h 201"/>
                <a:gd name="T32" fmla="*/ 114 w 296"/>
                <a:gd name="T33" fmla="*/ 131 h 201"/>
                <a:gd name="T34" fmla="*/ 79 w 296"/>
                <a:gd name="T35" fmla="*/ 137 h 201"/>
                <a:gd name="T36" fmla="*/ 40 w 296"/>
                <a:gd name="T37" fmla="*/ 148 h 201"/>
                <a:gd name="T38" fmla="*/ 20 w 296"/>
                <a:gd name="T39" fmla="*/ 156 h 201"/>
                <a:gd name="T40" fmla="*/ 20 w 296"/>
                <a:gd name="T41" fmla="*/ 201 h 201"/>
                <a:gd name="T42" fmla="*/ 5 w 296"/>
                <a:gd name="T43" fmla="*/ 170 h 201"/>
                <a:gd name="T44" fmla="*/ 0 w 296"/>
                <a:gd name="T45" fmla="*/ 135 h 201"/>
                <a:gd name="T46" fmla="*/ 1 w 296"/>
                <a:gd name="T47" fmla="*/ 120 h 201"/>
                <a:gd name="T48" fmla="*/ 6 w 296"/>
                <a:gd name="T49" fmla="*/ 94 h 201"/>
                <a:gd name="T50" fmla="*/ 19 w 296"/>
                <a:gd name="T51" fmla="*/ 70 h 201"/>
                <a:gd name="T52" fmla="*/ 35 w 296"/>
                <a:gd name="T53" fmla="*/ 50 h 201"/>
                <a:gd name="T54" fmla="*/ 54 w 296"/>
                <a:gd name="T55" fmla="*/ 31 h 201"/>
                <a:gd name="T56" fmla="*/ 78 w 296"/>
                <a:gd name="T57" fmla="*/ 16 h 201"/>
                <a:gd name="T58" fmla="*/ 105 w 296"/>
                <a:gd name="T59" fmla="*/ 7 h 201"/>
                <a:gd name="T60" fmla="*/ 133 w 296"/>
                <a:gd name="T61" fmla="*/ 2 h 201"/>
                <a:gd name="T62" fmla="*/ 148 w 296"/>
                <a:gd name="T6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96" h="201">
                  <a:moveTo>
                    <a:pt x="148" y="0"/>
                  </a:moveTo>
                  <a:lnTo>
                    <a:pt x="148" y="0"/>
                  </a:lnTo>
                  <a:lnTo>
                    <a:pt x="164" y="2"/>
                  </a:lnTo>
                  <a:lnTo>
                    <a:pt x="177" y="3"/>
                  </a:lnTo>
                  <a:lnTo>
                    <a:pt x="192" y="7"/>
                  </a:lnTo>
                  <a:lnTo>
                    <a:pt x="206" y="11"/>
                  </a:lnTo>
                  <a:lnTo>
                    <a:pt x="219" y="16"/>
                  </a:lnTo>
                  <a:lnTo>
                    <a:pt x="231" y="23"/>
                  </a:lnTo>
                  <a:lnTo>
                    <a:pt x="242" y="31"/>
                  </a:lnTo>
                  <a:lnTo>
                    <a:pt x="253" y="39"/>
                  </a:lnTo>
                  <a:lnTo>
                    <a:pt x="262" y="50"/>
                  </a:lnTo>
                  <a:lnTo>
                    <a:pt x="270" y="59"/>
                  </a:lnTo>
                  <a:lnTo>
                    <a:pt x="278" y="70"/>
                  </a:lnTo>
                  <a:lnTo>
                    <a:pt x="285" y="82"/>
                  </a:lnTo>
                  <a:lnTo>
                    <a:pt x="289" y="94"/>
                  </a:lnTo>
                  <a:lnTo>
                    <a:pt x="293" y="108"/>
                  </a:lnTo>
                  <a:lnTo>
                    <a:pt x="296" y="120"/>
                  </a:lnTo>
                  <a:lnTo>
                    <a:pt x="296" y="135"/>
                  </a:lnTo>
                  <a:lnTo>
                    <a:pt x="296" y="135"/>
                  </a:lnTo>
                  <a:lnTo>
                    <a:pt x="294" y="151"/>
                  </a:lnTo>
                  <a:lnTo>
                    <a:pt x="292" y="166"/>
                  </a:lnTo>
                  <a:lnTo>
                    <a:pt x="286" y="180"/>
                  </a:lnTo>
                  <a:lnTo>
                    <a:pt x="280" y="195"/>
                  </a:lnTo>
                  <a:lnTo>
                    <a:pt x="280" y="156"/>
                  </a:lnTo>
                  <a:lnTo>
                    <a:pt x="280" y="156"/>
                  </a:lnTo>
                  <a:lnTo>
                    <a:pt x="280" y="156"/>
                  </a:lnTo>
                  <a:lnTo>
                    <a:pt x="251" y="146"/>
                  </a:lnTo>
                  <a:lnTo>
                    <a:pt x="222" y="137"/>
                  </a:lnTo>
                  <a:lnTo>
                    <a:pt x="192" y="132"/>
                  </a:lnTo>
                  <a:lnTo>
                    <a:pt x="177" y="129"/>
                  </a:lnTo>
                  <a:lnTo>
                    <a:pt x="162" y="128"/>
                  </a:lnTo>
                  <a:lnTo>
                    <a:pt x="146" y="128"/>
                  </a:lnTo>
                  <a:lnTo>
                    <a:pt x="130" y="129"/>
                  </a:lnTo>
                  <a:lnTo>
                    <a:pt x="114" y="131"/>
                  </a:lnTo>
                  <a:lnTo>
                    <a:pt x="97" y="133"/>
                  </a:lnTo>
                  <a:lnTo>
                    <a:pt x="79" y="137"/>
                  </a:lnTo>
                  <a:lnTo>
                    <a:pt x="60" y="141"/>
                  </a:lnTo>
                  <a:lnTo>
                    <a:pt x="40" y="148"/>
                  </a:lnTo>
                  <a:lnTo>
                    <a:pt x="20" y="156"/>
                  </a:lnTo>
                  <a:lnTo>
                    <a:pt x="20" y="156"/>
                  </a:lnTo>
                  <a:lnTo>
                    <a:pt x="20" y="201"/>
                  </a:lnTo>
                  <a:lnTo>
                    <a:pt x="20" y="201"/>
                  </a:lnTo>
                  <a:lnTo>
                    <a:pt x="12" y="186"/>
                  </a:lnTo>
                  <a:lnTo>
                    <a:pt x="5" y="170"/>
                  </a:lnTo>
                  <a:lnTo>
                    <a:pt x="1" y="152"/>
                  </a:lnTo>
                  <a:lnTo>
                    <a:pt x="0" y="135"/>
                  </a:lnTo>
                  <a:lnTo>
                    <a:pt x="0" y="135"/>
                  </a:lnTo>
                  <a:lnTo>
                    <a:pt x="1" y="120"/>
                  </a:lnTo>
                  <a:lnTo>
                    <a:pt x="4" y="108"/>
                  </a:lnTo>
                  <a:lnTo>
                    <a:pt x="6" y="94"/>
                  </a:lnTo>
                  <a:lnTo>
                    <a:pt x="12" y="82"/>
                  </a:lnTo>
                  <a:lnTo>
                    <a:pt x="19" y="70"/>
                  </a:lnTo>
                  <a:lnTo>
                    <a:pt x="25" y="59"/>
                  </a:lnTo>
                  <a:lnTo>
                    <a:pt x="35" y="50"/>
                  </a:lnTo>
                  <a:lnTo>
                    <a:pt x="44" y="39"/>
                  </a:lnTo>
                  <a:lnTo>
                    <a:pt x="54" y="31"/>
                  </a:lnTo>
                  <a:lnTo>
                    <a:pt x="66" y="23"/>
                  </a:lnTo>
                  <a:lnTo>
                    <a:pt x="78" y="16"/>
                  </a:lnTo>
                  <a:lnTo>
                    <a:pt x="91" y="11"/>
                  </a:lnTo>
                  <a:lnTo>
                    <a:pt x="105" y="7"/>
                  </a:lnTo>
                  <a:lnTo>
                    <a:pt x="118" y="3"/>
                  </a:lnTo>
                  <a:lnTo>
                    <a:pt x="133" y="2"/>
                  </a:lnTo>
                  <a:lnTo>
                    <a:pt x="148" y="0"/>
                  </a:lnTo>
                  <a:lnTo>
                    <a:pt x="148" y="0"/>
                  </a:lnTo>
                  <a:close/>
                </a:path>
              </a:pathLst>
            </a:custGeom>
            <a:solidFill>
              <a:schemeClr val="tx1"/>
            </a:solidFill>
            <a:ln w="4763">
              <a:solidFill>
                <a:prstClr val="black"/>
              </a:solidFill>
              <a:prstDash val="solid"/>
              <a:round/>
              <a:headEnd type="none" w="sm" len="sm"/>
              <a:tailEnd type="none" w="sm" len="sm"/>
            </a:ln>
          </p:spPr>
          <p:txBody>
            <a:bodyPr vert="horz" wrap="square" lIns="91440" tIns="45720" rIns="91440" bIns="45720" numCol="1" anchor="t" anchorCtr="0" compatLnSpc="1"/>
            <a:lstStyle/>
            <a:p>
              <a:pPr marL="0" marR="0" lvl="0" indent="0" algn="l" defTabSz="914400" rtl="0">
                <a:lnSpc>
                  <a:spcPct val="100000"/>
                </a:lnSpc>
                <a:spcBef>
                  <a:spcPts val="0"/>
                </a:spcBef>
                <a:spcAft>
                  <a:spcPts val="0"/>
                </a:spcAft>
                <a:buClrTx/>
                <a:buSzTx/>
                <a:buFontTx/>
                <a:buNone/>
                <a:tabLst/>
              </a:pPr>
              <a:endParaRPr kumimoji="0" lang="en-US" sz="1800" b="0" i="0" u="none" strike="noStrike" kern="1200" cap="none" spc="0" normalizeH="0" baseline="0" noProof="0" dirty="0">
                <a:ln>
                  <a:noFill/>
                </a:ln>
                <a:solidFill>
                  <a:prstClr val="black"/>
                </a:solidFill>
                <a:uLnTx/>
                <a:uFillTx/>
                <a:latin typeface="Calibri"/>
                <a:ea typeface="+mn-ea"/>
                <a:cs typeface="+mn-cs"/>
              </a:endParaRPr>
            </a:p>
          </p:txBody>
        </p:sp>
      </p:grpSp>
      <p:grpSp>
        <p:nvGrpSpPr>
          <p:cNvPr id="20" name="Group 19"/>
          <p:cNvGrpSpPr/>
          <p:nvPr/>
        </p:nvGrpSpPr>
        <p:grpSpPr>
          <a:xfrm>
            <a:off x="1414603" y="1443981"/>
            <a:ext cx="4279900" cy="1371600"/>
            <a:chOff x="3649663" y="2181226"/>
            <a:chExt cx="4279900" cy="1371600"/>
          </a:xfrm>
          <a:solidFill>
            <a:schemeClr val="accent4">
              <a:lumMod val="40000"/>
              <a:lumOff val="60000"/>
            </a:schemeClr>
          </a:solidFill>
        </p:grpSpPr>
        <p:sp>
          <p:nvSpPr>
            <p:cNvPr id="21" name="Freeform 6"/>
            <p:cNvSpPr/>
            <p:nvPr/>
          </p:nvSpPr>
          <p:spPr bwMode="auto">
            <a:xfrm>
              <a:off x="3649663" y="2181226"/>
              <a:ext cx="4279900" cy="1371600"/>
            </a:xfrm>
            <a:custGeom>
              <a:avLst/>
              <a:gdLst>
                <a:gd name="T0" fmla="*/ 2652 w 2696"/>
                <a:gd name="T1" fmla="*/ 243 h 864"/>
                <a:gd name="T2" fmla="*/ 593 w 2696"/>
                <a:gd name="T3" fmla="*/ 1 h 864"/>
                <a:gd name="T4" fmla="*/ 593 w 2696"/>
                <a:gd name="T5" fmla="*/ 1 h 864"/>
                <a:gd name="T6" fmla="*/ 573 w 2696"/>
                <a:gd name="T7" fmla="*/ 0 h 864"/>
                <a:gd name="T8" fmla="*/ 556 w 2696"/>
                <a:gd name="T9" fmla="*/ 1 h 864"/>
                <a:gd name="T10" fmla="*/ 541 w 2696"/>
                <a:gd name="T11" fmla="*/ 4 h 864"/>
                <a:gd name="T12" fmla="*/ 529 w 2696"/>
                <a:gd name="T13" fmla="*/ 8 h 864"/>
                <a:gd name="T14" fmla="*/ 517 w 2696"/>
                <a:gd name="T15" fmla="*/ 12 h 864"/>
                <a:gd name="T16" fmla="*/ 507 w 2696"/>
                <a:gd name="T17" fmla="*/ 17 h 864"/>
                <a:gd name="T18" fmla="*/ 490 w 2696"/>
                <a:gd name="T19" fmla="*/ 27 h 864"/>
                <a:gd name="T20" fmla="*/ 490 w 2696"/>
                <a:gd name="T21" fmla="*/ 27 h 864"/>
                <a:gd name="T22" fmla="*/ 51 w 2696"/>
                <a:gd name="T23" fmla="*/ 254 h 864"/>
                <a:gd name="T24" fmla="*/ 51 w 2696"/>
                <a:gd name="T25" fmla="*/ 254 h 864"/>
                <a:gd name="T26" fmla="*/ 28 w 2696"/>
                <a:gd name="T27" fmla="*/ 271 h 864"/>
                <a:gd name="T28" fmla="*/ 20 w 2696"/>
                <a:gd name="T29" fmla="*/ 281 h 864"/>
                <a:gd name="T30" fmla="*/ 12 w 2696"/>
                <a:gd name="T31" fmla="*/ 289 h 864"/>
                <a:gd name="T32" fmla="*/ 7 w 2696"/>
                <a:gd name="T33" fmla="*/ 297 h 864"/>
                <a:gd name="T34" fmla="*/ 3 w 2696"/>
                <a:gd name="T35" fmla="*/ 304 h 864"/>
                <a:gd name="T36" fmla="*/ 0 w 2696"/>
                <a:gd name="T37" fmla="*/ 312 h 864"/>
                <a:gd name="T38" fmla="*/ 0 w 2696"/>
                <a:gd name="T39" fmla="*/ 320 h 864"/>
                <a:gd name="T40" fmla="*/ 0 w 2696"/>
                <a:gd name="T41" fmla="*/ 327 h 864"/>
                <a:gd name="T42" fmla="*/ 3 w 2696"/>
                <a:gd name="T43" fmla="*/ 335 h 864"/>
                <a:gd name="T44" fmla="*/ 5 w 2696"/>
                <a:gd name="T45" fmla="*/ 343 h 864"/>
                <a:gd name="T46" fmla="*/ 11 w 2696"/>
                <a:gd name="T47" fmla="*/ 351 h 864"/>
                <a:gd name="T48" fmla="*/ 17 w 2696"/>
                <a:gd name="T49" fmla="*/ 359 h 864"/>
                <a:gd name="T50" fmla="*/ 27 w 2696"/>
                <a:gd name="T51" fmla="*/ 368 h 864"/>
                <a:gd name="T52" fmla="*/ 48 w 2696"/>
                <a:gd name="T53" fmla="*/ 387 h 864"/>
                <a:gd name="T54" fmla="*/ 48 w 2696"/>
                <a:gd name="T55" fmla="*/ 387 h 864"/>
                <a:gd name="T56" fmla="*/ 163 w 2696"/>
                <a:gd name="T57" fmla="*/ 465 h 864"/>
                <a:gd name="T58" fmla="*/ 278 w 2696"/>
                <a:gd name="T59" fmla="*/ 547 h 864"/>
                <a:gd name="T60" fmla="*/ 338 w 2696"/>
                <a:gd name="T61" fmla="*/ 586 h 864"/>
                <a:gd name="T62" fmla="*/ 395 w 2696"/>
                <a:gd name="T63" fmla="*/ 625 h 864"/>
                <a:gd name="T64" fmla="*/ 453 w 2696"/>
                <a:gd name="T65" fmla="*/ 663 h 864"/>
                <a:gd name="T66" fmla="*/ 511 w 2696"/>
                <a:gd name="T67" fmla="*/ 699 h 864"/>
                <a:gd name="T68" fmla="*/ 511 w 2696"/>
                <a:gd name="T69" fmla="*/ 699 h 864"/>
                <a:gd name="T70" fmla="*/ 530 w 2696"/>
                <a:gd name="T71" fmla="*/ 708 h 864"/>
                <a:gd name="T72" fmla="*/ 553 w 2696"/>
                <a:gd name="T73" fmla="*/ 718 h 864"/>
                <a:gd name="T74" fmla="*/ 565 w 2696"/>
                <a:gd name="T75" fmla="*/ 722 h 864"/>
                <a:gd name="T76" fmla="*/ 580 w 2696"/>
                <a:gd name="T77" fmla="*/ 726 h 864"/>
                <a:gd name="T78" fmla="*/ 595 w 2696"/>
                <a:gd name="T79" fmla="*/ 728 h 864"/>
                <a:gd name="T80" fmla="*/ 611 w 2696"/>
                <a:gd name="T81" fmla="*/ 730 h 864"/>
                <a:gd name="T82" fmla="*/ 2652 w 2696"/>
                <a:gd name="T83" fmla="*/ 864 h 864"/>
                <a:gd name="T84" fmla="*/ 2652 w 2696"/>
                <a:gd name="T85" fmla="*/ 864 h 864"/>
                <a:gd name="T86" fmla="*/ 2661 w 2696"/>
                <a:gd name="T87" fmla="*/ 864 h 864"/>
                <a:gd name="T88" fmla="*/ 2669 w 2696"/>
                <a:gd name="T89" fmla="*/ 861 h 864"/>
                <a:gd name="T90" fmla="*/ 2676 w 2696"/>
                <a:gd name="T91" fmla="*/ 857 h 864"/>
                <a:gd name="T92" fmla="*/ 2682 w 2696"/>
                <a:gd name="T93" fmla="*/ 852 h 864"/>
                <a:gd name="T94" fmla="*/ 2688 w 2696"/>
                <a:gd name="T95" fmla="*/ 845 h 864"/>
                <a:gd name="T96" fmla="*/ 2692 w 2696"/>
                <a:gd name="T97" fmla="*/ 837 h 864"/>
                <a:gd name="T98" fmla="*/ 2695 w 2696"/>
                <a:gd name="T99" fmla="*/ 829 h 864"/>
                <a:gd name="T100" fmla="*/ 2696 w 2696"/>
                <a:gd name="T101" fmla="*/ 820 h 864"/>
                <a:gd name="T102" fmla="*/ 2696 w 2696"/>
                <a:gd name="T103" fmla="*/ 288 h 864"/>
                <a:gd name="T104" fmla="*/ 2696 w 2696"/>
                <a:gd name="T105" fmla="*/ 288 h 864"/>
                <a:gd name="T106" fmla="*/ 2695 w 2696"/>
                <a:gd name="T107" fmla="*/ 279 h 864"/>
                <a:gd name="T108" fmla="*/ 2692 w 2696"/>
                <a:gd name="T109" fmla="*/ 271 h 864"/>
                <a:gd name="T110" fmla="*/ 2688 w 2696"/>
                <a:gd name="T111" fmla="*/ 263 h 864"/>
                <a:gd name="T112" fmla="*/ 2682 w 2696"/>
                <a:gd name="T113" fmla="*/ 258 h 864"/>
                <a:gd name="T114" fmla="*/ 2676 w 2696"/>
                <a:gd name="T115" fmla="*/ 253 h 864"/>
                <a:gd name="T116" fmla="*/ 2669 w 2696"/>
                <a:gd name="T117" fmla="*/ 249 h 864"/>
                <a:gd name="T118" fmla="*/ 2661 w 2696"/>
                <a:gd name="T119" fmla="*/ 246 h 864"/>
                <a:gd name="T120" fmla="*/ 2652 w 2696"/>
                <a:gd name="T121" fmla="*/ 243 h 864"/>
                <a:gd name="T122" fmla="*/ 2652 w 2696"/>
                <a:gd name="T123" fmla="*/ 243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96" h="864">
                  <a:moveTo>
                    <a:pt x="2652" y="243"/>
                  </a:moveTo>
                  <a:lnTo>
                    <a:pt x="593" y="1"/>
                  </a:lnTo>
                  <a:lnTo>
                    <a:pt x="593" y="1"/>
                  </a:lnTo>
                  <a:lnTo>
                    <a:pt x="573" y="0"/>
                  </a:lnTo>
                  <a:lnTo>
                    <a:pt x="556" y="1"/>
                  </a:lnTo>
                  <a:lnTo>
                    <a:pt x="541" y="4"/>
                  </a:lnTo>
                  <a:lnTo>
                    <a:pt x="529" y="8"/>
                  </a:lnTo>
                  <a:lnTo>
                    <a:pt x="517" y="12"/>
                  </a:lnTo>
                  <a:lnTo>
                    <a:pt x="507" y="17"/>
                  </a:lnTo>
                  <a:lnTo>
                    <a:pt x="490" y="27"/>
                  </a:lnTo>
                  <a:lnTo>
                    <a:pt x="490" y="27"/>
                  </a:lnTo>
                  <a:lnTo>
                    <a:pt x="51" y="254"/>
                  </a:lnTo>
                  <a:lnTo>
                    <a:pt x="51" y="254"/>
                  </a:lnTo>
                  <a:lnTo>
                    <a:pt x="28" y="271"/>
                  </a:lnTo>
                  <a:lnTo>
                    <a:pt x="20" y="281"/>
                  </a:lnTo>
                  <a:lnTo>
                    <a:pt x="12" y="289"/>
                  </a:lnTo>
                  <a:lnTo>
                    <a:pt x="7" y="297"/>
                  </a:lnTo>
                  <a:lnTo>
                    <a:pt x="3" y="304"/>
                  </a:lnTo>
                  <a:lnTo>
                    <a:pt x="0" y="312"/>
                  </a:lnTo>
                  <a:lnTo>
                    <a:pt x="0" y="320"/>
                  </a:lnTo>
                  <a:lnTo>
                    <a:pt x="0" y="327"/>
                  </a:lnTo>
                  <a:lnTo>
                    <a:pt x="3" y="335"/>
                  </a:lnTo>
                  <a:lnTo>
                    <a:pt x="5" y="343"/>
                  </a:lnTo>
                  <a:lnTo>
                    <a:pt x="11" y="351"/>
                  </a:lnTo>
                  <a:lnTo>
                    <a:pt x="17" y="359"/>
                  </a:lnTo>
                  <a:lnTo>
                    <a:pt x="27" y="368"/>
                  </a:lnTo>
                  <a:lnTo>
                    <a:pt x="48" y="387"/>
                  </a:lnTo>
                  <a:lnTo>
                    <a:pt x="48" y="387"/>
                  </a:lnTo>
                  <a:lnTo>
                    <a:pt x="163" y="465"/>
                  </a:lnTo>
                  <a:lnTo>
                    <a:pt x="278" y="547"/>
                  </a:lnTo>
                  <a:lnTo>
                    <a:pt x="338" y="586"/>
                  </a:lnTo>
                  <a:lnTo>
                    <a:pt x="395" y="625"/>
                  </a:lnTo>
                  <a:lnTo>
                    <a:pt x="453" y="663"/>
                  </a:lnTo>
                  <a:lnTo>
                    <a:pt x="511" y="699"/>
                  </a:lnTo>
                  <a:lnTo>
                    <a:pt x="511" y="699"/>
                  </a:lnTo>
                  <a:lnTo>
                    <a:pt x="530" y="708"/>
                  </a:lnTo>
                  <a:lnTo>
                    <a:pt x="553" y="718"/>
                  </a:lnTo>
                  <a:lnTo>
                    <a:pt x="565" y="722"/>
                  </a:lnTo>
                  <a:lnTo>
                    <a:pt x="580" y="726"/>
                  </a:lnTo>
                  <a:lnTo>
                    <a:pt x="595" y="728"/>
                  </a:lnTo>
                  <a:lnTo>
                    <a:pt x="611" y="730"/>
                  </a:lnTo>
                  <a:lnTo>
                    <a:pt x="2652" y="864"/>
                  </a:lnTo>
                  <a:lnTo>
                    <a:pt x="2652" y="864"/>
                  </a:lnTo>
                  <a:lnTo>
                    <a:pt x="2661" y="864"/>
                  </a:lnTo>
                  <a:lnTo>
                    <a:pt x="2669" y="861"/>
                  </a:lnTo>
                  <a:lnTo>
                    <a:pt x="2676" y="857"/>
                  </a:lnTo>
                  <a:lnTo>
                    <a:pt x="2682" y="852"/>
                  </a:lnTo>
                  <a:lnTo>
                    <a:pt x="2688" y="845"/>
                  </a:lnTo>
                  <a:lnTo>
                    <a:pt x="2692" y="837"/>
                  </a:lnTo>
                  <a:lnTo>
                    <a:pt x="2695" y="829"/>
                  </a:lnTo>
                  <a:lnTo>
                    <a:pt x="2696" y="820"/>
                  </a:lnTo>
                  <a:lnTo>
                    <a:pt x="2696" y="288"/>
                  </a:lnTo>
                  <a:lnTo>
                    <a:pt x="2696" y="288"/>
                  </a:lnTo>
                  <a:lnTo>
                    <a:pt x="2695" y="279"/>
                  </a:lnTo>
                  <a:lnTo>
                    <a:pt x="2692" y="271"/>
                  </a:lnTo>
                  <a:lnTo>
                    <a:pt x="2688" y="263"/>
                  </a:lnTo>
                  <a:lnTo>
                    <a:pt x="2682" y="258"/>
                  </a:lnTo>
                  <a:lnTo>
                    <a:pt x="2676" y="253"/>
                  </a:lnTo>
                  <a:lnTo>
                    <a:pt x="2669" y="249"/>
                  </a:lnTo>
                  <a:lnTo>
                    <a:pt x="2661" y="246"/>
                  </a:lnTo>
                  <a:lnTo>
                    <a:pt x="2652" y="243"/>
                  </a:lnTo>
                  <a:lnTo>
                    <a:pt x="2652" y="243"/>
                  </a:lnTo>
                  <a:close/>
                </a:path>
              </a:pathLst>
            </a:custGeom>
            <a:solidFill>
              <a:schemeClr val="accent2"/>
            </a:solidFill>
            <a:ln>
              <a:noFill/>
            </a:ln>
            <a:effectLst>
              <a:outerShdw blurRad="50800" dist="38100" dir="8100000" algn="tr" rotWithShape="0">
                <a:prstClr val="black">
                  <a:alpha val="40000"/>
                </a:prstClr>
              </a:outerShdw>
            </a:effectLst>
          </p:spPr>
          <p:txBody>
            <a:bodyPr vert="horz" wrap="square" lIns="91440" tIns="45720" rIns="91440" bIns="45720" numCol="1" anchor="t" anchorCtr="0" compatLnSpc="1"/>
            <a:lstStyle/>
            <a:p>
              <a:pPr marL="0" marR="0" lvl="0" indent="0" algn="l" defTabSz="914400" rtl="0">
                <a:lnSpc>
                  <a:spcPct val="100000"/>
                </a:lnSpc>
                <a:spcBef>
                  <a:spcPts val="0"/>
                </a:spcBef>
                <a:spcAft>
                  <a:spcPts val="0"/>
                </a:spcAft>
                <a:buClrTx/>
                <a:buSzTx/>
                <a:buFontTx/>
                <a:buNone/>
                <a:tabLst/>
              </a:pPr>
              <a:endParaRPr kumimoji="0" lang="en-US" sz="1800" b="0" i="0" u="none" strike="noStrike" kern="1200" cap="none" spc="0" normalizeH="0" baseline="0" noProof="0" dirty="0">
                <a:ln>
                  <a:noFill/>
                </a:ln>
                <a:solidFill>
                  <a:prstClr val="black"/>
                </a:solidFill>
                <a:uLnTx/>
                <a:uFillTx/>
                <a:latin typeface="Calibri"/>
                <a:ea typeface="+mn-ea"/>
                <a:cs typeface="+mn-cs"/>
              </a:endParaRPr>
            </a:p>
          </p:txBody>
        </p:sp>
        <p:sp>
          <p:nvSpPr>
            <p:cNvPr id="22" name="TextBox 21"/>
            <p:cNvSpPr txBox="1"/>
            <p:nvPr/>
          </p:nvSpPr>
          <p:spPr>
            <a:xfrm>
              <a:off x="4324773" y="2614426"/>
              <a:ext cx="3573039" cy="646331"/>
            </a:xfrm>
            <a:prstGeom prst="rect">
              <a:avLst/>
            </a:prstGeom>
            <a:noFill/>
            <a:scene3d>
              <a:camera prst="orthographicFront">
                <a:rot lat="600000" lon="1200000" rev="0"/>
              </a:camera>
              <a:lightRig rig="threePt" dir="t"/>
            </a:scene3d>
          </p:spPr>
          <p:txBody>
            <a:bodyPr wrap="square" rtlCol="0">
              <a:spAutoFit/>
            </a:bodyPr>
            <a:lstStyle/>
            <a:p>
              <a:pPr marL="0" marR="0" lvl="0" indent="0" algn="l" defTabSz="914400" rtl="0">
                <a:lnSpc>
                  <a:spcPct val="100000"/>
                </a:lnSpc>
                <a:spcBef>
                  <a:spcPts val="0"/>
                </a:spcBef>
                <a:spcAft>
                  <a:spcPts val="0"/>
                </a:spcAft>
                <a:buClrTx/>
                <a:buSzTx/>
                <a:buFontTx/>
                <a:buNone/>
                <a:tabLst/>
              </a:pPr>
              <a:r>
                <a:rPr kumimoji="0" lang="en-US" sz="2000" b="1" i="0" u="none" strike="noStrike" kern="1200" cap="none" spc="0" normalizeH="0" baseline="0" noProof="0" dirty="0">
                  <a:ln>
                    <a:noFill/>
                  </a:ln>
                  <a:solidFill>
                    <a:schemeClr val="bg1"/>
                  </a:solidFill>
                  <a:uLnTx/>
                  <a:uFillTx/>
                  <a:latin typeface="Arial" panose="020B0604020202020204" pitchFamily="34" charset="0"/>
                  <a:cs typeface="Arial" panose="020B0604020202020204" pitchFamily="34" charset="0"/>
                </a:rPr>
                <a:t>Adjusting PD Medications</a:t>
              </a:r>
              <a:r>
                <a:rPr kumimoji="0" lang="en-US" sz="2000" b="1" i="0" u="none" strike="noStrike" kern="1200" cap="none" spc="0" normalizeH="0" baseline="30000" noProof="0" dirty="0">
                  <a:ln>
                    <a:noFill/>
                  </a:ln>
                  <a:solidFill>
                    <a:schemeClr val="bg1"/>
                  </a:solidFill>
                  <a:uLnTx/>
                  <a:uFillTx/>
                  <a:latin typeface="Arial" panose="020B0604020202020204" pitchFamily="34" charset="0"/>
                  <a:cs typeface="Arial" panose="020B0604020202020204" pitchFamily="34" charset="0"/>
                </a:rPr>
                <a:t>1</a:t>
              </a:r>
            </a:p>
            <a:p>
              <a:pPr marL="0" marR="0" lvl="0" indent="0" algn="l" defTabSz="914400" rtl="0">
                <a:lnSpc>
                  <a:spcPct val="100000"/>
                </a:lnSpc>
                <a:spcBef>
                  <a:spcPts val="0"/>
                </a:spcBef>
                <a:spcAft>
                  <a:spcPts val="0"/>
                </a:spcAft>
                <a:buClrTx/>
                <a:buSzTx/>
                <a:buFontTx/>
                <a:buNone/>
                <a:tabLst/>
              </a:pPr>
              <a:endParaRPr kumimoji="0" lang="en-US" sz="2400" b="1" i="0" u="none" strike="noStrike" kern="1200" cap="none" spc="0" normalizeH="0" baseline="30000" noProof="0" dirty="0">
                <a:ln>
                  <a:noFill/>
                </a:ln>
                <a:solidFill>
                  <a:prstClr val="black"/>
                </a:solidFill>
                <a:uLnTx/>
                <a:uFillTx/>
                <a:latin typeface="Calibri" panose="020F0502020204030204"/>
                <a:ea typeface="+mn-ea"/>
                <a:cs typeface="+mn-cs"/>
              </a:endParaRPr>
            </a:p>
          </p:txBody>
        </p:sp>
      </p:grpSp>
      <p:sp>
        <p:nvSpPr>
          <p:cNvPr id="23" name="Rectangle 22"/>
          <p:cNvSpPr/>
          <p:nvPr/>
        </p:nvSpPr>
        <p:spPr>
          <a:xfrm>
            <a:off x="879231" y="3081448"/>
            <a:ext cx="4450920" cy="2062103"/>
          </a:xfrm>
          <a:prstGeom prst="rect">
            <a:avLst/>
          </a:prstGeom>
        </p:spPr>
        <p:txBody>
          <a:bodyPr wrap="square">
            <a:spAutoFit/>
          </a:bodyPr>
          <a:lstStyle/>
          <a:p>
            <a:pPr marL="0" marR="0" lvl="0" indent="0" defTabSz="914400" rtl="0">
              <a:lnSpc>
                <a:spcPct val="100000"/>
              </a:lnSpc>
              <a:spcBef>
                <a:spcPts val="0"/>
              </a:spcBef>
              <a:spcAft>
                <a:spcPts val="0"/>
              </a:spcAft>
              <a:buClrTx/>
              <a:buSzTx/>
              <a:buFontTx/>
              <a:buNone/>
              <a:tabLst/>
            </a:pPr>
            <a:r>
              <a:rPr kumimoji="0" lang="en-US" sz="1600" b="1" i="0" u="none" strike="noStrike" kern="1200" cap="none" spc="0" normalizeH="0" baseline="0" noProof="0" dirty="0">
                <a:ln>
                  <a:noFill/>
                </a:ln>
                <a:solidFill>
                  <a:schemeClr val="accent2"/>
                </a:solidFill>
                <a:uLnTx/>
                <a:uFillTx/>
                <a:ea typeface="+mn-ea"/>
                <a:cs typeface="+mn-cs"/>
              </a:rPr>
              <a:t>“Dose reductions of antiparkinsonian </a:t>
            </a:r>
          </a:p>
          <a:p>
            <a:pPr marL="0" marR="0" lvl="0" indent="0" defTabSz="914400" rtl="0">
              <a:lnSpc>
                <a:spcPct val="100000"/>
              </a:lnSpc>
              <a:spcBef>
                <a:spcPts val="0"/>
              </a:spcBef>
              <a:spcAft>
                <a:spcPts val="0"/>
              </a:spcAft>
              <a:buClrTx/>
              <a:buSzTx/>
              <a:buFontTx/>
              <a:buNone/>
              <a:tabLst/>
            </a:pPr>
            <a:r>
              <a:rPr kumimoji="0" lang="en-US" sz="1600" b="1" i="0" u="none" strike="noStrike" kern="1200" cap="none" spc="0" normalizeH="0" baseline="0" noProof="0" dirty="0">
                <a:ln>
                  <a:noFill/>
                </a:ln>
                <a:solidFill>
                  <a:schemeClr val="accent2"/>
                </a:solidFill>
                <a:uLnTx/>
                <a:uFillTx/>
                <a:ea typeface="+mn-ea"/>
                <a:cs typeface="+mn-cs"/>
              </a:rPr>
              <a:t>drugs to a level that will lead to a resolution of psychotic symptoms while maintaining sufficient symptomatic motor control</a:t>
            </a:r>
          </a:p>
          <a:p>
            <a:pPr marL="0" marR="0" lvl="0" indent="0" defTabSz="914400" rtl="0">
              <a:lnSpc>
                <a:spcPct val="100000"/>
              </a:lnSpc>
              <a:spcBef>
                <a:spcPts val="0"/>
              </a:spcBef>
              <a:spcAft>
                <a:spcPts val="0"/>
              </a:spcAft>
              <a:buClrTx/>
              <a:buSzTx/>
              <a:buFontTx/>
              <a:buNone/>
              <a:tabLst/>
            </a:pPr>
            <a:r>
              <a:rPr kumimoji="0" lang="en-US" sz="1600" b="1" i="0" u="none" strike="noStrike" kern="1200" cap="none" spc="0" normalizeH="0" baseline="0" noProof="0" dirty="0">
                <a:ln>
                  <a:noFill/>
                </a:ln>
                <a:solidFill>
                  <a:schemeClr val="accent2"/>
                </a:solidFill>
                <a:uLnTx/>
                <a:uFillTx/>
                <a:ea typeface="+mn-ea"/>
                <a:cs typeface="+mn-cs"/>
              </a:rPr>
              <a:t>is not always feasible…”</a:t>
            </a:r>
          </a:p>
          <a:p>
            <a:pPr marL="0" marR="0" lvl="0" indent="0" defTabSz="914400" rtl="0">
              <a:lnSpc>
                <a:spcPct val="100000"/>
              </a:lnSpc>
              <a:spcBef>
                <a:spcPts val="0"/>
              </a:spcBef>
              <a:spcAft>
                <a:spcPts val="0"/>
              </a:spcAft>
              <a:buClrTx/>
              <a:buSzTx/>
              <a:buFontTx/>
              <a:buNone/>
              <a:tabLst/>
            </a:pPr>
            <a:endParaRPr kumimoji="0" lang="en-US" sz="1600" i="0" u="none" strike="noStrike" kern="1200" cap="none" spc="0" normalizeH="0" baseline="0" noProof="0" dirty="0">
              <a:ln>
                <a:noFill/>
              </a:ln>
              <a:solidFill>
                <a:schemeClr val="tx1">
                  <a:lumMod val="75000"/>
                </a:schemeClr>
              </a:solidFill>
              <a:uLnTx/>
              <a:uFillTx/>
              <a:ea typeface="+mn-ea"/>
              <a:cs typeface="+mn-cs"/>
            </a:endParaRPr>
          </a:p>
          <a:p>
            <a:pPr marL="0" marR="0" lvl="0" indent="0" defTabSz="914400" rtl="0">
              <a:lnSpc>
                <a:spcPct val="100000"/>
              </a:lnSpc>
              <a:spcBef>
                <a:spcPts val="0"/>
              </a:spcBef>
              <a:spcAft>
                <a:spcPts val="0"/>
              </a:spcAft>
              <a:buClrTx/>
              <a:buSzTx/>
              <a:buFontTx/>
              <a:buNone/>
              <a:tabLst/>
            </a:pPr>
            <a:r>
              <a:rPr kumimoji="0" lang="en-US" sz="1600" i="1" u="none" strike="noStrike" kern="1200" cap="none" spc="0" normalizeH="0" baseline="0" noProof="0" dirty="0">
                <a:ln>
                  <a:noFill/>
                </a:ln>
                <a:solidFill>
                  <a:schemeClr val="tx1">
                    <a:lumMod val="75000"/>
                  </a:schemeClr>
                </a:solidFill>
                <a:uLnTx/>
                <a:uFillTx/>
                <a:ea typeface="+mn-ea"/>
                <a:cs typeface="+mn-cs"/>
              </a:rPr>
              <a:t> </a:t>
            </a:r>
            <a:r>
              <a:rPr kumimoji="0" lang="en-US" sz="1600" i="1" u="none" strike="noStrike" kern="1200" cap="none" spc="0" normalizeH="0" baseline="0" noProof="0" dirty="0">
                <a:ln>
                  <a:noFill/>
                </a:ln>
                <a:solidFill>
                  <a:schemeClr val="tx1">
                    <a:lumMod val="75000"/>
                  </a:schemeClr>
                </a:solidFill>
                <a:uLnTx/>
                <a:uFillTx/>
                <a:ea typeface="+mn-ea"/>
                <a:cs typeface="Calibri" panose="020F0502020204030204" pitchFamily="34" charset="0"/>
              </a:rPr>
              <a:t>– </a:t>
            </a:r>
            <a:r>
              <a:rPr kumimoji="0" lang="en-US" sz="1600" i="1" u="none" strike="noStrike" kern="1200" cap="none" spc="0" normalizeH="0" baseline="0" noProof="0" dirty="0">
                <a:ln>
                  <a:noFill/>
                </a:ln>
                <a:solidFill>
                  <a:schemeClr val="tx1">
                    <a:lumMod val="75000"/>
                  </a:schemeClr>
                </a:solidFill>
                <a:uLnTx/>
                <a:uFillTx/>
                <a:ea typeface="+mn-ea"/>
                <a:cs typeface="+mn-cs"/>
              </a:rPr>
              <a:t>Movement Disorders Society </a:t>
            </a:r>
            <a:br>
              <a:rPr kumimoji="0" lang="en-US" sz="1600" i="1" u="none" strike="noStrike" kern="1200" cap="none" spc="0" normalizeH="0" baseline="0" noProof="0" dirty="0">
                <a:ln>
                  <a:noFill/>
                </a:ln>
                <a:solidFill>
                  <a:schemeClr val="tx1">
                    <a:lumMod val="75000"/>
                  </a:schemeClr>
                </a:solidFill>
                <a:uLnTx/>
                <a:uFillTx/>
                <a:ea typeface="+mn-ea"/>
                <a:cs typeface="+mn-cs"/>
              </a:rPr>
            </a:br>
            <a:r>
              <a:rPr kumimoji="0" lang="en-US" sz="1600" i="1" u="none" strike="noStrike" kern="1200" cap="none" spc="0" normalizeH="0" baseline="0" noProof="0" dirty="0">
                <a:ln>
                  <a:noFill/>
                </a:ln>
                <a:solidFill>
                  <a:schemeClr val="tx1">
                    <a:lumMod val="75000"/>
                  </a:schemeClr>
                </a:solidFill>
                <a:uLnTx/>
                <a:uFillTx/>
                <a:ea typeface="+mn-ea"/>
                <a:cs typeface="+mn-cs"/>
              </a:rPr>
              <a:t>   Evidence-Based Medicine Committee</a:t>
            </a:r>
          </a:p>
        </p:txBody>
      </p:sp>
      <p:grpSp>
        <p:nvGrpSpPr>
          <p:cNvPr id="14" name="Group 13"/>
          <p:cNvGrpSpPr/>
          <p:nvPr/>
        </p:nvGrpSpPr>
        <p:grpSpPr>
          <a:xfrm>
            <a:off x="5897508" y="1367781"/>
            <a:ext cx="4421671" cy="1371600"/>
            <a:chOff x="5594351" y="1367781"/>
            <a:chExt cx="4281488" cy="1371600"/>
          </a:xfrm>
        </p:grpSpPr>
        <p:sp>
          <p:nvSpPr>
            <p:cNvPr id="15" name="Freeform 8"/>
            <p:cNvSpPr/>
            <p:nvPr/>
          </p:nvSpPr>
          <p:spPr bwMode="auto">
            <a:xfrm>
              <a:off x="5594351" y="1367781"/>
              <a:ext cx="4281488" cy="1371600"/>
            </a:xfrm>
            <a:custGeom>
              <a:avLst/>
              <a:gdLst>
                <a:gd name="T0" fmla="*/ 44 w 2697"/>
                <a:gd name="T1" fmla="*/ 243 h 864"/>
                <a:gd name="T2" fmla="*/ 2102 w 2697"/>
                <a:gd name="T3" fmla="*/ 1 h 864"/>
                <a:gd name="T4" fmla="*/ 2102 w 2697"/>
                <a:gd name="T5" fmla="*/ 1 h 864"/>
                <a:gd name="T6" fmla="*/ 2123 w 2697"/>
                <a:gd name="T7" fmla="*/ 0 h 864"/>
                <a:gd name="T8" fmla="*/ 2140 w 2697"/>
                <a:gd name="T9" fmla="*/ 1 h 864"/>
                <a:gd name="T10" fmla="*/ 2155 w 2697"/>
                <a:gd name="T11" fmla="*/ 4 h 864"/>
                <a:gd name="T12" fmla="*/ 2168 w 2697"/>
                <a:gd name="T13" fmla="*/ 8 h 864"/>
                <a:gd name="T14" fmla="*/ 2179 w 2697"/>
                <a:gd name="T15" fmla="*/ 14 h 864"/>
                <a:gd name="T16" fmla="*/ 2188 w 2697"/>
                <a:gd name="T17" fmla="*/ 18 h 864"/>
                <a:gd name="T18" fmla="*/ 2206 w 2697"/>
                <a:gd name="T19" fmla="*/ 28 h 864"/>
                <a:gd name="T20" fmla="*/ 2206 w 2697"/>
                <a:gd name="T21" fmla="*/ 28 h 864"/>
                <a:gd name="T22" fmla="*/ 2646 w 2697"/>
                <a:gd name="T23" fmla="*/ 254 h 864"/>
                <a:gd name="T24" fmla="*/ 2646 w 2697"/>
                <a:gd name="T25" fmla="*/ 254 h 864"/>
                <a:gd name="T26" fmla="*/ 2667 w 2697"/>
                <a:gd name="T27" fmla="*/ 272 h 864"/>
                <a:gd name="T28" fmla="*/ 2677 w 2697"/>
                <a:gd name="T29" fmla="*/ 281 h 864"/>
                <a:gd name="T30" fmla="*/ 2684 w 2697"/>
                <a:gd name="T31" fmla="*/ 289 h 864"/>
                <a:gd name="T32" fmla="*/ 2689 w 2697"/>
                <a:gd name="T33" fmla="*/ 297 h 864"/>
                <a:gd name="T34" fmla="*/ 2693 w 2697"/>
                <a:gd name="T35" fmla="*/ 304 h 864"/>
                <a:gd name="T36" fmla="*/ 2696 w 2697"/>
                <a:gd name="T37" fmla="*/ 312 h 864"/>
                <a:gd name="T38" fmla="*/ 2697 w 2697"/>
                <a:gd name="T39" fmla="*/ 320 h 864"/>
                <a:gd name="T40" fmla="*/ 2696 w 2697"/>
                <a:gd name="T41" fmla="*/ 327 h 864"/>
                <a:gd name="T42" fmla="*/ 2694 w 2697"/>
                <a:gd name="T43" fmla="*/ 335 h 864"/>
                <a:gd name="T44" fmla="*/ 2690 w 2697"/>
                <a:gd name="T45" fmla="*/ 343 h 864"/>
                <a:gd name="T46" fmla="*/ 2685 w 2697"/>
                <a:gd name="T47" fmla="*/ 351 h 864"/>
                <a:gd name="T48" fmla="*/ 2678 w 2697"/>
                <a:gd name="T49" fmla="*/ 359 h 864"/>
                <a:gd name="T50" fmla="*/ 2669 w 2697"/>
                <a:gd name="T51" fmla="*/ 368 h 864"/>
                <a:gd name="T52" fmla="*/ 2647 w 2697"/>
                <a:gd name="T53" fmla="*/ 387 h 864"/>
                <a:gd name="T54" fmla="*/ 2647 w 2697"/>
                <a:gd name="T55" fmla="*/ 387 h 864"/>
                <a:gd name="T56" fmla="*/ 2534 w 2697"/>
                <a:gd name="T57" fmla="*/ 467 h 864"/>
                <a:gd name="T58" fmla="*/ 2417 w 2697"/>
                <a:gd name="T59" fmla="*/ 547 h 864"/>
                <a:gd name="T60" fmla="*/ 2359 w 2697"/>
                <a:gd name="T61" fmla="*/ 586 h 864"/>
                <a:gd name="T62" fmla="*/ 2300 w 2697"/>
                <a:gd name="T63" fmla="*/ 625 h 864"/>
                <a:gd name="T64" fmla="*/ 2242 w 2697"/>
                <a:gd name="T65" fmla="*/ 663 h 864"/>
                <a:gd name="T66" fmla="*/ 2184 w 2697"/>
                <a:gd name="T67" fmla="*/ 699 h 864"/>
                <a:gd name="T68" fmla="*/ 2184 w 2697"/>
                <a:gd name="T69" fmla="*/ 699 h 864"/>
                <a:gd name="T70" fmla="*/ 2166 w 2697"/>
                <a:gd name="T71" fmla="*/ 709 h 864"/>
                <a:gd name="T72" fmla="*/ 2144 w 2697"/>
                <a:gd name="T73" fmla="*/ 718 h 864"/>
                <a:gd name="T74" fmla="*/ 2131 w 2697"/>
                <a:gd name="T75" fmla="*/ 722 h 864"/>
                <a:gd name="T76" fmla="*/ 2116 w 2697"/>
                <a:gd name="T77" fmla="*/ 726 h 864"/>
                <a:gd name="T78" fmla="*/ 2101 w 2697"/>
                <a:gd name="T79" fmla="*/ 729 h 864"/>
                <a:gd name="T80" fmla="*/ 2085 w 2697"/>
                <a:gd name="T81" fmla="*/ 730 h 864"/>
                <a:gd name="T82" fmla="*/ 44 w 2697"/>
                <a:gd name="T83" fmla="*/ 864 h 864"/>
                <a:gd name="T84" fmla="*/ 44 w 2697"/>
                <a:gd name="T85" fmla="*/ 864 h 864"/>
                <a:gd name="T86" fmla="*/ 36 w 2697"/>
                <a:gd name="T87" fmla="*/ 864 h 864"/>
                <a:gd name="T88" fmla="*/ 27 w 2697"/>
                <a:gd name="T89" fmla="*/ 862 h 864"/>
                <a:gd name="T90" fmla="*/ 20 w 2697"/>
                <a:gd name="T91" fmla="*/ 858 h 864"/>
                <a:gd name="T92" fmla="*/ 13 w 2697"/>
                <a:gd name="T93" fmla="*/ 852 h 864"/>
                <a:gd name="T94" fmla="*/ 8 w 2697"/>
                <a:gd name="T95" fmla="*/ 846 h 864"/>
                <a:gd name="T96" fmla="*/ 4 w 2697"/>
                <a:gd name="T97" fmla="*/ 838 h 864"/>
                <a:gd name="T98" fmla="*/ 1 w 2697"/>
                <a:gd name="T99" fmla="*/ 830 h 864"/>
                <a:gd name="T100" fmla="*/ 0 w 2697"/>
                <a:gd name="T101" fmla="*/ 820 h 864"/>
                <a:gd name="T102" fmla="*/ 0 w 2697"/>
                <a:gd name="T103" fmla="*/ 288 h 864"/>
                <a:gd name="T104" fmla="*/ 0 w 2697"/>
                <a:gd name="T105" fmla="*/ 288 h 864"/>
                <a:gd name="T106" fmla="*/ 1 w 2697"/>
                <a:gd name="T107" fmla="*/ 280 h 864"/>
                <a:gd name="T108" fmla="*/ 4 w 2697"/>
                <a:gd name="T109" fmla="*/ 272 h 864"/>
                <a:gd name="T110" fmla="*/ 8 w 2697"/>
                <a:gd name="T111" fmla="*/ 265 h 864"/>
                <a:gd name="T112" fmla="*/ 13 w 2697"/>
                <a:gd name="T113" fmla="*/ 258 h 864"/>
                <a:gd name="T114" fmla="*/ 20 w 2697"/>
                <a:gd name="T115" fmla="*/ 253 h 864"/>
                <a:gd name="T116" fmla="*/ 27 w 2697"/>
                <a:gd name="T117" fmla="*/ 249 h 864"/>
                <a:gd name="T118" fmla="*/ 36 w 2697"/>
                <a:gd name="T119" fmla="*/ 246 h 864"/>
                <a:gd name="T120" fmla="*/ 44 w 2697"/>
                <a:gd name="T121" fmla="*/ 243 h 864"/>
                <a:gd name="T122" fmla="*/ 44 w 2697"/>
                <a:gd name="T123" fmla="*/ 243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97" h="864">
                  <a:moveTo>
                    <a:pt x="44" y="243"/>
                  </a:moveTo>
                  <a:lnTo>
                    <a:pt x="2102" y="1"/>
                  </a:lnTo>
                  <a:lnTo>
                    <a:pt x="2102" y="1"/>
                  </a:lnTo>
                  <a:lnTo>
                    <a:pt x="2123" y="0"/>
                  </a:lnTo>
                  <a:lnTo>
                    <a:pt x="2140" y="1"/>
                  </a:lnTo>
                  <a:lnTo>
                    <a:pt x="2155" y="4"/>
                  </a:lnTo>
                  <a:lnTo>
                    <a:pt x="2168" y="8"/>
                  </a:lnTo>
                  <a:lnTo>
                    <a:pt x="2179" y="14"/>
                  </a:lnTo>
                  <a:lnTo>
                    <a:pt x="2188" y="18"/>
                  </a:lnTo>
                  <a:lnTo>
                    <a:pt x="2206" y="28"/>
                  </a:lnTo>
                  <a:lnTo>
                    <a:pt x="2206" y="28"/>
                  </a:lnTo>
                  <a:lnTo>
                    <a:pt x="2646" y="254"/>
                  </a:lnTo>
                  <a:lnTo>
                    <a:pt x="2646" y="254"/>
                  </a:lnTo>
                  <a:lnTo>
                    <a:pt x="2667" y="272"/>
                  </a:lnTo>
                  <a:lnTo>
                    <a:pt x="2677" y="281"/>
                  </a:lnTo>
                  <a:lnTo>
                    <a:pt x="2684" y="289"/>
                  </a:lnTo>
                  <a:lnTo>
                    <a:pt x="2689" y="297"/>
                  </a:lnTo>
                  <a:lnTo>
                    <a:pt x="2693" y="304"/>
                  </a:lnTo>
                  <a:lnTo>
                    <a:pt x="2696" y="312"/>
                  </a:lnTo>
                  <a:lnTo>
                    <a:pt x="2697" y="320"/>
                  </a:lnTo>
                  <a:lnTo>
                    <a:pt x="2696" y="327"/>
                  </a:lnTo>
                  <a:lnTo>
                    <a:pt x="2694" y="335"/>
                  </a:lnTo>
                  <a:lnTo>
                    <a:pt x="2690" y="343"/>
                  </a:lnTo>
                  <a:lnTo>
                    <a:pt x="2685" y="351"/>
                  </a:lnTo>
                  <a:lnTo>
                    <a:pt x="2678" y="359"/>
                  </a:lnTo>
                  <a:lnTo>
                    <a:pt x="2669" y="368"/>
                  </a:lnTo>
                  <a:lnTo>
                    <a:pt x="2647" y="387"/>
                  </a:lnTo>
                  <a:lnTo>
                    <a:pt x="2647" y="387"/>
                  </a:lnTo>
                  <a:lnTo>
                    <a:pt x="2534" y="467"/>
                  </a:lnTo>
                  <a:lnTo>
                    <a:pt x="2417" y="547"/>
                  </a:lnTo>
                  <a:lnTo>
                    <a:pt x="2359" y="586"/>
                  </a:lnTo>
                  <a:lnTo>
                    <a:pt x="2300" y="625"/>
                  </a:lnTo>
                  <a:lnTo>
                    <a:pt x="2242" y="663"/>
                  </a:lnTo>
                  <a:lnTo>
                    <a:pt x="2184" y="699"/>
                  </a:lnTo>
                  <a:lnTo>
                    <a:pt x="2184" y="699"/>
                  </a:lnTo>
                  <a:lnTo>
                    <a:pt x="2166" y="709"/>
                  </a:lnTo>
                  <a:lnTo>
                    <a:pt x="2144" y="718"/>
                  </a:lnTo>
                  <a:lnTo>
                    <a:pt x="2131" y="722"/>
                  </a:lnTo>
                  <a:lnTo>
                    <a:pt x="2116" y="726"/>
                  </a:lnTo>
                  <a:lnTo>
                    <a:pt x="2101" y="729"/>
                  </a:lnTo>
                  <a:lnTo>
                    <a:pt x="2085" y="730"/>
                  </a:lnTo>
                  <a:lnTo>
                    <a:pt x="44" y="864"/>
                  </a:lnTo>
                  <a:lnTo>
                    <a:pt x="44" y="864"/>
                  </a:lnTo>
                  <a:lnTo>
                    <a:pt x="36" y="864"/>
                  </a:lnTo>
                  <a:lnTo>
                    <a:pt x="27" y="862"/>
                  </a:lnTo>
                  <a:lnTo>
                    <a:pt x="20" y="858"/>
                  </a:lnTo>
                  <a:lnTo>
                    <a:pt x="13" y="852"/>
                  </a:lnTo>
                  <a:lnTo>
                    <a:pt x="8" y="846"/>
                  </a:lnTo>
                  <a:lnTo>
                    <a:pt x="4" y="838"/>
                  </a:lnTo>
                  <a:lnTo>
                    <a:pt x="1" y="830"/>
                  </a:lnTo>
                  <a:lnTo>
                    <a:pt x="0" y="820"/>
                  </a:lnTo>
                  <a:lnTo>
                    <a:pt x="0" y="288"/>
                  </a:lnTo>
                  <a:lnTo>
                    <a:pt x="0" y="288"/>
                  </a:lnTo>
                  <a:lnTo>
                    <a:pt x="1" y="280"/>
                  </a:lnTo>
                  <a:lnTo>
                    <a:pt x="4" y="272"/>
                  </a:lnTo>
                  <a:lnTo>
                    <a:pt x="8" y="265"/>
                  </a:lnTo>
                  <a:lnTo>
                    <a:pt x="13" y="258"/>
                  </a:lnTo>
                  <a:lnTo>
                    <a:pt x="20" y="253"/>
                  </a:lnTo>
                  <a:lnTo>
                    <a:pt x="27" y="249"/>
                  </a:lnTo>
                  <a:lnTo>
                    <a:pt x="36" y="246"/>
                  </a:lnTo>
                  <a:lnTo>
                    <a:pt x="44" y="243"/>
                  </a:lnTo>
                  <a:lnTo>
                    <a:pt x="44" y="243"/>
                  </a:lnTo>
                  <a:close/>
                </a:path>
              </a:pathLst>
            </a:custGeom>
            <a:solidFill>
              <a:schemeClr val="accent1"/>
            </a:solidFill>
            <a:ln w="9525">
              <a:noFill/>
              <a:round/>
              <a:headEnd type="none" w="sm" len="sm"/>
              <a:tailEnd type="none" w="sm" len="sm"/>
            </a:ln>
            <a:effectLst>
              <a:outerShdw blurRad="50800" dist="38100" dir="8100000" algn="tr" rotWithShape="0">
                <a:prstClr val="black">
                  <a:alpha val="40000"/>
                </a:prstClr>
              </a:outerShdw>
            </a:effectLst>
          </p:spPr>
          <p:txBody>
            <a:bodyPr vert="horz" wrap="square" lIns="91440" tIns="45720" rIns="91440" bIns="45720" numCol="1" anchor="t" anchorCtr="0" compatLnSpc="1"/>
            <a:lstStyle/>
            <a:p>
              <a:pPr marL="0" marR="0" lvl="0" indent="0" algn="l" defTabSz="914400" rtl="0">
                <a:lnSpc>
                  <a:spcPct val="100000"/>
                </a:lnSpc>
                <a:spcBef>
                  <a:spcPts val="0"/>
                </a:spcBef>
                <a:spcAft>
                  <a:spcPts val="0"/>
                </a:spcAft>
                <a:buClrTx/>
                <a:buSzTx/>
                <a:buFontTx/>
                <a:buNone/>
                <a:tabLst/>
              </a:pPr>
              <a:endParaRPr kumimoji="0" lang="en-US" sz="1800" b="0" i="0" u="none" strike="noStrike" kern="1200" cap="none" spc="0" normalizeH="0" baseline="0" noProof="0" dirty="0">
                <a:ln>
                  <a:noFill/>
                </a:ln>
                <a:solidFill>
                  <a:prstClr val="black"/>
                </a:solidFill>
                <a:uLnTx/>
                <a:uFillTx/>
                <a:latin typeface="Calibri"/>
                <a:ea typeface="+mn-ea"/>
                <a:cs typeface="+mn-cs"/>
              </a:endParaRPr>
            </a:p>
          </p:txBody>
        </p:sp>
        <p:sp>
          <p:nvSpPr>
            <p:cNvPr id="16" name="TextBox 15"/>
            <p:cNvSpPr txBox="1"/>
            <p:nvPr/>
          </p:nvSpPr>
          <p:spPr>
            <a:xfrm>
              <a:off x="5840603" y="1822748"/>
              <a:ext cx="3838667" cy="400110"/>
            </a:xfrm>
            <a:prstGeom prst="rect">
              <a:avLst/>
            </a:prstGeom>
            <a:noFill/>
            <a:ln>
              <a:noFill/>
            </a:ln>
            <a:scene3d>
              <a:camera prst="orthographicFront">
                <a:rot lat="600000" lon="20399993" rev="0"/>
              </a:camera>
              <a:lightRig rig="threePt" dir="t"/>
            </a:scene3d>
          </p:spPr>
          <p:txBody>
            <a:bodyPr wrap="square" rtlCol="0">
              <a:spAutoFit/>
            </a:bodyPr>
            <a:lstStyle/>
            <a:p>
              <a:pPr marL="0" marR="0" lvl="0" indent="0" algn="l" defTabSz="914400" rtl="0">
                <a:lnSpc>
                  <a:spcPct val="100000"/>
                </a:lnSpc>
                <a:spcBef>
                  <a:spcPts val="0"/>
                </a:spcBef>
                <a:spcAft>
                  <a:spcPts val="0"/>
                </a:spcAft>
                <a:buClrTx/>
                <a:buSzTx/>
                <a:buFontTx/>
                <a:buNone/>
                <a:tabLst/>
              </a:pPr>
              <a:r>
                <a:rPr kumimoji="0" lang="en-US" sz="2000" b="1" i="0" u="none" strike="noStrike" kern="1200" cap="none" spc="0" normalizeH="0" baseline="0" noProof="0" dirty="0">
                  <a:ln>
                    <a:noFill/>
                  </a:ln>
                  <a:solidFill>
                    <a:schemeClr val="bg1"/>
                  </a:solidFill>
                  <a:uLnTx/>
                  <a:uFillTx/>
                  <a:latin typeface="Arial" panose="020B0604020202020204" pitchFamily="34" charset="0"/>
                  <a:cs typeface="Arial" panose="020B0604020202020204" pitchFamily="34" charset="0"/>
                </a:rPr>
                <a:t>Adding an Antipsychotic</a:t>
              </a:r>
              <a:r>
                <a:rPr kumimoji="0" lang="en-US" sz="2000" b="1" i="0" u="none" strike="noStrike" kern="1200" cap="none" spc="0" normalizeH="0" baseline="30000" noProof="0" dirty="0">
                  <a:ln>
                    <a:noFill/>
                  </a:ln>
                  <a:solidFill>
                    <a:schemeClr val="bg1"/>
                  </a:solidFill>
                  <a:uLnTx/>
                  <a:uFillTx/>
                  <a:latin typeface="Arial" panose="020B0604020202020204" pitchFamily="34" charset="0"/>
                  <a:cs typeface="Arial" panose="020B0604020202020204" pitchFamily="34" charset="0"/>
                </a:rPr>
                <a:t>1</a:t>
              </a:r>
            </a:p>
          </p:txBody>
        </p:sp>
      </p:grpSp>
      <p:sp>
        <p:nvSpPr>
          <p:cNvPr id="17" name="Rectangle 16"/>
          <p:cNvSpPr/>
          <p:nvPr/>
        </p:nvSpPr>
        <p:spPr>
          <a:xfrm>
            <a:off x="6945085" y="3081448"/>
            <a:ext cx="3816091" cy="1569660"/>
          </a:xfrm>
          <a:prstGeom prst="rect">
            <a:avLst/>
          </a:prstGeom>
        </p:spPr>
        <p:txBody>
          <a:bodyPr wrap="square">
            <a:spAutoFit/>
          </a:bodyPr>
          <a:lstStyle/>
          <a:p>
            <a:pPr marL="0" marR="0" lvl="0" indent="0" defTabSz="914400" rtl="0">
              <a:lnSpc>
                <a:spcPct val="100000"/>
              </a:lnSpc>
              <a:spcBef>
                <a:spcPts val="0"/>
              </a:spcBef>
              <a:spcAft>
                <a:spcPts val="0"/>
              </a:spcAft>
              <a:buClrTx/>
              <a:buSzTx/>
              <a:buFontTx/>
              <a:buNone/>
              <a:tabLst/>
            </a:pPr>
            <a:r>
              <a:rPr kumimoji="0" lang="en-US" sz="1600" b="1" i="0" u="none" strike="noStrike" kern="1200" cap="none" spc="0" normalizeH="0" baseline="0" noProof="0" dirty="0">
                <a:ln>
                  <a:noFill/>
                </a:ln>
                <a:solidFill>
                  <a:schemeClr val="accent1"/>
                </a:solidFill>
                <a:uLnTx/>
                <a:uFillTx/>
                <a:ea typeface="+mn-ea"/>
                <a:cs typeface="+mn-cs"/>
              </a:rPr>
              <a:t>“The treatment of PD psychosis may include the addition of an antipsychotic agent.”</a:t>
            </a:r>
          </a:p>
          <a:p>
            <a:pPr marL="0" marR="0" lvl="0" indent="0" defTabSz="914400" rtl="0">
              <a:lnSpc>
                <a:spcPct val="100000"/>
              </a:lnSpc>
              <a:spcBef>
                <a:spcPts val="0"/>
              </a:spcBef>
              <a:spcAft>
                <a:spcPts val="0"/>
              </a:spcAft>
              <a:buClrTx/>
              <a:buSzTx/>
              <a:buFontTx/>
              <a:buNone/>
              <a:tabLst/>
            </a:pPr>
            <a:endParaRPr kumimoji="0" lang="en-US" sz="1600" i="0" u="none" strike="noStrike" kern="1200" cap="none" spc="0" normalizeH="0" baseline="0" noProof="0" dirty="0">
              <a:ln>
                <a:noFill/>
              </a:ln>
              <a:solidFill>
                <a:schemeClr val="tx1">
                  <a:lumMod val="75000"/>
                </a:schemeClr>
              </a:solidFill>
              <a:uLnTx/>
              <a:uFillTx/>
              <a:ea typeface="+mn-ea"/>
              <a:cs typeface="+mn-cs"/>
            </a:endParaRPr>
          </a:p>
          <a:p>
            <a:pPr marL="0" marR="0" lvl="0" indent="0" defTabSz="914400" rtl="0">
              <a:lnSpc>
                <a:spcPct val="100000"/>
              </a:lnSpc>
              <a:spcBef>
                <a:spcPts val="0"/>
              </a:spcBef>
              <a:spcAft>
                <a:spcPts val="0"/>
              </a:spcAft>
              <a:buClrTx/>
              <a:buSzTx/>
              <a:buFontTx/>
              <a:buNone/>
              <a:tabLst/>
            </a:pPr>
            <a:r>
              <a:rPr kumimoji="0" lang="en-US" sz="1600" i="1" u="none" strike="noStrike" kern="1200" cap="none" spc="0" normalizeH="0" baseline="0" noProof="0" dirty="0">
                <a:ln>
                  <a:noFill/>
                </a:ln>
                <a:solidFill>
                  <a:schemeClr val="tx1">
                    <a:lumMod val="75000"/>
                  </a:schemeClr>
                </a:solidFill>
                <a:uLnTx/>
                <a:uFillTx/>
                <a:ea typeface="+mn-ea"/>
                <a:cs typeface="Calibri" panose="020F0502020204030204" pitchFamily="34" charset="0"/>
              </a:rPr>
              <a:t>– </a:t>
            </a:r>
            <a:r>
              <a:rPr kumimoji="0" lang="en-US" sz="1600" i="1" u="none" strike="noStrike" kern="1200" cap="none" spc="0" normalizeH="0" baseline="0" noProof="0" dirty="0">
                <a:ln>
                  <a:noFill/>
                </a:ln>
                <a:solidFill>
                  <a:schemeClr val="tx1">
                    <a:lumMod val="75000"/>
                  </a:schemeClr>
                </a:solidFill>
                <a:uLnTx/>
                <a:uFillTx/>
                <a:ea typeface="+mn-ea"/>
                <a:cs typeface="+mn-cs"/>
              </a:rPr>
              <a:t>Movement Disorders Society </a:t>
            </a:r>
            <a:br>
              <a:rPr kumimoji="0" lang="en-US" sz="1600" i="1" u="none" strike="noStrike" kern="1200" cap="none" spc="0" normalizeH="0" baseline="0" noProof="0" dirty="0">
                <a:ln>
                  <a:noFill/>
                </a:ln>
                <a:solidFill>
                  <a:schemeClr val="tx1">
                    <a:lumMod val="75000"/>
                  </a:schemeClr>
                </a:solidFill>
                <a:uLnTx/>
                <a:uFillTx/>
                <a:ea typeface="+mn-ea"/>
                <a:cs typeface="+mn-cs"/>
              </a:rPr>
            </a:br>
            <a:r>
              <a:rPr kumimoji="0" lang="en-US" sz="1600" i="1" u="none" strike="noStrike" kern="1200" cap="none" spc="0" normalizeH="0" baseline="0" noProof="0" dirty="0">
                <a:ln>
                  <a:noFill/>
                </a:ln>
                <a:solidFill>
                  <a:schemeClr val="tx1">
                    <a:lumMod val="75000"/>
                  </a:schemeClr>
                </a:solidFill>
                <a:uLnTx/>
                <a:uFillTx/>
                <a:ea typeface="+mn-ea"/>
                <a:cs typeface="+mn-cs"/>
              </a:rPr>
              <a:t>   Evidence-Based Medicine Committee</a:t>
            </a:r>
          </a:p>
        </p:txBody>
      </p:sp>
      <p:sp>
        <p:nvSpPr>
          <p:cNvPr id="7" name="Rectangle 6">
            <a:extLst>
              <a:ext uri="{FF2B5EF4-FFF2-40B4-BE49-F238E27FC236}">
                <a16:creationId xmlns:a16="http://schemas.microsoft.com/office/drawing/2014/main" id="{960389A7-4D1E-D791-7717-9F2C722F66B8}"/>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 Addition to Dopaminergic Mechanisms, PDP Also Involves Serotonergic Mechanisms</a:t>
            </a:r>
          </a:p>
        </p:txBody>
      </p:sp>
      <p:sp>
        <p:nvSpPr>
          <p:cNvPr id="6" name="Footer Placeholder 5">
            <a:extLst>
              <a:ext uri="{FF2B5EF4-FFF2-40B4-BE49-F238E27FC236}">
                <a16:creationId xmlns:a16="http://schemas.microsoft.com/office/drawing/2014/main" id="{8EEB07B5-BED7-C57A-B830-490DC1A975D1}"/>
              </a:ext>
            </a:extLst>
          </p:cNvPr>
          <p:cNvSpPr>
            <a:spLocks noGrp="1"/>
          </p:cNvSpPr>
          <p:nvPr>
            <p:ph type="ftr" sz="quarter" idx="3"/>
          </p:nvPr>
        </p:nvSpPr>
        <p:spPr/>
        <p:txBody>
          <a:bodyPr/>
          <a:lstStyle/>
          <a:p>
            <a:r>
              <a:rPr kumimoji="0" lang="da-DK" sz="1200" b="0" i="0" u="none" strike="noStrike" kern="0" cap="none" spc="0" normalizeH="0" baseline="0" noProof="0" dirty="0">
                <a:ln>
                  <a:noFill/>
                </a:ln>
                <a:solidFill>
                  <a:srgbClr val="929292"/>
                </a:solidFill>
                <a:uLnTx/>
                <a:uFillTx/>
                <a:latin typeface="Calibri" panose="020F0502020204030204"/>
                <a:ea typeface="+mn-ea"/>
                <a:cs typeface="+mn-cs"/>
              </a:rPr>
              <a:t>1. </a:t>
            </a:r>
            <a:r>
              <a:rPr kumimoji="0" lang="nl-NL" sz="1200" b="0" i="0" u="none" strike="noStrike" kern="0" cap="none" spc="0" normalizeH="0" baseline="0" noProof="0" dirty="0">
                <a:ln>
                  <a:noFill/>
                </a:ln>
                <a:solidFill>
                  <a:srgbClr val="929292"/>
                </a:solidFill>
                <a:uLnTx/>
                <a:uFillTx/>
                <a:latin typeface="Calibri" panose="020F0502020204030204"/>
                <a:ea typeface="+mn-ea"/>
                <a:cs typeface="+mn-cs"/>
              </a:rPr>
              <a:t>Braak H, et al. </a:t>
            </a:r>
            <a:r>
              <a:rPr kumimoji="0" lang="nl-NL" sz="1200" b="0" i="1" u="none" strike="noStrike" kern="0" cap="none" spc="0" normalizeH="0" baseline="0" noProof="0" dirty="0">
                <a:ln>
                  <a:noFill/>
                </a:ln>
                <a:solidFill>
                  <a:srgbClr val="929292"/>
                </a:solidFill>
                <a:uLnTx/>
                <a:uFillTx/>
                <a:latin typeface="Calibri" panose="020F0502020204030204"/>
                <a:ea typeface="+mn-ea"/>
                <a:cs typeface="+mn-cs"/>
              </a:rPr>
              <a:t>Neurobiol Aging</a:t>
            </a:r>
            <a:r>
              <a:rPr kumimoji="0" lang="nl-NL" sz="1200" b="0" i="0" u="none" strike="noStrike" kern="0" cap="none" spc="0" normalizeH="0" baseline="0" noProof="0" dirty="0">
                <a:ln>
                  <a:noFill/>
                </a:ln>
                <a:solidFill>
                  <a:srgbClr val="929292"/>
                </a:solidFill>
                <a:uLnTx/>
                <a:uFillTx/>
                <a:latin typeface="Calibri" panose="020F0502020204030204"/>
                <a:ea typeface="+mn-ea"/>
                <a:cs typeface="+mn-cs"/>
              </a:rPr>
              <a:t>. 2003;24(2):197‐211; </a:t>
            </a:r>
            <a:r>
              <a:rPr kumimoji="0" lang="en-US" sz="1200" b="0" i="0" u="none" strike="noStrike" kern="0" cap="none" spc="0" normalizeH="0" baseline="0" noProof="0" dirty="0">
                <a:ln>
                  <a:noFill/>
                </a:ln>
                <a:solidFill>
                  <a:srgbClr val="929292"/>
                </a:solidFill>
                <a:uLnTx/>
                <a:uFillTx/>
                <a:latin typeface="Calibri" panose="020F0502020204030204"/>
                <a:ea typeface="+mn-ea"/>
                <a:cs typeface="+mn-cs"/>
              </a:rPr>
              <a:t>2 </a:t>
            </a:r>
            <a:r>
              <a:rPr kumimoji="0" lang="en-US" sz="1200" b="0" i="0" u="none" strike="noStrike" kern="0" cap="none" spc="0" normalizeH="0" baseline="0" noProof="0" dirty="0" err="1">
                <a:ln>
                  <a:noFill/>
                </a:ln>
                <a:solidFill>
                  <a:srgbClr val="929292"/>
                </a:solidFill>
                <a:uLnTx/>
                <a:uFillTx/>
                <a:latin typeface="Calibri" panose="020F0502020204030204"/>
                <a:ea typeface="+mn-ea"/>
                <a:cs typeface="+mn-cs"/>
              </a:rPr>
              <a:t>Ballanger</a:t>
            </a:r>
            <a:r>
              <a:rPr kumimoji="0" lang="en-US" sz="1200" b="0" i="0" u="none" strike="noStrike" kern="0" cap="none" spc="0" normalizeH="0" baseline="0" noProof="0" dirty="0">
                <a:ln>
                  <a:noFill/>
                </a:ln>
                <a:solidFill>
                  <a:srgbClr val="929292"/>
                </a:solidFill>
                <a:uLnTx/>
                <a:uFillTx/>
                <a:latin typeface="Calibri" panose="020F0502020204030204"/>
                <a:ea typeface="+mn-ea"/>
                <a:cs typeface="+mn-cs"/>
              </a:rPr>
              <a:t> B, et al. </a:t>
            </a:r>
            <a:r>
              <a:rPr kumimoji="0" lang="en-US" sz="1200" b="0" i="1" u="none" strike="noStrike" kern="0" cap="none" spc="0" normalizeH="0" baseline="0" noProof="0" dirty="0">
                <a:ln>
                  <a:noFill/>
                </a:ln>
                <a:solidFill>
                  <a:srgbClr val="929292"/>
                </a:solidFill>
                <a:uLnTx/>
                <a:uFillTx/>
                <a:latin typeface="Calibri" panose="020F0502020204030204"/>
                <a:ea typeface="+mn-ea"/>
                <a:cs typeface="+mn-cs"/>
              </a:rPr>
              <a:t>Arch Neurol</a:t>
            </a:r>
            <a:r>
              <a:rPr kumimoji="0" lang="en-US" sz="1200" b="0" i="0" u="none" strike="noStrike" kern="0" cap="none" spc="0" normalizeH="0" baseline="0" noProof="0" dirty="0">
                <a:ln>
                  <a:noFill/>
                </a:ln>
                <a:solidFill>
                  <a:srgbClr val="929292"/>
                </a:solidFill>
                <a:uLnTx/>
                <a:uFillTx/>
                <a:latin typeface="Calibri" panose="020F0502020204030204"/>
                <a:ea typeface="+mn-ea"/>
                <a:cs typeface="+mn-cs"/>
              </a:rPr>
              <a:t>. 2010;67(4):416‐421; </a:t>
            </a:r>
            <a:r>
              <a:rPr kumimoji="0" lang="en-US" sz="1200" b="0" i="0" u="none" strike="noStrike" kern="1200" cap="none" spc="0" normalizeH="0" baseline="0" noProof="0" dirty="0">
                <a:ln>
                  <a:noFill/>
                </a:ln>
                <a:solidFill>
                  <a:srgbClr val="929292"/>
                </a:solidFill>
                <a:uLnTx/>
                <a:uFillTx/>
                <a:latin typeface="Calibri" panose="020F0502020204030204"/>
                <a:ea typeface="+mn-ea"/>
                <a:cs typeface="+mn-cs"/>
              </a:rPr>
              <a:t>3. </a:t>
            </a:r>
            <a:r>
              <a:rPr kumimoji="0" lang="en-US" sz="1200" b="0" i="0" u="none" strike="noStrike" kern="1200" cap="none" spc="0" normalizeH="0" baseline="0" noProof="0" dirty="0" err="1">
                <a:ln>
                  <a:noFill/>
                </a:ln>
                <a:solidFill>
                  <a:srgbClr val="929292"/>
                </a:solidFill>
                <a:uLnTx/>
                <a:uFillTx/>
                <a:latin typeface="Calibri" panose="020F0502020204030204"/>
                <a:ea typeface="+mn-ea"/>
                <a:cs typeface="+mn-cs"/>
              </a:rPr>
              <a:t>Huot</a:t>
            </a:r>
            <a:r>
              <a:rPr kumimoji="0" lang="en-US" sz="1200" b="0" i="0" u="none" strike="noStrike" kern="1200" cap="none" spc="0" normalizeH="0" baseline="0" noProof="0" dirty="0">
                <a:ln>
                  <a:noFill/>
                </a:ln>
                <a:solidFill>
                  <a:srgbClr val="929292"/>
                </a:solidFill>
                <a:uLnTx/>
                <a:uFillTx/>
                <a:latin typeface="Calibri" panose="020F0502020204030204"/>
                <a:ea typeface="+mn-ea"/>
                <a:cs typeface="+mn-cs"/>
              </a:rPr>
              <a:t> P, et al. </a:t>
            </a:r>
            <a:r>
              <a:rPr kumimoji="0" lang="en-US" sz="1200" b="0" i="1" u="none" strike="noStrike" kern="1200" cap="none" spc="0" normalizeH="0" baseline="0" noProof="0" dirty="0">
                <a:ln>
                  <a:noFill/>
                </a:ln>
                <a:solidFill>
                  <a:srgbClr val="929292"/>
                </a:solidFill>
                <a:uLnTx/>
                <a:uFillTx/>
                <a:latin typeface="Calibri" panose="020F0502020204030204"/>
                <a:ea typeface="+mn-ea"/>
                <a:cs typeface="+mn-cs"/>
              </a:rPr>
              <a:t>Mov </a:t>
            </a:r>
            <a:r>
              <a:rPr kumimoji="0" lang="en-US" sz="1200" b="0" i="1" u="none" strike="noStrike" kern="1200" cap="none" spc="0" normalizeH="0" baseline="0" noProof="0" dirty="0" err="1">
                <a:ln>
                  <a:noFill/>
                </a:ln>
                <a:solidFill>
                  <a:srgbClr val="929292"/>
                </a:solidFill>
                <a:uLnTx/>
                <a:uFillTx/>
                <a:latin typeface="Calibri" panose="020F0502020204030204"/>
                <a:ea typeface="+mn-ea"/>
                <a:cs typeface="+mn-cs"/>
              </a:rPr>
              <a:t>Disord</a:t>
            </a:r>
            <a:r>
              <a:rPr kumimoji="0" lang="en-US" sz="1200" b="0" i="0" u="none" strike="noStrike" kern="1200" cap="none" spc="0" normalizeH="0" baseline="0" noProof="0" dirty="0">
                <a:ln>
                  <a:noFill/>
                </a:ln>
                <a:solidFill>
                  <a:srgbClr val="929292"/>
                </a:solidFill>
                <a:uLnTx/>
                <a:uFillTx/>
                <a:latin typeface="Calibri" panose="020F0502020204030204"/>
                <a:ea typeface="+mn-ea"/>
                <a:cs typeface="+mn-cs"/>
              </a:rPr>
              <a:t>. 2010;25(10):1399-1408; 4. </a:t>
            </a:r>
            <a:r>
              <a:rPr kumimoji="0" lang="en-US" sz="1200" b="0" i="0" u="none" strike="noStrike" kern="1200" cap="none" spc="0" normalizeH="0" baseline="0" noProof="0" dirty="0" err="1">
                <a:ln>
                  <a:noFill/>
                </a:ln>
                <a:solidFill>
                  <a:srgbClr val="929292"/>
                </a:solidFill>
                <a:uLnTx/>
                <a:uFillTx/>
                <a:latin typeface="Calibri" panose="020F0502020204030204"/>
                <a:ea typeface="+mn-ea"/>
                <a:cs typeface="+mn-cs"/>
              </a:rPr>
              <a:t>Kometer</a:t>
            </a:r>
            <a:r>
              <a:rPr kumimoji="0" lang="en-US" sz="1200" b="0" i="0" u="none" strike="noStrike" kern="1200" cap="none" spc="0" normalizeH="0" baseline="0" noProof="0" dirty="0">
                <a:ln>
                  <a:noFill/>
                </a:ln>
                <a:solidFill>
                  <a:srgbClr val="929292"/>
                </a:solidFill>
                <a:uLnTx/>
                <a:uFillTx/>
                <a:latin typeface="Calibri" panose="020F0502020204030204"/>
                <a:ea typeface="+mn-ea"/>
                <a:cs typeface="+mn-cs"/>
              </a:rPr>
              <a:t> M, et al. </a:t>
            </a:r>
            <a:r>
              <a:rPr kumimoji="0" lang="en-US" sz="1200" b="0" i="1" u="none" strike="noStrike" kern="1200" cap="none" spc="0" normalizeH="0" baseline="0" noProof="0" dirty="0">
                <a:ln>
                  <a:noFill/>
                </a:ln>
                <a:solidFill>
                  <a:srgbClr val="929292"/>
                </a:solidFill>
                <a:uLnTx/>
                <a:uFillTx/>
                <a:latin typeface="Calibri" panose="020F0502020204030204"/>
                <a:ea typeface="+mn-ea"/>
                <a:cs typeface="+mn-cs"/>
              </a:rPr>
              <a:t>J </a:t>
            </a:r>
            <a:r>
              <a:rPr kumimoji="0" lang="en-US" sz="1200" b="0" i="1" u="none" strike="noStrike" kern="1200" cap="none" spc="0" normalizeH="0" baseline="0" noProof="0" dirty="0" err="1">
                <a:ln>
                  <a:noFill/>
                </a:ln>
                <a:solidFill>
                  <a:srgbClr val="929292"/>
                </a:solidFill>
                <a:uLnTx/>
                <a:uFillTx/>
                <a:latin typeface="Calibri" panose="020F0502020204030204"/>
                <a:ea typeface="+mn-ea"/>
                <a:cs typeface="+mn-cs"/>
              </a:rPr>
              <a:t>Neurosci</a:t>
            </a:r>
            <a:r>
              <a:rPr kumimoji="0" lang="en-US" sz="1200" b="0" i="0" u="none" strike="noStrike" kern="1200" cap="none" spc="0" normalizeH="0" baseline="0" noProof="0" dirty="0">
                <a:ln>
                  <a:noFill/>
                </a:ln>
                <a:solidFill>
                  <a:srgbClr val="929292"/>
                </a:solidFill>
                <a:uLnTx/>
                <a:uFillTx/>
                <a:latin typeface="Calibri" panose="020F0502020204030204"/>
                <a:ea typeface="+mn-ea"/>
                <a:cs typeface="+mn-cs"/>
              </a:rPr>
              <a:t>. 2013;33(25):10544-51</a:t>
            </a:r>
            <a:r>
              <a:rPr lang="en-US" sz="1200" dirty="0">
                <a:solidFill>
                  <a:srgbClr val="929292"/>
                </a:solidFill>
                <a:latin typeface="Calibri" panose="020F0502020204030204"/>
              </a:rPr>
              <a:t>;</a:t>
            </a:r>
            <a:r>
              <a:rPr kumimoji="0" lang="en-US" sz="1200" b="0" i="0" u="none" strike="noStrike" kern="1200" cap="none" spc="0" normalizeH="0" baseline="0" noProof="0" dirty="0">
                <a:ln>
                  <a:noFill/>
                </a:ln>
                <a:solidFill>
                  <a:srgbClr val="929292"/>
                </a:solidFill>
                <a:uLnTx/>
                <a:uFillTx/>
                <a:latin typeface="Calibri" panose="020F0502020204030204"/>
                <a:ea typeface="+mn-ea"/>
                <a:cs typeface="+mn-cs"/>
              </a:rPr>
              <a:t> 5. </a:t>
            </a:r>
            <a:r>
              <a:rPr kumimoji="0" lang="en-US" sz="1200" b="0" i="0" u="none" strike="noStrike" kern="1200" cap="none" spc="0" normalizeH="0" baseline="0" noProof="0" dirty="0" err="1">
                <a:ln>
                  <a:noFill/>
                </a:ln>
                <a:solidFill>
                  <a:srgbClr val="929292"/>
                </a:solidFill>
                <a:uLnTx/>
                <a:uFillTx/>
                <a:latin typeface="Calibri" panose="020F0502020204030204"/>
                <a:ea typeface="+mn-ea"/>
                <a:cs typeface="+mn-cs"/>
              </a:rPr>
              <a:t>Sadzot</a:t>
            </a:r>
            <a:r>
              <a:rPr kumimoji="0" lang="en-US" sz="1200" b="0" i="0" u="none" strike="noStrike" kern="1200" cap="none" spc="0" normalizeH="0" baseline="0" noProof="0" dirty="0">
                <a:ln>
                  <a:noFill/>
                </a:ln>
                <a:solidFill>
                  <a:srgbClr val="929292"/>
                </a:solidFill>
                <a:uLnTx/>
                <a:uFillTx/>
                <a:latin typeface="Calibri" panose="020F0502020204030204"/>
                <a:ea typeface="+mn-ea"/>
                <a:cs typeface="+mn-cs"/>
              </a:rPr>
              <a:t> B, et al. </a:t>
            </a:r>
            <a:r>
              <a:rPr kumimoji="0" lang="en-US" sz="1200" b="0" i="1" u="none" strike="noStrike" kern="1200" cap="none" spc="0" normalizeH="0" baseline="0" noProof="0" dirty="0">
                <a:ln>
                  <a:noFill/>
                </a:ln>
                <a:solidFill>
                  <a:srgbClr val="929292"/>
                </a:solidFill>
                <a:uLnTx/>
                <a:uFillTx/>
                <a:latin typeface="Calibri" panose="020F0502020204030204"/>
                <a:ea typeface="+mn-ea"/>
                <a:cs typeface="+mn-cs"/>
              </a:rPr>
              <a:t>Psychopharmacology (</a:t>
            </a:r>
            <a:r>
              <a:rPr kumimoji="0" lang="en-US" sz="1200" b="0" i="1" u="none" strike="noStrike" kern="1200" cap="none" spc="0" normalizeH="0" baseline="0" noProof="0" dirty="0" err="1">
                <a:ln>
                  <a:noFill/>
                </a:ln>
                <a:solidFill>
                  <a:srgbClr val="929292"/>
                </a:solidFill>
                <a:uLnTx/>
                <a:uFillTx/>
                <a:latin typeface="Calibri" panose="020F0502020204030204"/>
                <a:ea typeface="+mn-ea"/>
                <a:cs typeface="+mn-cs"/>
              </a:rPr>
              <a:t>Berl</a:t>
            </a:r>
            <a:r>
              <a:rPr kumimoji="0" lang="en-US" sz="1200" b="0" i="1" u="none" strike="noStrike" kern="1200" cap="none" spc="0" normalizeH="0" baseline="0" noProof="0" dirty="0">
                <a:ln>
                  <a:noFill/>
                </a:ln>
                <a:solidFill>
                  <a:srgbClr val="929292"/>
                </a:solidFill>
                <a:uLnTx/>
                <a:uFillTx/>
                <a:latin typeface="Calibri" panose="020F0502020204030204"/>
                <a:ea typeface="+mn-ea"/>
                <a:cs typeface="+mn-cs"/>
              </a:rPr>
              <a:t>). </a:t>
            </a:r>
            <a:r>
              <a:rPr kumimoji="0" lang="en-US" sz="1200" b="0" i="0" u="none" strike="noStrike" kern="1200" cap="none" spc="0" normalizeH="0" baseline="0" noProof="0" dirty="0">
                <a:ln>
                  <a:noFill/>
                </a:ln>
                <a:solidFill>
                  <a:srgbClr val="929292"/>
                </a:solidFill>
                <a:uLnTx/>
                <a:uFillTx/>
                <a:latin typeface="Calibri" panose="020F0502020204030204"/>
                <a:ea typeface="+mn-ea"/>
                <a:cs typeface="+mn-cs"/>
              </a:rPr>
              <a:t>1989;98(4):495-9</a:t>
            </a:r>
            <a:r>
              <a:rPr lang="en-US" sz="1200" dirty="0">
                <a:solidFill>
                  <a:srgbClr val="929292"/>
                </a:solidFill>
                <a:latin typeface="Calibri" panose="020F0502020204030204"/>
              </a:rPr>
              <a:t>;</a:t>
            </a:r>
            <a:r>
              <a:rPr kumimoji="0" lang="en-US" sz="1200" b="0" i="0" u="none" strike="noStrike" kern="1200" cap="none" spc="0" normalizeH="0" baseline="0" noProof="0" dirty="0">
                <a:ln>
                  <a:noFill/>
                </a:ln>
                <a:solidFill>
                  <a:srgbClr val="929292"/>
                </a:solidFill>
                <a:uLnTx/>
                <a:uFillTx/>
                <a:latin typeface="Calibri" panose="020F0502020204030204"/>
                <a:ea typeface="+mn-ea"/>
                <a:cs typeface="+mn-cs"/>
              </a:rPr>
              <a:t> 6. </a:t>
            </a:r>
            <a:r>
              <a:rPr kumimoji="0" lang="en-US" sz="1200" b="0" i="0" u="none" strike="noStrike" kern="1200" cap="none" spc="0" normalizeH="0" baseline="0" noProof="0" dirty="0" err="1">
                <a:ln>
                  <a:noFill/>
                </a:ln>
                <a:solidFill>
                  <a:srgbClr val="929292"/>
                </a:solidFill>
                <a:uLnTx/>
                <a:uFillTx/>
                <a:latin typeface="Calibri" panose="020F0502020204030204"/>
                <a:ea typeface="+mn-ea"/>
                <a:cs typeface="+mn-cs"/>
              </a:rPr>
              <a:t>Joutsa</a:t>
            </a:r>
            <a:r>
              <a:rPr kumimoji="0" lang="en-US" sz="1200" b="0" i="0" u="none" strike="noStrike" kern="1200" cap="none" spc="0" normalizeH="0" baseline="0" noProof="0" dirty="0">
                <a:ln>
                  <a:noFill/>
                </a:ln>
                <a:solidFill>
                  <a:srgbClr val="929292"/>
                </a:solidFill>
                <a:uLnTx/>
                <a:uFillTx/>
                <a:latin typeface="Calibri" panose="020F0502020204030204"/>
                <a:ea typeface="+mn-ea"/>
                <a:cs typeface="+mn-cs"/>
              </a:rPr>
              <a:t> J, et al. </a:t>
            </a:r>
            <a:r>
              <a:rPr kumimoji="0" lang="en-US" sz="1200" b="0" i="1" u="none" strike="noStrike" kern="1200" cap="none" spc="0" normalizeH="0" baseline="0" noProof="0" dirty="0">
                <a:ln>
                  <a:noFill/>
                </a:ln>
                <a:solidFill>
                  <a:srgbClr val="929292"/>
                </a:solidFill>
                <a:uLnTx/>
                <a:uFillTx/>
                <a:latin typeface="Calibri" panose="020F0502020204030204"/>
                <a:ea typeface="+mn-ea"/>
                <a:cs typeface="+mn-cs"/>
              </a:rPr>
              <a:t>J </a:t>
            </a:r>
            <a:r>
              <a:rPr kumimoji="0" lang="en-US" sz="1200" b="0" i="1" u="none" strike="noStrike" kern="1200" cap="none" spc="0" normalizeH="0" baseline="0" noProof="0" dirty="0" err="1">
                <a:ln>
                  <a:noFill/>
                </a:ln>
                <a:solidFill>
                  <a:srgbClr val="929292"/>
                </a:solidFill>
                <a:uLnTx/>
                <a:uFillTx/>
                <a:latin typeface="Calibri" panose="020F0502020204030204"/>
                <a:ea typeface="+mn-ea"/>
                <a:cs typeface="+mn-cs"/>
              </a:rPr>
              <a:t>Nucl</a:t>
            </a:r>
            <a:r>
              <a:rPr kumimoji="0" lang="en-US" sz="1200" b="0" i="1" u="none" strike="noStrike" kern="1200" cap="none" spc="0" normalizeH="0" baseline="0" noProof="0" dirty="0">
                <a:ln>
                  <a:noFill/>
                </a:ln>
                <a:solidFill>
                  <a:srgbClr val="929292"/>
                </a:solidFill>
                <a:uLnTx/>
                <a:uFillTx/>
                <a:latin typeface="Calibri" panose="020F0502020204030204"/>
                <a:ea typeface="+mn-ea"/>
                <a:cs typeface="+mn-cs"/>
              </a:rPr>
              <a:t> Med. </a:t>
            </a:r>
            <a:r>
              <a:rPr kumimoji="0" lang="en-US" sz="1200" b="0" i="0" u="none" strike="noStrike" kern="1200" cap="none" spc="0" normalizeH="0" baseline="0" noProof="0" dirty="0">
                <a:ln>
                  <a:noFill/>
                </a:ln>
                <a:solidFill>
                  <a:srgbClr val="929292"/>
                </a:solidFill>
                <a:uLnTx/>
                <a:uFillTx/>
                <a:latin typeface="Calibri" panose="020F0502020204030204"/>
                <a:ea typeface="+mn-ea"/>
                <a:cs typeface="+mn-cs"/>
              </a:rPr>
              <a:t>2015;56(7):1036-41.</a:t>
            </a:r>
          </a:p>
        </p:txBody>
      </p:sp>
      <p:sp>
        <p:nvSpPr>
          <p:cNvPr id="2" name="Oval 1"/>
          <p:cNvSpPr>
            <a:spLocks noChangeAspect="1"/>
          </p:cNvSpPr>
          <p:nvPr/>
        </p:nvSpPr>
        <p:spPr>
          <a:xfrm>
            <a:off x="609600" y="2400345"/>
            <a:ext cx="2821923" cy="2821923"/>
          </a:xfrm>
          <a:prstGeom prst="ellipse">
            <a:avLst/>
          </a:prstGeom>
          <a:ln/>
        </p:spPr>
        <p:style>
          <a:lnRef idx="1">
            <a:schemeClr val="accent1"/>
          </a:lnRef>
          <a:fillRef idx="3">
            <a:schemeClr val="accent1"/>
          </a:fillRef>
          <a:effectRef idx="2">
            <a:schemeClr val="accent1"/>
          </a:effectRef>
          <a:fontRef idx="minor">
            <a:schemeClr val="lt1"/>
          </a:fontRef>
        </p:style>
        <p:txBody>
          <a:bodyPr lIns="45720" tIns="18288" rIns="45720" bIns="18288" rtlCol="0" anchor="ctr"/>
          <a:lstStyle/>
          <a:p>
            <a:pPr marL="0" marR="0" lvl="0" indent="0" algn="ctr" defTabSz="914400" rtl="0">
              <a:lnSpc>
                <a:spcPct val="100000"/>
              </a:lnSpc>
              <a:spcBef>
                <a:spcPts val="0"/>
              </a:spcBef>
              <a:spcAft>
                <a:spcPts val="0"/>
              </a:spcAft>
              <a:buClrTx/>
              <a:buSzTx/>
              <a:buFontTx/>
              <a:buNone/>
              <a:tabLst/>
            </a:pPr>
            <a:r>
              <a:rPr kumimoji="0" lang="en-US" sz="1600" b="1" i="0" u="none" strike="noStrike" kern="1200" cap="none" spc="0" normalizeH="0" baseline="0" noProof="0" dirty="0">
                <a:ln>
                  <a:noFill/>
                </a:ln>
                <a:solidFill>
                  <a:prstClr val="white"/>
                </a:solidFill>
                <a:uLnTx/>
                <a:uFillTx/>
                <a:ea typeface="+mn-ea"/>
                <a:cs typeface="+mn-cs"/>
              </a:rPr>
              <a:t>Degeneration of serotonergic neurons in subcortical regions (including raphe nuclei)</a:t>
            </a:r>
            <a:r>
              <a:rPr kumimoji="0" lang="en-US" sz="1600" b="1" i="0" u="none" strike="noStrike" kern="1200" cap="none" spc="0" normalizeH="0" baseline="30000" noProof="0" dirty="0">
                <a:ln>
                  <a:noFill/>
                </a:ln>
                <a:solidFill>
                  <a:prstClr val="white"/>
                </a:solidFill>
                <a:uLnTx/>
                <a:uFillTx/>
                <a:ea typeface="+mn-ea"/>
                <a:cs typeface="+mn-cs"/>
              </a:rPr>
              <a:t>1</a:t>
            </a:r>
            <a:endParaRPr kumimoji="0" lang="en-US" sz="1600" b="1" i="0" u="none" strike="noStrike" kern="1200" cap="none" spc="0" normalizeH="0" baseline="30000" noProof="0" dirty="0">
              <a:ln>
                <a:noFill/>
              </a:ln>
              <a:solidFill>
                <a:srgbClr val="FF0000"/>
              </a:solidFill>
              <a:uLnTx/>
              <a:uFillTx/>
              <a:ea typeface="+mn-ea"/>
              <a:cs typeface="+mn-cs"/>
            </a:endParaRPr>
          </a:p>
        </p:txBody>
      </p:sp>
      <p:sp>
        <p:nvSpPr>
          <p:cNvPr id="10" name="Rounded Rectangle 9"/>
          <p:cNvSpPr/>
          <p:nvPr/>
        </p:nvSpPr>
        <p:spPr>
          <a:xfrm>
            <a:off x="7758492" y="2615559"/>
            <a:ext cx="3776496" cy="1022589"/>
          </a:xfrm>
          <a:prstGeom prst="roundRect">
            <a:avLst>
              <a:gd name="adj" fmla="val 0"/>
            </a:avLst>
          </a:prstGeom>
          <a:ln/>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rtl="0">
              <a:lnSpc>
                <a:spcPct val="100000"/>
              </a:lnSpc>
              <a:spcBef>
                <a:spcPts val="0"/>
              </a:spcBef>
              <a:spcAft>
                <a:spcPts val="0"/>
              </a:spcAft>
              <a:buClrTx/>
              <a:buSzTx/>
              <a:buFontTx/>
              <a:buNone/>
              <a:tabLst/>
            </a:pPr>
            <a:r>
              <a:rPr kumimoji="0" lang="en-US" b="0" i="0" u="none" strike="noStrike" kern="1200" cap="none" spc="0" normalizeH="0" baseline="0" noProof="0" dirty="0">
                <a:ln>
                  <a:noFill/>
                </a:ln>
                <a:solidFill>
                  <a:schemeClr val="bg1"/>
                </a:solidFill>
                <a:uLnTx/>
                <a:uFillTx/>
                <a:ea typeface="+mn-ea"/>
                <a:cs typeface="+mn-cs"/>
              </a:rPr>
              <a:t>↑ </a:t>
            </a:r>
            <a:r>
              <a:rPr kumimoji="0" lang="en-US" b="1" i="0" u="none" strike="noStrike" kern="1200" cap="none" spc="0" normalizeH="0" baseline="0" noProof="0" dirty="0">
                <a:ln>
                  <a:noFill/>
                </a:ln>
                <a:solidFill>
                  <a:schemeClr val="bg1"/>
                </a:solidFill>
                <a:uLnTx/>
                <a:uFillTx/>
                <a:ea typeface="+mn-ea"/>
                <a:cs typeface="+mn-cs"/>
              </a:rPr>
              <a:t>serotonin</a:t>
            </a:r>
            <a:r>
              <a:rPr kumimoji="0" lang="en-US" b="0" i="0" u="none" strike="noStrike" kern="1200" cap="none" spc="0" normalizeH="0" baseline="0" noProof="0" dirty="0">
                <a:ln>
                  <a:noFill/>
                </a:ln>
                <a:solidFill>
                  <a:schemeClr val="bg1"/>
                </a:solidFill>
                <a:uLnTx/>
                <a:uFillTx/>
                <a:ea typeface="+mn-ea"/>
                <a:cs typeface="+mn-cs"/>
              </a:rPr>
              <a:t> activity in the visual cortex </a:t>
            </a:r>
            <a:r>
              <a:rPr kumimoji="0" lang="en-US" b="0" i="0" u="none" strike="noStrike" kern="1200" cap="none" spc="0" normalizeH="0" baseline="0" noProof="0" dirty="0">
                <a:ln>
                  <a:noFill/>
                </a:ln>
                <a:solidFill>
                  <a:schemeClr val="bg1"/>
                </a:solidFill>
                <a:uLnTx/>
                <a:uFillTx/>
                <a:ea typeface="+mn-ea"/>
                <a:cs typeface="Calibri" panose="020F0502020204030204" pitchFamily="34" charset="0"/>
              </a:rPr>
              <a:t>→ </a:t>
            </a:r>
            <a:r>
              <a:rPr kumimoji="0" lang="en-US" b="1" i="0" u="none" strike="noStrike" kern="1200" cap="none" spc="0" normalizeH="0" baseline="0" noProof="0" dirty="0">
                <a:ln>
                  <a:noFill/>
                </a:ln>
                <a:solidFill>
                  <a:schemeClr val="bg1"/>
                </a:solidFill>
                <a:uLnTx/>
                <a:uFillTx/>
                <a:ea typeface="+mn-ea"/>
                <a:cs typeface="Calibri" panose="020F0502020204030204" pitchFamily="34" charset="0"/>
              </a:rPr>
              <a:t>visual hallucinations</a:t>
            </a:r>
            <a:r>
              <a:rPr kumimoji="0" lang="en-US" b="1" i="0" u="none" strike="noStrike" kern="1200" cap="none" spc="0" normalizeH="0" baseline="30000" noProof="0" dirty="0">
                <a:ln>
                  <a:noFill/>
                </a:ln>
                <a:solidFill>
                  <a:schemeClr val="bg1"/>
                </a:solidFill>
                <a:uLnTx/>
                <a:uFillTx/>
                <a:ea typeface="+mn-ea"/>
                <a:cs typeface="+mn-cs"/>
              </a:rPr>
              <a:t>4,5</a:t>
            </a:r>
            <a:endParaRPr kumimoji="0" lang="en-US" b="1" i="0" u="none" strike="noStrike" kern="1200" cap="none" spc="0" normalizeH="0" baseline="0" noProof="0" dirty="0">
              <a:ln>
                <a:noFill/>
              </a:ln>
              <a:solidFill>
                <a:schemeClr val="bg1"/>
              </a:solidFill>
              <a:uLnTx/>
              <a:uFillTx/>
              <a:ea typeface="+mn-ea"/>
              <a:cs typeface="+mn-cs"/>
            </a:endParaRPr>
          </a:p>
        </p:txBody>
      </p:sp>
      <p:sp>
        <p:nvSpPr>
          <p:cNvPr id="18" name="Rounded Rectangle 17"/>
          <p:cNvSpPr/>
          <p:nvPr/>
        </p:nvSpPr>
        <p:spPr>
          <a:xfrm>
            <a:off x="7758492" y="3886763"/>
            <a:ext cx="3776496" cy="1302556"/>
          </a:xfrm>
          <a:prstGeom prst="roundRect">
            <a:avLst>
              <a:gd name="adj" fmla="val 0"/>
            </a:avLst>
          </a:prstGeom>
          <a:ln/>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rtl="0">
              <a:lnSpc>
                <a:spcPct val="100000"/>
              </a:lnSpc>
              <a:spcBef>
                <a:spcPts val="0"/>
              </a:spcBef>
              <a:spcAft>
                <a:spcPts val="0"/>
              </a:spcAft>
              <a:buClrTx/>
              <a:buSzTx/>
              <a:buFontTx/>
              <a:buNone/>
              <a:tabLst/>
            </a:pPr>
            <a:r>
              <a:rPr kumimoji="0" lang="en-US" b="0" i="0" u="none" strike="noStrike" kern="1200" cap="none" spc="0" normalizeH="0" baseline="0" noProof="0" dirty="0">
                <a:ln>
                  <a:noFill/>
                </a:ln>
                <a:solidFill>
                  <a:schemeClr val="bg1"/>
                </a:solidFill>
                <a:uLnTx/>
                <a:uFillTx/>
                <a:ea typeface="+mn-ea"/>
                <a:cs typeface="+mn-cs"/>
              </a:rPr>
              <a:t>↑ mesolimbic </a:t>
            </a:r>
            <a:r>
              <a:rPr kumimoji="0" lang="en-US" b="1" i="0" u="none" strike="noStrike" kern="1200" cap="none" spc="0" normalizeH="0" baseline="0" noProof="0" dirty="0">
                <a:ln>
                  <a:noFill/>
                </a:ln>
                <a:solidFill>
                  <a:schemeClr val="bg1"/>
                </a:solidFill>
                <a:uLnTx/>
                <a:uFillTx/>
                <a:ea typeface="+mn-ea"/>
                <a:cs typeface="+mn-cs"/>
              </a:rPr>
              <a:t>dopamine </a:t>
            </a:r>
            <a:r>
              <a:rPr kumimoji="0" lang="en-US" b="0" i="0" u="none" strike="noStrike" kern="1200" cap="none" spc="0" normalizeH="0" baseline="0" noProof="0" dirty="0">
                <a:ln>
                  <a:noFill/>
                </a:ln>
                <a:solidFill>
                  <a:schemeClr val="bg1"/>
                </a:solidFill>
                <a:uLnTx/>
                <a:uFillTx/>
                <a:ea typeface="+mn-ea"/>
                <a:cs typeface="+mn-cs"/>
              </a:rPr>
              <a:t>signaling</a:t>
            </a:r>
            <a:r>
              <a:rPr lang="en-US" b="1" dirty="0">
                <a:solidFill>
                  <a:schemeClr val="bg1"/>
                </a:solidFill>
              </a:rPr>
              <a:t> </a:t>
            </a:r>
            <a:r>
              <a:rPr kumimoji="0" lang="en-US" b="0" i="0" u="none" strike="noStrike" kern="1200" cap="none" spc="0" normalizeH="0" baseline="0" noProof="0" dirty="0">
                <a:ln>
                  <a:noFill/>
                </a:ln>
                <a:solidFill>
                  <a:schemeClr val="bg1"/>
                </a:solidFill>
                <a:uLnTx/>
                <a:uFillTx/>
                <a:ea typeface="+mn-ea"/>
                <a:cs typeface="+mn-cs"/>
              </a:rPr>
              <a:t>in the ventral striatum </a:t>
            </a:r>
            <a:r>
              <a:rPr kumimoji="0" lang="en-US" b="0" i="0" u="none" strike="noStrike" kern="1200" cap="none" spc="0" normalizeH="0" baseline="0" noProof="0" dirty="0">
                <a:ln>
                  <a:noFill/>
                </a:ln>
                <a:solidFill>
                  <a:schemeClr val="bg1"/>
                </a:solidFill>
                <a:uLnTx/>
                <a:uFillTx/>
                <a:ea typeface="+mn-ea"/>
                <a:cs typeface="Calibri" panose="020F0502020204030204" pitchFamily="34" charset="0"/>
              </a:rPr>
              <a:t>→ </a:t>
            </a:r>
            <a:br>
              <a:rPr kumimoji="0" lang="en-US" b="0" i="0" u="none" strike="noStrike" kern="1200" cap="none" spc="0" normalizeH="0" baseline="0" noProof="0" dirty="0">
                <a:ln>
                  <a:noFill/>
                </a:ln>
                <a:solidFill>
                  <a:schemeClr val="bg1"/>
                </a:solidFill>
                <a:uLnTx/>
                <a:uFillTx/>
                <a:ea typeface="+mn-ea"/>
                <a:cs typeface="Calibri" panose="020F0502020204030204" pitchFamily="34" charset="0"/>
              </a:rPr>
            </a:br>
            <a:r>
              <a:rPr kumimoji="0" lang="en-US" b="1" i="0" u="none" strike="noStrike" kern="1200" cap="none" spc="0" normalizeH="0" baseline="0" noProof="0" dirty="0">
                <a:ln>
                  <a:noFill/>
                </a:ln>
                <a:solidFill>
                  <a:schemeClr val="bg1"/>
                </a:solidFill>
                <a:uLnTx/>
                <a:uFillTx/>
                <a:ea typeface="+mn-ea"/>
                <a:cs typeface="Calibri" panose="020F0502020204030204" pitchFamily="34" charset="0"/>
              </a:rPr>
              <a:t>auditory hallucinations and delusions</a:t>
            </a:r>
            <a:r>
              <a:rPr kumimoji="0" lang="en-US" b="1" i="0" u="none" strike="noStrike" kern="1200" cap="none" spc="0" normalizeH="0" baseline="30000" noProof="0" dirty="0">
                <a:ln>
                  <a:noFill/>
                </a:ln>
                <a:solidFill>
                  <a:schemeClr val="bg1"/>
                </a:solidFill>
                <a:uLnTx/>
                <a:uFillTx/>
                <a:ea typeface="+mn-ea"/>
                <a:cs typeface="+mn-cs"/>
              </a:rPr>
              <a:t>6</a:t>
            </a:r>
            <a:endParaRPr kumimoji="0" lang="en-US" b="1" i="0" u="none" strike="noStrike" kern="1200" cap="none" spc="0" normalizeH="0" baseline="0" noProof="0" dirty="0">
              <a:ln>
                <a:noFill/>
              </a:ln>
              <a:solidFill>
                <a:schemeClr val="bg1"/>
              </a:solidFill>
              <a:uLnTx/>
              <a:uFillTx/>
              <a:ea typeface="+mn-ea"/>
              <a:cs typeface="+mn-cs"/>
            </a:endParaRPr>
          </a:p>
        </p:txBody>
      </p:sp>
      <p:sp>
        <p:nvSpPr>
          <p:cNvPr id="3" name="Right Arrow 2"/>
          <p:cNvSpPr/>
          <p:nvPr/>
        </p:nvSpPr>
        <p:spPr>
          <a:xfrm>
            <a:off x="3431523" y="3638148"/>
            <a:ext cx="556780" cy="275788"/>
          </a:xfrm>
          <a:prstGeom prst="rightArrow">
            <a:avLst/>
          </a:prstGeom>
          <a:ln/>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a:lnSpc>
                <a:spcPct val="100000"/>
              </a:lnSpc>
              <a:spcBef>
                <a:spcPts val="0"/>
              </a:spcBef>
              <a:spcAft>
                <a:spcPts val="0"/>
              </a:spcAft>
              <a:buClrTx/>
              <a:buSzTx/>
              <a:buFontTx/>
              <a:buNone/>
              <a:tabLst/>
            </a:pPr>
            <a:endParaRPr kumimoji="0" lang="en-US" sz="1800" b="0" i="0" u="none" strike="noStrike" kern="1200" cap="none" spc="0" normalizeH="0" baseline="0" noProof="0" dirty="0">
              <a:ln>
                <a:noFill/>
              </a:ln>
              <a:solidFill>
                <a:prstClr val="white"/>
              </a:solidFill>
              <a:uLnTx/>
              <a:uFillTx/>
              <a:latin typeface="Calibri" panose="020F0502020204030204"/>
              <a:ea typeface="+mn-ea"/>
              <a:cs typeface="+mn-cs"/>
            </a:endParaRPr>
          </a:p>
        </p:txBody>
      </p:sp>
      <p:sp>
        <p:nvSpPr>
          <p:cNvPr id="14" name="Right Arrow 13"/>
          <p:cNvSpPr/>
          <p:nvPr/>
        </p:nvSpPr>
        <p:spPr>
          <a:xfrm>
            <a:off x="6520543" y="3027228"/>
            <a:ext cx="973761" cy="275788"/>
          </a:xfrm>
          <a:prstGeom prst="rightArrow">
            <a:avLst/>
          </a:prstGeom>
          <a:ln/>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a:lnSpc>
                <a:spcPct val="100000"/>
              </a:lnSpc>
              <a:spcBef>
                <a:spcPts val="0"/>
              </a:spcBef>
              <a:spcAft>
                <a:spcPts val="0"/>
              </a:spcAft>
              <a:buClrTx/>
              <a:buSzTx/>
              <a:buFontTx/>
              <a:buNone/>
              <a:tabLst/>
            </a:pPr>
            <a:endParaRPr kumimoji="0" lang="en-US" sz="1800" b="0" i="0" u="none" strike="noStrike" kern="1200" cap="none" spc="0" normalizeH="0" baseline="0" noProof="0" dirty="0">
              <a:ln>
                <a:noFill/>
              </a:ln>
              <a:solidFill>
                <a:prstClr val="white"/>
              </a:solidFill>
              <a:uLnTx/>
              <a:uFillTx/>
              <a:latin typeface="Calibri" panose="020F0502020204030204"/>
              <a:ea typeface="+mn-ea"/>
              <a:cs typeface="+mn-cs"/>
            </a:endParaRPr>
          </a:p>
        </p:txBody>
      </p:sp>
      <p:sp>
        <p:nvSpPr>
          <p:cNvPr id="15" name="Right Arrow 14"/>
          <p:cNvSpPr/>
          <p:nvPr/>
        </p:nvSpPr>
        <p:spPr>
          <a:xfrm>
            <a:off x="6520543" y="4438415"/>
            <a:ext cx="973761" cy="275788"/>
          </a:xfrm>
          <a:prstGeom prst="rightArrow">
            <a:avLst/>
          </a:prstGeom>
          <a:ln/>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a:lnSpc>
                <a:spcPct val="100000"/>
              </a:lnSpc>
              <a:spcBef>
                <a:spcPts val="0"/>
              </a:spcBef>
              <a:spcAft>
                <a:spcPts val="0"/>
              </a:spcAft>
              <a:buClrTx/>
              <a:buSzTx/>
              <a:buFontTx/>
              <a:buNone/>
              <a:tabLst/>
            </a:pPr>
            <a:endParaRPr kumimoji="0" lang="en-US" sz="1800" b="0" i="0" u="none" strike="noStrike" kern="1200" cap="none" spc="0" normalizeH="0" baseline="0" noProof="0" dirty="0">
              <a:ln>
                <a:noFill/>
              </a:ln>
              <a:solidFill>
                <a:prstClr val="white"/>
              </a:solidFill>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DAC24323-3E0B-F057-CC34-5211DEA5D8A1}"/>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a:spLocks noChangeAspect="1"/>
          </p:cNvSpPr>
          <p:nvPr/>
        </p:nvSpPr>
        <p:spPr>
          <a:xfrm>
            <a:off x="4121559" y="2400345"/>
            <a:ext cx="2821923" cy="2821923"/>
          </a:xfrm>
          <a:prstGeom prst="ellipse">
            <a:avLst/>
          </a:prstGeom>
          <a:ln/>
        </p:spPr>
        <p:style>
          <a:lnRef idx="1">
            <a:schemeClr val="accent4"/>
          </a:lnRef>
          <a:fillRef idx="3">
            <a:schemeClr val="accent4"/>
          </a:fillRef>
          <a:effectRef idx="2">
            <a:schemeClr val="accent4"/>
          </a:effectRef>
          <a:fontRef idx="minor">
            <a:schemeClr val="lt1"/>
          </a:fontRef>
        </p:style>
        <p:txBody>
          <a:bodyPr lIns="45720" tIns="18288" rIns="45720" bIns="18288" rtlCol="0" anchor="ctr"/>
          <a:lstStyle/>
          <a:p>
            <a:pPr marL="0" marR="0" lvl="0" indent="0" algn="ctr" defTabSz="914400" rtl="0">
              <a:lnSpc>
                <a:spcPct val="100000"/>
              </a:lnSpc>
              <a:spcBef>
                <a:spcPts val="0"/>
              </a:spcBef>
              <a:spcAft>
                <a:spcPts val="0"/>
              </a:spcAft>
              <a:buClrTx/>
              <a:buSzTx/>
              <a:buFontTx/>
              <a:buNone/>
              <a:tabLst/>
            </a:pPr>
            <a:r>
              <a:rPr kumimoji="0" lang="en-US" sz="1600" b="1" i="0" u="none" strike="noStrike" kern="1200" cap="none" spc="0" normalizeH="0" baseline="0" noProof="0" dirty="0">
                <a:ln>
                  <a:noFill/>
                </a:ln>
                <a:solidFill>
                  <a:prstClr val="white"/>
                </a:solidFill>
                <a:uLnTx/>
                <a:uFillTx/>
                <a:ea typeface="+mn-ea"/>
                <a:cs typeface="+mn-cs"/>
              </a:rPr>
              <a:t>Upregulation of </a:t>
            </a:r>
          </a:p>
          <a:p>
            <a:pPr marL="0" marR="0" lvl="0" indent="0" algn="ctr" defTabSz="914400" rtl="0">
              <a:lnSpc>
                <a:spcPct val="100000"/>
              </a:lnSpc>
              <a:spcBef>
                <a:spcPts val="0"/>
              </a:spcBef>
              <a:spcAft>
                <a:spcPts val="0"/>
              </a:spcAft>
              <a:buClrTx/>
              <a:buSzTx/>
              <a:buFontTx/>
              <a:buNone/>
              <a:tabLst/>
            </a:pPr>
            <a:r>
              <a:rPr kumimoji="0" lang="en-US" sz="1600" b="1" i="0" u="none" strike="noStrike" kern="1200" cap="none" spc="0" normalizeH="0" baseline="0" noProof="0" dirty="0">
                <a:ln>
                  <a:noFill/>
                </a:ln>
                <a:solidFill>
                  <a:prstClr val="white"/>
                </a:solidFill>
                <a:uLnTx/>
                <a:uFillTx/>
                <a:ea typeface="+mn-ea"/>
                <a:cs typeface="+mn-cs"/>
              </a:rPr>
              <a:t>5-HT</a:t>
            </a:r>
            <a:r>
              <a:rPr kumimoji="0" lang="en-US" sz="1600" b="1" i="0" u="none" strike="noStrike" kern="1200" cap="none" spc="0" normalizeH="0" baseline="-25000" noProof="0" dirty="0">
                <a:ln>
                  <a:noFill/>
                </a:ln>
                <a:solidFill>
                  <a:prstClr val="white"/>
                </a:solidFill>
                <a:uLnTx/>
                <a:uFillTx/>
                <a:ea typeface="+mn-ea"/>
                <a:cs typeface="+mn-cs"/>
              </a:rPr>
              <a:t>2A</a:t>
            </a:r>
            <a:r>
              <a:rPr kumimoji="0" lang="en-US" sz="1600" b="1" i="0" u="none" strike="noStrike" kern="1200" cap="none" spc="0" normalizeH="0" baseline="0" noProof="0" dirty="0">
                <a:ln>
                  <a:noFill/>
                </a:ln>
                <a:solidFill>
                  <a:prstClr val="white"/>
                </a:solidFill>
                <a:uLnTx/>
                <a:uFillTx/>
                <a:ea typeface="+mn-ea"/>
                <a:cs typeface="+mn-cs"/>
              </a:rPr>
              <a:t> receptors in the cortex</a:t>
            </a:r>
            <a:r>
              <a:rPr kumimoji="0" lang="en-US" sz="1600" b="1" i="0" u="none" strike="noStrike" kern="1200" cap="none" spc="0" normalizeH="0" baseline="30000" noProof="0" dirty="0">
                <a:ln>
                  <a:noFill/>
                </a:ln>
                <a:solidFill>
                  <a:prstClr val="white"/>
                </a:solidFill>
                <a:uLnTx/>
                <a:uFillTx/>
                <a:ea typeface="+mn-ea"/>
                <a:cs typeface="+mn-cs"/>
              </a:rPr>
              <a:t>2,3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Approach to PDP</a:t>
            </a:r>
          </a:p>
        </p:txBody>
      </p:sp>
      <p:grpSp>
        <p:nvGrpSpPr>
          <p:cNvPr id="25" name="Group 24">
            <a:extLst>
              <a:ext uri="{FF2B5EF4-FFF2-40B4-BE49-F238E27FC236}">
                <a16:creationId xmlns:a16="http://schemas.microsoft.com/office/drawing/2014/main" id="{CDA06DA8-6C2D-0546-9A72-FE04CA2DA9C9}"/>
              </a:ext>
            </a:extLst>
          </p:cNvPr>
          <p:cNvGrpSpPr/>
          <p:nvPr/>
        </p:nvGrpSpPr>
        <p:grpSpPr>
          <a:xfrm>
            <a:off x="1720014" y="1272888"/>
            <a:ext cx="8751972" cy="5083462"/>
            <a:chOff x="2744088" y="2041194"/>
            <a:chExt cx="6575136" cy="3819111"/>
          </a:xfrm>
        </p:grpSpPr>
        <p:sp>
          <p:nvSpPr>
            <p:cNvPr id="7" name="Rectangle: Rounded Corners 6"/>
            <p:cNvSpPr/>
            <p:nvPr/>
          </p:nvSpPr>
          <p:spPr>
            <a:xfrm>
              <a:off x="2744088" y="2041194"/>
              <a:ext cx="6575136" cy="454651"/>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Assess and Treat for Secondary Medical Causes</a:t>
              </a:r>
            </a:p>
          </p:txBody>
        </p:sp>
        <p:sp>
          <p:nvSpPr>
            <p:cNvPr id="61" name="Rectangle: Rounded Corners 60"/>
            <p:cNvSpPr/>
            <p:nvPr/>
          </p:nvSpPr>
          <p:spPr>
            <a:xfrm>
              <a:off x="7728293" y="3855666"/>
              <a:ext cx="1590931" cy="832669"/>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Adjust Dopaminergic Medications</a:t>
              </a:r>
            </a:p>
          </p:txBody>
        </p:sp>
        <p:sp>
          <p:nvSpPr>
            <p:cNvPr id="39" name="Rectangle: Rounded Corners 38"/>
            <p:cNvSpPr/>
            <p:nvPr/>
          </p:nvSpPr>
          <p:spPr>
            <a:xfrm>
              <a:off x="2744088" y="3895184"/>
              <a:ext cx="1475799" cy="753631"/>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Adjust Non-PD Medications </a:t>
              </a:r>
            </a:p>
          </p:txBody>
        </p:sp>
        <p:cxnSp>
          <p:nvCxnSpPr>
            <p:cNvPr id="38" name="Straight Arrow Connector 37"/>
            <p:cNvCxnSpPr>
              <a:cxnSpLocks/>
            </p:cNvCxnSpPr>
            <p:nvPr/>
          </p:nvCxnSpPr>
          <p:spPr>
            <a:xfrm>
              <a:off x="5974088" y="3149446"/>
              <a:ext cx="0" cy="592551"/>
            </a:xfrm>
            <a:prstGeom prst="straightConnector1">
              <a:avLst/>
            </a:prstGeom>
            <a:ln w="571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cxnSpLocks/>
            </p:cNvCxnSpPr>
            <p:nvPr/>
          </p:nvCxnSpPr>
          <p:spPr>
            <a:xfrm>
              <a:off x="4345339" y="4272000"/>
              <a:ext cx="593959" cy="0"/>
            </a:xfrm>
            <a:prstGeom prst="straightConnector1">
              <a:avLst/>
            </a:prstGeom>
            <a:ln w="57150">
              <a:solidFill>
                <a:schemeClr val="accent4"/>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cxnSpLocks/>
            </p:cNvCxnSpPr>
            <p:nvPr/>
          </p:nvCxnSpPr>
          <p:spPr>
            <a:xfrm>
              <a:off x="7008880" y="4272000"/>
              <a:ext cx="593959" cy="0"/>
            </a:xfrm>
            <a:prstGeom prst="straightConnector1">
              <a:avLst/>
            </a:prstGeom>
            <a:ln w="57150">
              <a:solidFill>
                <a:schemeClr val="accent4"/>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4345339" y="3938753"/>
              <a:ext cx="593959" cy="208104"/>
            </a:xfrm>
            <a:prstGeom prst="rect">
              <a:avLst/>
            </a:prstGeom>
            <a:noFill/>
            <a:ln w="28575">
              <a:noFill/>
            </a:ln>
          </p:spPr>
          <p:txBody>
            <a:bodyPr wrap="none" rtlCol="0">
              <a:spAutoFit/>
            </a:bodyPr>
            <a:lstStyle/>
            <a:p>
              <a:pPr algn="ctr"/>
              <a:r>
                <a:rPr lang="en-US" sz="1200" b="1" dirty="0">
                  <a:solidFill>
                    <a:schemeClr val="tx1">
                      <a:lumMod val="75000"/>
                    </a:schemeClr>
                  </a:solidFill>
                </a:rPr>
                <a:t>AND/OR</a:t>
              </a:r>
            </a:p>
          </p:txBody>
        </p:sp>
        <p:sp>
          <p:nvSpPr>
            <p:cNvPr id="50" name="TextBox 49"/>
            <p:cNvSpPr txBox="1"/>
            <p:nvPr/>
          </p:nvSpPr>
          <p:spPr>
            <a:xfrm>
              <a:off x="7008880" y="3934707"/>
              <a:ext cx="593959" cy="208104"/>
            </a:xfrm>
            <a:prstGeom prst="rect">
              <a:avLst/>
            </a:prstGeom>
            <a:noFill/>
            <a:ln w="28575">
              <a:noFill/>
            </a:ln>
          </p:spPr>
          <p:txBody>
            <a:bodyPr wrap="none" rtlCol="0">
              <a:spAutoFit/>
            </a:bodyPr>
            <a:lstStyle/>
            <a:p>
              <a:pPr algn="ctr"/>
              <a:r>
                <a:rPr lang="en-US" sz="1200" b="1" dirty="0">
                  <a:solidFill>
                    <a:schemeClr val="tx1">
                      <a:lumMod val="75000"/>
                    </a:schemeClr>
                  </a:solidFill>
                </a:rPr>
                <a:t>AND/OR</a:t>
              </a:r>
            </a:p>
          </p:txBody>
        </p:sp>
        <p:sp>
          <p:nvSpPr>
            <p:cNvPr id="22" name="Rectangle: Rounded Corners 21"/>
            <p:cNvSpPr/>
            <p:nvPr/>
          </p:nvSpPr>
          <p:spPr>
            <a:xfrm>
              <a:off x="2744088" y="5405654"/>
              <a:ext cx="6575123" cy="454651"/>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Re-assess in 4-6 Weeks</a:t>
              </a:r>
            </a:p>
          </p:txBody>
        </p:sp>
        <p:cxnSp>
          <p:nvCxnSpPr>
            <p:cNvPr id="24" name="Straight Arrow Connector 23"/>
            <p:cNvCxnSpPr>
              <a:cxnSpLocks/>
            </p:cNvCxnSpPr>
            <p:nvPr/>
          </p:nvCxnSpPr>
          <p:spPr>
            <a:xfrm>
              <a:off x="3481987" y="2936221"/>
              <a:ext cx="0" cy="847494"/>
            </a:xfrm>
            <a:prstGeom prst="straightConnector1">
              <a:avLst/>
            </a:prstGeom>
            <a:ln w="571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cxnSpLocks/>
            </p:cNvCxnSpPr>
            <p:nvPr/>
          </p:nvCxnSpPr>
          <p:spPr>
            <a:xfrm>
              <a:off x="8523757" y="2936221"/>
              <a:ext cx="0" cy="847494"/>
            </a:xfrm>
            <a:prstGeom prst="straightConnector1">
              <a:avLst/>
            </a:prstGeom>
            <a:ln w="571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cxnSpLocks/>
            </p:cNvCxnSpPr>
            <p:nvPr/>
          </p:nvCxnSpPr>
          <p:spPr>
            <a:xfrm>
              <a:off x="5974088" y="4826236"/>
              <a:ext cx="0" cy="454651"/>
            </a:xfrm>
            <a:prstGeom prst="straightConnector1">
              <a:avLst/>
            </a:prstGeom>
            <a:ln w="571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cxnSpLocks/>
            </p:cNvCxnSpPr>
            <p:nvPr/>
          </p:nvCxnSpPr>
          <p:spPr>
            <a:xfrm>
              <a:off x="3481987" y="4648815"/>
              <a:ext cx="2" cy="632071"/>
            </a:xfrm>
            <a:prstGeom prst="straightConnector1">
              <a:avLst/>
            </a:prstGeom>
            <a:ln w="571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cxnSpLocks/>
            </p:cNvCxnSpPr>
            <p:nvPr/>
          </p:nvCxnSpPr>
          <p:spPr>
            <a:xfrm flipH="1">
              <a:off x="8523755" y="4688335"/>
              <a:ext cx="2" cy="592551"/>
            </a:xfrm>
            <a:prstGeom prst="straightConnector1">
              <a:avLst/>
            </a:prstGeom>
            <a:ln w="571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3" name="Rectangle: Rounded Corners 42"/>
            <p:cNvSpPr/>
            <p:nvPr/>
          </p:nvSpPr>
          <p:spPr>
            <a:xfrm>
              <a:off x="2744088" y="2722997"/>
              <a:ext cx="6575136" cy="426449"/>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No Secondary Medical Causes</a:t>
              </a:r>
            </a:p>
          </p:txBody>
        </p:sp>
        <p:sp>
          <p:nvSpPr>
            <p:cNvPr id="80" name="Oval 79"/>
            <p:cNvSpPr/>
            <p:nvPr/>
          </p:nvSpPr>
          <p:spPr>
            <a:xfrm>
              <a:off x="5064751" y="3741996"/>
              <a:ext cx="1818677" cy="1133653"/>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b="1" dirty="0">
                  <a:solidFill>
                    <a:schemeClr val="bg1"/>
                  </a:solidFill>
                </a:rPr>
                <a:t>Add Antipsychotic</a:t>
              </a:r>
            </a:p>
          </p:txBody>
        </p:sp>
      </p:grpSp>
      <p:sp>
        <p:nvSpPr>
          <p:cNvPr id="4" name="Rectangle 3">
            <a:extLst>
              <a:ext uri="{FF2B5EF4-FFF2-40B4-BE49-F238E27FC236}">
                <a16:creationId xmlns:a16="http://schemas.microsoft.com/office/drawing/2014/main" id="{80A55AC8-5C6F-3379-A5EE-AFC26515C921}"/>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09914"/>
      </p:ext>
    </p:extLst>
  </p:cSld>
  <p:clrMapOvr>
    <a:masterClrMapping/>
  </p:clrMapOvr>
</p:sld>
</file>

<file path=ppt/theme/theme1.xml><?xml version="1.0" encoding="utf-8"?>
<a:theme xmlns:a="http://schemas.openxmlformats.org/drawingml/2006/main" name="OakGraphix_MedEd ON THE GO_Psychiatry Template_Theme1">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akGraphix_MedEd ON THE GO_Psychiatry Template_Theme1" id="{722CD718-30A3-4CB4-B6AF-7A90BF6AEDF4}" vid="{AC3C259C-3D90-4EFF-A8EC-F2C7B0198BF1}"/>
    </a:ext>
  </a:extLst>
</a:theme>
</file>

<file path=ppt/theme/theme2.xml><?xml version="1.0" encoding="utf-8"?>
<a:theme xmlns:a="http://schemas.openxmlformats.org/drawingml/2006/main" name="1_OakGraphix_MedEd ON THE GO_Psychiatry Template_Theme1">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akGraphix_MedEd ON THE GO_Psychiatry Template_Theme1" id="{722CD718-30A3-4CB4-B6AF-7A90BF6AEDF4}" vid="{AC3C259C-3D90-4EFF-A8EC-F2C7B0198BF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rgbClr val="C0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2031</TotalTime>
  <Words>1533</Words>
  <Application>Microsoft Office PowerPoint</Application>
  <PresentationFormat>Widescreen</PresentationFormat>
  <Paragraphs>219</Paragraphs>
  <Slides>14</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Corbel</vt:lpstr>
      <vt:lpstr>OakGraphix_MedEd ON THE GO_Psychiatry Template_Theme1</vt:lpstr>
      <vt:lpstr>1_OakGraphix_MedEd ON THE GO_Psychiatry Template_Theme1</vt:lpstr>
      <vt:lpstr>Case Study: Aunt Judy Has Been Hallucinating - Treatment Interventions for Parkinson’s Disease Psychosis</vt:lpstr>
      <vt:lpstr>Disclaimer</vt:lpstr>
      <vt:lpstr>Aunt Judy, a 72-Year-Old Woman with Parkinson’s Disease (PD)</vt:lpstr>
      <vt:lpstr>Aunt Judy’s Motor Symptoms Are Controlled, but PDP Is Increasing</vt:lpstr>
      <vt:lpstr>The Course of Parkinson’s Disease Psychosis (PDP)</vt:lpstr>
      <vt:lpstr>Aunt Judy Still Has Motor Symptoms and Increasing PDP</vt:lpstr>
      <vt:lpstr>PDP Causes a Therapeutic Bind</vt:lpstr>
      <vt:lpstr>In Addition to Dopaminergic Mechanisms, PDP Also Involves Serotonergic Mechanisms</vt:lpstr>
      <vt:lpstr>Clinical Approach to PDP</vt:lpstr>
      <vt:lpstr>Antipsychotics as a Class Have Activity at Many Receptors</vt:lpstr>
      <vt:lpstr>Antipsychotics as a Class Have Activity at Many Receptors</vt:lpstr>
      <vt:lpstr>Pimavanserin Selectively Targets Key Serotonin Receptors*</vt:lpstr>
      <vt:lpstr>Pimavanserin Improved SAPS-PD Throughout the 6-week Trial Period Without Worsening Parkinsonism1</vt:lpstr>
      <vt:lpstr>Aunt Judy Begins Initial Treatment with Pimavanserin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MedEd On The Go</dc:creator>
  <cp:keywords/>
  <dc:description/>
  <cp:lastModifiedBy>Lindsay Beninati</cp:lastModifiedBy>
  <cp:revision>19</cp:revision>
  <cp:lastPrinted>2019-11-25T17:55:42Z</cp:lastPrinted>
  <dcterms:created xsi:type="dcterms:W3CDTF">2019-02-04T23:10:35Z</dcterms:created>
  <dcterms:modified xsi:type="dcterms:W3CDTF">2023-05-02T13:17:01Z</dcterms:modified>
  <cp:category/>
</cp:coreProperties>
</file>