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56" r:id="rId5"/>
    <p:sldId id="2147478238" r:id="rId6"/>
    <p:sldId id="2147478237" r:id="rId7"/>
    <p:sldId id="283" r:id="rId8"/>
    <p:sldId id="2145707246" r:id="rId9"/>
    <p:sldId id="2145707247" r:id="rId10"/>
    <p:sldId id="2145707195" r:id="rId11"/>
    <p:sldId id="2145707208" r:id="rId12"/>
    <p:sldId id="2145707624" r:id="rId13"/>
    <p:sldId id="2145705569" r:id="rId14"/>
    <p:sldId id="2145707596" r:id="rId15"/>
    <p:sldId id="2145707201" r:id="rId16"/>
    <p:sldId id="2145705245" r:id="rId17"/>
    <p:sldId id="2145707630" r:id="rId18"/>
    <p:sldId id="2145705243" r:id="rId19"/>
    <p:sldId id="512" r:id="rId20"/>
    <p:sldId id="2145705240" r:id="rId21"/>
    <p:sldId id="2145707244"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60" autoAdjust="0"/>
    <p:restoredTop sz="59889"/>
  </p:normalViewPr>
  <p:slideViewPr>
    <p:cSldViewPr snapToGrid="0">
      <p:cViewPr varScale="1">
        <p:scale>
          <a:sx n="72" d="100"/>
          <a:sy n="72" d="100"/>
        </p:scale>
        <p:origin x="244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52776-EDA5-224F-A4A1-F8019FB74AD8}" type="doc">
      <dgm:prSet loTypeId="urn:microsoft.com/office/officeart/2005/8/layout/matrix3" loCatId="" qsTypeId="urn:microsoft.com/office/officeart/2005/8/quickstyle/simple2" qsCatId="simple" csTypeId="urn:microsoft.com/office/officeart/2005/8/colors/accent5_2" csCatId="accent5" phldr="1"/>
      <dgm:spPr/>
      <dgm:t>
        <a:bodyPr/>
        <a:lstStyle/>
        <a:p>
          <a:endParaRPr lang="en-US"/>
        </a:p>
      </dgm:t>
    </dgm:pt>
    <dgm:pt modelId="{DB12B5AF-3EE4-3644-87E4-37E9E674CECD}">
      <dgm:prSet phldrT="[Text]"/>
      <dgm:spPr/>
      <dgm:t>
        <a:bodyPr/>
        <a:lstStyle/>
        <a:p>
          <a:r>
            <a:rPr lang="en-US" b="1" dirty="0">
              <a:solidFill>
                <a:schemeClr val="tx1"/>
              </a:solidFill>
            </a:rPr>
            <a:t>Measurement/ Quantification</a:t>
          </a:r>
        </a:p>
      </dgm:t>
    </dgm:pt>
    <dgm:pt modelId="{66DCB353-BBDA-B941-9A04-2265CD8CB73D}" type="parTrans" cxnId="{CB2793CE-1342-0247-81E8-DAD065A04DFA}">
      <dgm:prSet/>
      <dgm:spPr/>
      <dgm:t>
        <a:bodyPr/>
        <a:lstStyle/>
        <a:p>
          <a:endParaRPr lang="en-US"/>
        </a:p>
      </dgm:t>
    </dgm:pt>
    <dgm:pt modelId="{2A718C17-350A-5345-AD3D-7228E6EC2C26}" type="sibTrans" cxnId="{CB2793CE-1342-0247-81E8-DAD065A04DFA}">
      <dgm:prSet/>
      <dgm:spPr/>
      <dgm:t>
        <a:bodyPr/>
        <a:lstStyle/>
        <a:p>
          <a:endParaRPr lang="en-US"/>
        </a:p>
      </dgm:t>
    </dgm:pt>
    <dgm:pt modelId="{138BFBB4-FBA4-2145-BBC4-E66207ED3CDD}">
      <dgm:prSet phldrT="[Text]"/>
      <dgm:spPr/>
      <dgm:t>
        <a:bodyPr/>
        <a:lstStyle/>
        <a:p>
          <a:r>
            <a:rPr lang="en-US" b="1">
              <a:solidFill>
                <a:schemeClr val="tx1"/>
              </a:solidFill>
            </a:rPr>
            <a:t>Detection &amp; Triage</a:t>
          </a:r>
        </a:p>
      </dgm:t>
    </dgm:pt>
    <dgm:pt modelId="{384A4576-F0A8-BC43-9482-D670CB056D47}" type="parTrans" cxnId="{DC173B71-5762-ED42-AB25-D1367CB9BD3E}">
      <dgm:prSet/>
      <dgm:spPr/>
      <dgm:t>
        <a:bodyPr/>
        <a:lstStyle/>
        <a:p>
          <a:endParaRPr lang="en-US"/>
        </a:p>
      </dgm:t>
    </dgm:pt>
    <dgm:pt modelId="{A5F1FF97-7B0B-5040-AB85-D50108AF9615}" type="sibTrans" cxnId="{DC173B71-5762-ED42-AB25-D1367CB9BD3E}">
      <dgm:prSet/>
      <dgm:spPr/>
      <dgm:t>
        <a:bodyPr/>
        <a:lstStyle/>
        <a:p>
          <a:endParaRPr lang="en-US"/>
        </a:p>
      </dgm:t>
    </dgm:pt>
    <dgm:pt modelId="{9EF8B75E-6FDA-7144-B931-56FE3095B64D}">
      <dgm:prSet phldrT="[Text]"/>
      <dgm:spPr/>
      <dgm:t>
        <a:bodyPr/>
        <a:lstStyle/>
        <a:p>
          <a:r>
            <a:rPr lang="en-US" b="1" dirty="0">
              <a:solidFill>
                <a:schemeClr val="tx1"/>
              </a:solidFill>
            </a:rPr>
            <a:t>Localization &amp; Visualization</a:t>
          </a:r>
        </a:p>
      </dgm:t>
    </dgm:pt>
    <dgm:pt modelId="{96D44925-AF60-F84C-ADBA-D65681392DDE}" type="parTrans" cxnId="{4132E17F-3DD8-134C-99B1-34ADC01BDF72}">
      <dgm:prSet/>
      <dgm:spPr/>
      <dgm:t>
        <a:bodyPr/>
        <a:lstStyle/>
        <a:p>
          <a:endParaRPr lang="en-US"/>
        </a:p>
      </dgm:t>
    </dgm:pt>
    <dgm:pt modelId="{6BE9A3AC-3732-3349-BE16-7077C2CEC9E4}" type="sibTrans" cxnId="{4132E17F-3DD8-134C-99B1-34ADC01BDF72}">
      <dgm:prSet/>
      <dgm:spPr/>
      <dgm:t>
        <a:bodyPr/>
        <a:lstStyle/>
        <a:p>
          <a:endParaRPr lang="en-US"/>
        </a:p>
      </dgm:t>
    </dgm:pt>
    <dgm:pt modelId="{C6B8E7BA-76EC-EC4F-91D9-87CD39F81E9B}">
      <dgm:prSet phldrT="[Text]"/>
      <dgm:spPr/>
      <dgm:t>
        <a:bodyPr/>
        <a:lstStyle/>
        <a:p>
          <a:r>
            <a:rPr lang="en-US" b="1">
              <a:solidFill>
                <a:schemeClr val="tx1"/>
              </a:solidFill>
            </a:rPr>
            <a:t>Characterization</a:t>
          </a:r>
        </a:p>
      </dgm:t>
    </dgm:pt>
    <dgm:pt modelId="{9EF1D627-491F-D64B-8E9E-62BE0554FC1A}" type="sibTrans" cxnId="{CBF90F29-18F4-014D-B9D5-6D789A779D32}">
      <dgm:prSet/>
      <dgm:spPr/>
      <dgm:t>
        <a:bodyPr/>
        <a:lstStyle/>
        <a:p>
          <a:endParaRPr lang="en-US"/>
        </a:p>
      </dgm:t>
    </dgm:pt>
    <dgm:pt modelId="{13DC24FD-FEE2-0F48-8208-F6616525CC99}" type="parTrans" cxnId="{CBF90F29-18F4-014D-B9D5-6D789A779D32}">
      <dgm:prSet/>
      <dgm:spPr/>
      <dgm:t>
        <a:bodyPr/>
        <a:lstStyle/>
        <a:p>
          <a:endParaRPr lang="en-US"/>
        </a:p>
      </dgm:t>
    </dgm:pt>
    <dgm:pt modelId="{B010A25F-211E-0D42-95C1-D5806FF763F1}" type="pres">
      <dgm:prSet presAssocID="{31952776-EDA5-224F-A4A1-F8019FB74AD8}" presName="matrix" presStyleCnt="0">
        <dgm:presLayoutVars>
          <dgm:chMax val="1"/>
          <dgm:dir/>
          <dgm:resizeHandles val="exact"/>
        </dgm:presLayoutVars>
      </dgm:prSet>
      <dgm:spPr/>
    </dgm:pt>
    <dgm:pt modelId="{5D110685-D395-A943-93BA-71DAE8BB339C}" type="pres">
      <dgm:prSet presAssocID="{31952776-EDA5-224F-A4A1-F8019FB74AD8}" presName="diamond" presStyleLbl="bgShp" presStyleIdx="0" presStyleCnt="1"/>
      <dgm:spPr/>
    </dgm:pt>
    <dgm:pt modelId="{B72B6935-DC66-9545-BF8B-9FB8620FF407}" type="pres">
      <dgm:prSet presAssocID="{31952776-EDA5-224F-A4A1-F8019FB74AD8}" presName="quad1" presStyleLbl="node1" presStyleIdx="0" presStyleCnt="4">
        <dgm:presLayoutVars>
          <dgm:chMax val="0"/>
          <dgm:chPref val="0"/>
          <dgm:bulletEnabled val="1"/>
        </dgm:presLayoutVars>
      </dgm:prSet>
      <dgm:spPr/>
    </dgm:pt>
    <dgm:pt modelId="{E9718A1A-D809-3940-B3B5-1D5A47F40B82}" type="pres">
      <dgm:prSet presAssocID="{31952776-EDA5-224F-A4A1-F8019FB74AD8}" presName="quad2" presStyleLbl="node1" presStyleIdx="1" presStyleCnt="4">
        <dgm:presLayoutVars>
          <dgm:chMax val="0"/>
          <dgm:chPref val="0"/>
          <dgm:bulletEnabled val="1"/>
        </dgm:presLayoutVars>
      </dgm:prSet>
      <dgm:spPr/>
    </dgm:pt>
    <dgm:pt modelId="{36F34DC7-EDEE-9745-9FB9-485A359B2272}" type="pres">
      <dgm:prSet presAssocID="{31952776-EDA5-224F-A4A1-F8019FB74AD8}" presName="quad3" presStyleLbl="node1" presStyleIdx="2" presStyleCnt="4">
        <dgm:presLayoutVars>
          <dgm:chMax val="0"/>
          <dgm:chPref val="0"/>
          <dgm:bulletEnabled val="1"/>
        </dgm:presLayoutVars>
      </dgm:prSet>
      <dgm:spPr/>
    </dgm:pt>
    <dgm:pt modelId="{A0499A27-3E08-8A4F-A0F0-D45F0DDBC0E0}" type="pres">
      <dgm:prSet presAssocID="{31952776-EDA5-224F-A4A1-F8019FB74AD8}" presName="quad4" presStyleLbl="node1" presStyleIdx="3" presStyleCnt="4">
        <dgm:presLayoutVars>
          <dgm:chMax val="0"/>
          <dgm:chPref val="0"/>
          <dgm:bulletEnabled val="1"/>
        </dgm:presLayoutVars>
      </dgm:prSet>
      <dgm:spPr/>
    </dgm:pt>
  </dgm:ptLst>
  <dgm:cxnLst>
    <dgm:cxn modelId="{BDA83000-3C3A-2349-A55D-E36BB2009D66}" type="presOf" srcId="{9EF8B75E-6FDA-7144-B931-56FE3095B64D}" destId="{A0499A27-3E08-8A4F-A0F0-D45F0DDBC0E0}" srcOrd="0" destOrd="0" presId="urn:microsoft.com/office/officeart/2005/8/layout/matrix3"/>
    <dgm:cxn modelId="{6B6C4A0C-213B-E04E-B2CB-093E8EA9A42F}" type="presOf" srcId="{DB12B5AF-3EE4-3644-87E4-37E9E674CECD}" destId="{B72B6935-DC66-9545-BF8B-9FB8620FF407}" srcOrd="0" destOrd="0" presId="urn:microsoft.com/office/officeart/2005/8/layout/matrix3"/>
    <dgm:cxn modelId="{CBF90F29-18F4-014D-B9D5-6D789A779D32}" srcId="{31952776-EDA5-224F-A4A1-F8019FB74AD8}" destId="{C6B8E7BA-76EC-EC4F-91D9-87CD39F81E9B}" srcOrd="2" destOrd="0" parTransId="{13DC24FD-FEE2-0F48-8208-F6616525CC99}" sibTransId="{9EF1D627-491F-D64B-8E9E-62BE0554FC1A}"/>
    <dgm:cxn modelId="{DC173B71-5762-ED42-AB25-D1367CB9BD3E}" srcId="{31952776-EDA5-224F-A4A1-F8019FB74AD8}" destId="{138BFBB4-FBA4-2145-BBC4-E66207ED3CDD}" srcOrd="1" destOrd="0" parTransId="{384A4576-F0A8-BC43-9482-D670CB056D47}" sibTransId="{A5F1FF97-7B0B-5040-AB85-D50108AF9615}"/>
    <dgm:cxn modelId="{4132E17F-3DD8-134C-99B1-34ADC01BDF72}" srcId="{31952776-EDA5-224F-A4A1-F8019FB74AD8}" destId="{9EF8B75E-6FDA-7144-B931-56FE3095B64D}" srcOrd="3" destOrd="0" parTransId="{96D44925-AF60-F84C-ADBA-D65681392DDE}" sibTransId="{6BE9A3AC-3732-3349-BE16-7077C2CEC9E4}"/>
    <dgm:cxn modelId="{21B01699-1CC9-E645-A740-01CB63D26FD3}" type="presOf" srcId="{31952776-EDA5-224F-A4A1-F8019FB74AD8}" destId="{B010A25F-211E-0D42-95C1-D5806FF763F1}" srcOrd="0" destOrd="0" presId="urn:microsoft.com/office/officeart/2005/8/layout/matrix3"/>
    <dgm:cxn modelId="{5ED6A3C0-DE2E-EA4D-86B9-B110B4F40555}" type="presOf" srcId="{138BFBB4-FBA4-2145-BBC4-E66207ED3CDD}" destId="{E9718A1A-D809-3940-B3B5-1D5A47F40B82}" srcOrd="0" destOrd="0" presId="urn:microsoft.com/office/officeart/2005/8/layout/matrix3"/>
    <dgm:cxn modelId="{1126C2CD-DFE9-1B42-9858-C539AB61145A}" type="presOf" srcId="{C6B8E7BA-76EC-EC4F-91D9-87CD39F81E9B}" destId="{36F34DC7-EDEE-9745-9FB9-485A359B2272}" srcOrd="0" destOrd="0" presId="urn:microsoft.com/office/officeart/2005/8/layout/matrix3"/>
    <dgm:cxn modelId="{CB2793CE-1342-0247-81E8-DAD065A04DFA}" srcId="{31952776-EDA5-224F-A4A1-F8019FB74AD8}" destId="{DB12B5AF-3EE4-3644-87E4-37E9E674CECD}" srcOrd="0" destOrd="0" parTransId="{66DCB353-BBDA-B941-9A04-2265CD8CB73D}" sibTransId="{2A718C17-350A-5345-AD3D-7228E6EC2C26}"/>
    <dgm:cxn modelId="{074283F3-70B2-AA4B-A9ED-D10EC9586FDB}" type="presParOf" srcId="{B010A25F-211E-0D42-95C1-D5806FF763F1}" destId="{5D110685-D395-A943-93BA-71DAE8BB339C}" srcOrd="0" destOrd="0" presId="urn:microsoft.com/office/officeart/2005/8/layout/matrix3"/>
    <dgm:cxn modelId="{57E60EEB-E021-384B-92F1-83633AFD2E7D}" type="presParOf" srcId="{B010A25F-211E-0D42-95C1-D5806FF763F1}" destId="{B72B6935-DC66-9545-BF8B-9FB8620FF407}" srcOrd="1" destOrd="0" presId="urn:microsoft.com/office/officeart/2005/8/layout/matrix3"/>
    <dgm:cxn modelId="{B81FB123-9F47-774C-9037-D00DD56A14E8}" type="presParOf" srcId="{B010A25F-211E-0D42-95C1-D5806FF763F1}" destId="{E9718A1A-D809-3940-B3B5-1D5A47F40B82}" srcOrd="2" destOrd="0" presId="urn:microsoft.com/office/officeart/2005/8/layout/matrix3"/>
    <dgm:cxn modelId="{C9B2DD6F-52E9-5D49-811E-8D2B95EDD23B}" type="presParOf" srcId="{B010A25F-211E-0D42-95C1-D5806FF763F1}" destId="{36F34DC7-EDEE-9745-9FB9-485A359B2272}" srcOrd="3" destOrd="0" presId="urn:microsoft.com/office/officeart/2005/8/layout/matrix3"/>
    <dgm:cxn modelId="{A3AE46CC-04E3-3049-B234-78723BC88784}" type="presParOf" srcId="{B010A25F-211E-0D42-95C1-D5806FF763F1}" destId="{A0499A27-3E08-8A4F-A0F0-D45F0DDBC0E0}" srcOrd="4" destOrd="0" presId="urn:microsoft.com/office/officeart/2005/8/layout/matrix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110685-D395-A943-93BA-71DAE8BB339C}">
      <dsp:nvSpPr>
        <dsp:cNvPr id="0" name=""/>
        <dsp:cNvSpPr/>
      </dsp:nvSpPr>
      <dsp:spPr>
        <a:xfrm>
          <a:off x="2853799" y="0"/>
          <a:ext cx="4887091" cy="4887091"/>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2B6935-DC66-9545-BF8B-9FB8620FF407}">
      <dsp:nvSpPr>
        <dsp:cNvPr id="0" name=""/>
        <dsp:cNvSpPr/>
      </dsp:nvSpPr>
      <dsp:spPr>
        <a:xfrm>
          <a:off x="3318072" y="464273"/>
          <a:ext cx="1905965" cy="19059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Measurement/ Quantification</a:t>
          </a:r>
        </a:p>
      </dsp:txBody>
      <dsp:txXfrm>
        <a:off x="3411114" y="557315"/>
        <a:ext cx="1719881" cy="1719881"/>
      </dsp:txXfrm>
    </dsp:sp>
    <dsp:sp modelId="{E9718A1A-D809-3940-B3B5-1D5A47F40B82}">
      <dsp:nvSpPr>
        <dsp:cNvPr id="0" name=""/>
        <dsp:cNvSpPr/>
      </dsp:nvSpPr>
      <dsp:spPr>
        <a:xfrm>
          <a:off x="5370650" y="464273"/>
          <a:ext cx="1905965" cy="19059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Detection &amp; Triage</a:t>
          </a:r>
        </a:p>
      </dsp:txBody>
      <dsp:txXfrm>
        <a:off x="5463692" y="557315"/>
        <a:ext cx="1719881" cy="1719881"/>
      </dsp:txXfrm>
    </dsp:sp>
    <dsp:sp modelId="{36F34DC7-EDEE-9745-9FB9-485A359B2272}">
      <dsp:nvSpPr>
        <dsp:cNvPr id="0" name=""/>
        <dsp:cNvSpPr/>
      </dsp:nvSpPr>
      <dsp:spPr>
        <a:xfrm>
          <a:off x="3318072" y="2516851"/>
          <a:ext cx="1905965" cy="19059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Characterization</a:t>
          </a:r>
        </a:p>
      </dsp:txBody>
      <dsp:txXfrm>
        <a:off x="3411114" y="2609893"/>
        <a:ext cx="1719881" cy="1719881"/>
      </dsp:txXfrm>
    </dsp:sp>
    <dsp:sp modelId="{A0499A27-3E08-8A4F-A0F0-D45F0DDBC0E0}">
      <dsp:nvSpPr>
        <dsp:cNvPr id="0" name=""/>
        <dsp:cNvSpPr/>
      </dsp:nvSpPr>
      <dsp:spPr>
        <a:xfrm>
          <a:off x="5370650" y="2516851"/>
          <a:ext cx="1905965" cy="190596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Localization &amp; Visualization</a:t>
          </a:r>
        </a:p>
      </dsp:txBody>
      <dsp:txXfrm>
        <a:off x="5463692" y="2609893"/>
        <a:ext cx="1719881" cy="171988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4EC45-5AE9-48AE-9B31-2E1D701BD40D}" type="datetimeFigureOut">
              <a:rPr lang="en-US" smtClean="0"/>
              <a:t>2/26/24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96533-2590-4445-88A2-C0FA051E18F8}" type="slidenum">
              <a:rPr lang="en-US" smtClean="0"/>
              <a:t>‹#›</a:t>
            </a:fld>
            <a:endParaRPr lang="en-US"/>
          </a:p>
        </p:txBody>
      </p:sp>
    </p:spTree>
    <p:extLst>
      <p:ext uri="{BB962C8B-B14F-4D97-AF65-F5344CB8AC3E}">
        <p14:creationId xmlns:p14="http://schemas.microsoft.com/office/powerpoint/2010/main" val="230804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EC287-DBEE-1C43-A49B-C23C09E724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41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AD6B0-FF2A-2F42-AA87-40641A42F3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42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dirty="0"/>
          </a:p>
        </p:txBody>
      </p:sp>
    </p:spTree>
    <p:extLst>
      <p:ext uri="{BB962C8B-B14F-4D97-AF65-F5344CB8AC3E}">
        <p14:creationId xmlns:p14="http://schemas.microsoft.com/office/powerpoint/2010/main" val="3960610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68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b="0" dirty="0"/>
          </a:p>
          <a:p>
            <a:pPr lvl="1"/>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685834" rtl="0" eaLnBrk="1" fontAlgn="auto" latinLnBrk="0" hangingPunct="1">
              <a:lnSpc>
                <a:spcPct val="100000"/>
              </a:lnSpc>
              <a:spcBef>
                <a:spcPts val="0"/>
              </a:spcBef>
              <a:spcAft>
                <a:spcPts val="0"/>
              </a:spcAft>
              <a:buClrTx/>
              <a:buSzTx/>
              <a:buFontTx/>
              <a:buNone/>
              <a:tabLst/>
              <a:defRPr/>
            </a:pPr>
            <a:fld id="{5B1AD6B0-FF2A-2F42-AA87-40641A42F3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3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15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34" rtl="0" eaLnBrk="1" fontAlgn="auto" latinLnBrk="0" hangingPunct="1">
              <a:lnSpc>
                <a:spcPct val="100000"/>
              </a:lnSpc>
              <a:spcBef>
                <a:spcPts val="0"/>
              </a:spcBef>
              <a:spcAft>
                <a:spcPts val="0"/>
              </a:spcAft>
              <a:buClrTx/>
              <a:buSzTx/>
              <a:buFontTx/>
              <a:buNone/>
              <a:tabLst/>
              <a:defRPr/>
            </a:pPr>
            <a:fld id="{5B1AD6B0-FF2A-2F42-AA87-40641A42F3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3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4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476" name="Google Shape;4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685834" rtl="0" eaLnBrk="1" fontAlgn="auto" latinLnBrk="0" hangingPunct="1">
              <a:lnSpc>
                <a:spcPct val="100000"/>
              </a:lnSpc>
              <a:spcBef>
                <a:spcPct val="0"/>
              </a:spcBef>
              <a:spcAft>
                <a:spcPct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685834" rtl="0" eaLnBrk="1" fontAlgn="auto" latinLnBrk="0" hangingPunct="1">
                <a:lnSpc>
                  <a:spcPct val="100000"/>
                </a:lnSpc>
                <a:spcBef>
                  <a:spcPct val="0"/>
                </a:spcBef>
                <a:spcAft>
                  <a:spcPct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1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pitchFamily="34" charset="0"/>
              <a:buNone/>
              <a:tabLst/>
              <a:defRPr/>
            </a:pPr>
            <a:endParaRPr lang="en-US" sz="1800" dirty="0">
              <a:effectLst/>
              <a:latin typeface="Calibri" panose="020F0502020204030204" pitchFamily="34" charset="0"/>
            </a:endParaRPr>
          </a:p>
          <a:p>
            <a:pPr marL="0" marR="0" lvl="0" indent="0" algn="l" defTabSz="914400" rtl="0" eaLnBrk="1" fontAlgn="auto" latinLnBrk="0" hangingPunct="1">
              <a:lnSpc>
                <a:spcPct val="100000"/>
              </a:lnSpc>
              <a:spcBef>
                <a:spcPct val="0"/>
              </a:spcBef>
              <a:spcAft>
                <a:spcPct val="0"/>
              </a:spcAft>
              <a:buClr>
                <a:srgbClr val="000000"/>
              </a:buClr>
              <a:buSzPts val="1400"/>
              <a:buFont typeface="Arial" pitchFamily="34" charset="0"/>
              <a:buNone/>
              <a:tabLst/>
              <a:defRPr/>
            </a:pPr>
            <a:endParaRPr lang="en-US" sz="1800" dirty="0">
              <a:effectLst/>
              <a:latin typeface="Times New Roman" panose="02020603050405020304" pitchFamily="18" charset="0"/>
              <a:ea typeface="Times New Roman" panose="02020603050405020304" pitchFamily="18" charset="0"/>
            </a:endParaRPr>
          </a:p>
          <a:p>
            <a:pPr marL="0" lvl="0" indent="0" algn="l" rtl="0">
              <a:spcBef>
                <a:spcPct val="0"/>
              </a:spcBef>
              <a:spcAft>
                <a:spcPct val="0"/>
              </a:spcAft>
              <a:buNone/>
            </a:pPr>
            <a:endParaRPr dirty="0"/>
          </a:p>
        </p:txBody>
      </p:sp>
      <p:sp>
        <p:nvSpPr>
          <p:cNvPr id="647" name="Google Shape;64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685834" rtl="0" eaLnBrk="1" fontAlgn="auto" latinLnBrk="0" hangingPunct="1">
              <a:lnSpc>
                <a:spcPct val="100000"/>
              </a:lnSpc>
              <a:spcBef>
                <a:spcPct val="0"/>
              </a:spcBef>
              <a:spcAft>
                <a:spcPct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5834" rtl="0" eaLnBrk="1" fontAlgn="auto" latinLnBrk="0" hangingPunct="1">
                <a:lnSpc>
                  <a:spcPct val="100000"/>
                </a:lnSpc>
                <a:spcBef>
                  <a:spcPct val="0"/>
                </a:spcBef>
                <a:spcAft>
                  <a:spcPct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86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AD6B0-FF2A-2F42-AA87-40641A42F3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lang="en-US" sz="1800" dirty="0">
              <a:effectLst/>
              <a:latin typeface="Times New Roman" panose="02020603050405020304" pitchFamily="18" charset="0"/>
            </a:endParaRPr>
          </a:p>
        </p:txBody>
      </p:sp>
      <p:sp>
        <p:nvSpPr>
          <p:cNvPr id="476" name="Google Shape;4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960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5EEF0-2412-4E74-8042-71FA5C91675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3387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50913" rtl="0" eaLnBrk="0" fontAlgn="base" latinLnBrk="0" hangingPunct="0">
              <a:lnSpc>
                <a:spcPct val="100000"/>
              </a:lnSpc>
              <a:spcBef>
                <a:spcPct val="0"/>
              </a:spcBef>
              <a:spcAft>
                <a:spcPct val="0"/>
              </a:spcAft>
              <a:buClrTx/>
              <a:buSzTx/>
              <a:buFontTx/>
              <a:buNone/>
              <a:tabLst/>
              <a:defRPr/>
            </a:pPr>
            <a:fld id="{2A45EEF0-2412-4E74-8042-71FA5C916756}" type="slidenum">
              <a:rPr kumimoji="0" lang="zh-TW" altLang="en-US" sz="1100" b="0" i="0" u="none" strike="noStrike" kern="1200" cap="none" spc="0" normalizeH="0" baseline="0" noProof="0" smtClean="0">
                <a:ln>
                  <a:noFill/>
                </a:ln>
                <a:solidFill>
                  <a:prstClr val="black"/>
                </a:solidFill>
                <a:effectLst/>
                <a:uLnTx/>
                <a:uFillTx/>
                <a:latin typeface="Arial" panose="020B0604020202020204" pitchFamily="34" charset="0"/>
                <a:ea typeface="Arial Unicode MS" pitchFamily="34" charset="-128"/>
                <a:cs typeface="Arial Unicode MS" pitchFamily="34" charset="-128"/>
                <a:sym typeface="Arial"/>
              </a:rPr>
              <a:pPr marL="0" marR="0" lvl="0" indent="0" algn="r" defTabSz="950913" rtl="0" eaLnBrk="0" fontAlgn="base" latinLnBrk="0" hangingPunct="0">
                <a:lnSpc>
                  <a:spcPct val="100000"/>
                </a:lnSpc>
                <a:spcBef>
                  <a:spcPct val="0"/>
                </a:spcBef>
                <a:spcAft>
                  <a:spcPct val="0"/>
                </a:spcAft>
                <a:buClrTx/>
                <a:buSzTx/>
                <a:buFontTx/>
                <a:buNone/>
                <a:tabLst/>
                <a:defRPr/>
              </a:pPr>
              <a:t>12</a:t>
            </a:fld>
            <a:endParaRPr kumimoji="0" lang="en-US" altLang="zh-TW" sz="1100" b="0" i="0" u="none" strike="noStrike" kern="1200" cap="none" spc="0" normalizeH="0" baseline="0" noProof="0">
              <a:ln>
                <a:noFill/>
              </a:ln>
              <a:solidFill>
                <a:prstClr val="black"/>
              </a:solidFill>
              <a:effectLst/>
              <a:uLnTx/>
              <a:uFillTx/>
              <a:latin typeface="Arial" panose="020B0604020202020204" pitchFamily="34" charset="0"/>
              <a:ea typeface="Arial Unicode MS" pitchFamily="34" charset="-128"/>
              <a:cs typeface="Arial Unicode MS" pitchFamily="34" charset="-128"/>
              <a:sym typeface="Arial"/>
            </a:endParaRPr>
          </a:p>
        </p:txBody>
      </p:sp>
    </p:spTree>
    <p:extLst>
      <p:ext uri="{BB962C8B-B14F-4D97-AF65-F5344CB8AC3E}">
        <p14:creationId xmlns:p14="http://schemas.microsoft.com/office/powerpoint/2010/main" val="3359457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oleObject" Target="../embeddings/oleObject2.bin"/></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grpSp>
        <p:nvGrpSpPr>
          <p:cNvPr id="2" name="Group 1">
            <a:extLst>
              <a:ext uri="{FF2B5EF4-FFF2-40B4-BE49-F238E27FC236}">
                <a16:creationId xmlns:a16="http://schemas.microsoft.com/office/drawing/2014/main" id="{52B88683-F4CA-439F-8BE8-ED2F20FC2E60}"/>
              </a:ext>
            </a:extLst>
          </p:cNvPr>
          <p:cNvGrpSpPr/>
          <p:nvPr userDrawn="1"/>
        </p:nvGrpSpPr>
        <p:grpSpPr>
          <a:xfrm>
            <a:off x="0" y="0"/>
            <a:ext cx="12192000" cy="975360"/>
            <a:chOff x="0" y="0"/>
            <a:chExt cx="12192000" cy="975360"/>
          </a:xfrm>
        </p:grpSpPr>
        <p:pic>
          <p:nvPicPr>
            <p:cNvPr id="8" name="Picture 7">
              <a:extLst>
                <a:ext uri="{FF2B5EF4-FFF2-40B4-BE49-F238E27FC236}">
                  <a16:creationId xmlns:a16="http://schemas.microsoft.com/office/drawing/2014/main" id="{812D41A0-A12B-4C60-BD42-0644A38EF1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9" name="Picture 8">
              <a:extLst>
                <a:ext uri="{FF2B5EF4-FFF2-40B4-BE49-F238E27FC236}">
                  <a16:creationId xmlns:a16="http://schemas.microsoft.com/office/drawing/2014/main" id="{491DB813-C245-435B-B415-FC1D631188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591" y="130185"/>
              <a:ext cx="2938657" cy="749188"/>
            </a:xfrm>
            <a:prstGeom prst="rect">
              <a:avLst/>
            </a:prstGeom>
          </p:spPr>
        </p:pic>
      </p:grpSp>
      <p:pic>
        <p:nvPicPr>
          <p:cNvPr id="11" name="Picture 10">
            <a:extLst>
              <a:ext uri="{FF2B5EF4-FFF2-40B4-BE49-F238E27FC236}">
                <a16:creationId xmlns:a16="http://schemas.microsoft.com/office/drawing/2014/main" id="{98D7BE7B-D2B3-48B4-96E3-689D1AC137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1039712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606829"/>
            <a:ext cx="4272539" cy="5254221"/>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626224"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0" y="6356350"/>
            <a:ext cx="11199811"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03943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0" y="6356350"/>
            <a:ext cx="10745787"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186101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2/26/24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32251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40ABEE-F5DA-431B-A54D-DEC9260B9C75}"/>
              </a:ext>
            </a:extLst>
          </p:cNvPr>
          <p:cNvGraphicFramePr>
            <a:graphicFrameLocks noChangeAspect="1"/>
          </p:cNvGraphicFramePr>
          <p:nvPr>
            <p:custDataLst>
              <p:tags r:id="rId1"/>
            </p:custDataLst>
            <p:extLst>
              <p:ext uri="{D42A27DB-BD31-4B8C-83A1-F6EECF244321}">
                <p14:modId xmlns:p14="http://schemas.microsoft.com/office/powerpoint/2010/main" val="616814365"/>
              </p:ext>
            </p:extLst>
          </p:nvPr>
        </p:nvGraphicFramePr>
        <p:xfrm>
          <a:off x="1445" y="1444"/>
          <a:ext cx="1444" cy="1444"/>
        </p:xfrm>
        <a:graphic>
          <a:graphicData uri="http://schemas.openxmlformats.org/presentationml/2006/ole">
            <mc:AlternateContent xmlns:mc="http://schemas.openxmlformats.org/markup-compatibility/2006">
              <mc:Choice xmlns:v="urn:schemas-microsoft-com:vml" Requires="v">
                <p:oleObj name="think-cell Slide" r:id="rId7" imgW="286" imgH="286" progId="TCLayout.ActiveDocument.1">
                  <p:embed/>
                </p:oleObj>
              </mc:Choice>
              <mc:Fallback>
                <p:oleObj name="think-cell Slide" r:id="rId7" imgW="286" imgH="286" progId="TCLayout.ActiveDocument.1">
                  <p:embed/>
                  <p:pic>
                    <p:nvPicPr>
                      <p:cNvPr id="4" name="Object 3" hidden="1">
                        <a:extLst>
                          <a:ext uri="{FF2B5EF4-FFF2-40B4-BE49-F238E27FC236}">
                            <a16:creationId xmlns:a16="http://schemas.microsoft.com/office/drawing/2014/main" id="{2A40ABEE-F5DA-431B-A54D-DEC9260B9C75}"/>
                          </a:ext>
                        </a:extLst>
                      </p:cNvPr>
                      <p:cNvPicPr/>
                      <p:nvPr/>
                    </p:nvPicPr>
                    <p:blipFill>
                      <a:blip r:embed="rId8"/>
                      <a:stretch>
                        <a:fillRect/>
                      </a:stretch>
                    </p:blipFill>
                    <p:spPr>
                      <a:xfrm>
                        <a:off x="1445" y="1444"/>
                        <a:ext cx="1444" cy="1444"/>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DFE5C41-1B44-4020-9D51-90D186645171}"/>
              </a:ext>
            </a:extLst>
          </p:cNvPr>
          <p:cNvSpPr/>
          <p:nvPr>
            <p:custDataLst>
              <p:tags r:id="rId2"/>
            </p:custDataLst>
          </p:nvPr>
        </p:nvSpPr>
        <p:spPr>
          <a:xfrm>
            <a:off x="0" y="1"/>
            <a:ext cx="144387" cy="144318"/>
          </a:xfrm>
          <a:prstGeom prst="rect">
            <a:avLst/>
          </a:prstGeom>
          <a:noFill/>
          <a:ln w="19050">
            <a:solidFill>
              <a:srgbClr val="7B7D8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544" b="1" i="0" baseline="0">
              <a:solidFill>
                <a:schemeClr val="tx1"/>
              </a:solidFill>
              <a:latin typeface="Axiforma-ExtraBold" pitchFamily="2" charset="77"/>
              <a:cs typeface="+mj-cs"/>
              <a:sym typeface="Frutiger 45 Light" panose="020B0603020202020204" pitchFamily="34" charset="0"/>
            </a:endParaRPr>
          </a:p>
        </p:txBody>
      </p:sp>
      <p:sp>
        <p:nvSpPr>
          <p:cNvPr id="3" name="text" descr="{&quot;templafy&quot;:{&quot;id&quot;:&quot;8b9a8a7e-b8dc-4e98-b416-fba37d8d314e&quot;}}" title="Translations.PageHeading">
            <a:extLst>
              <a:ext uri="{FF2B5EF4-FFF2-40B4-BE49-F238E27FC236}">
                <a16:creationId xmlns:a16="http://schemas.microsoft.com/office/drawing/2014/main" id="{B99E0E8D-C0A6-4D8A-BD3F-6FFF117BD609}"/>
              </a:ext>
            </a:extLst>
          </p:cNvPr>
          <p:cNvSpPr>
            <a:spLocks noGrp="1"/>
          </p:cNvSpPr>
          <p:nvPr>
            <p:ph type="title" hasCustomPrompt="1"/>
          </p:nvPr>
        </p:nvSpPr>
        <p:spPr>
          <a:xfrm>
            <a:off x="509847" y="1"/>
            <a:ext cx="11139260" cy="858694"/>
          </a:xfrm>
          <a:prstGeom prst="rect">
            <a:avLst/>
          </a:prstGeom>
        </p:spPr>
        <p:txBody>
          <a:bodyPr/>
          <a:lstStyle>
            <a:lvl1pPr>
              <a:defRPr b="1" i="0" baseline="0">
                <a:latin typeface="Axiforma-ExtraBold" pitchFamily="2" charset="77"/>
                <a:ea typeface="+mn-ea"/>
                <a:cs typeface="Calibri" panose="020F0502020204030204" pitchFamily="34" charset="0"/>
              </a:defRPr>
            </a:lvl1pPr>
          </a:lstStyle>
          <a:p>
            <a:r>
              <a:rPr lang="en-US"/>
              <a:t>&lt;&lt;Page heading&gt;&gt;</a:t>
            </a:r>
          </a:p>
        </p:txBody>
      </p:sp>
      <p:graphicFrame>
        <p:nvGraphicFramePr>
          <p:cNvPr id="15" name="Object 14" hidden="1">
            <a:extLst>
              <a:ext uri="{FF2B5EF4-FFF2-40B4-BE49-F238E27FC236}">
                <a16:creationId xmlns:a16="http://schemas.microsoft.com/office/drawing/2014/main" id="{BEA34953-3C5B-474F-98E8-59CBC16D816B}"/>
              </a:ext>
            </a:extLst>
          </p:cNvPr>
          <p:cNvGraphicFramePr>
            <a:graphicFrameLocks noChangeAspect="1"/>
          </p:cNvGraphicFramePr>
          <p:nvPr>
            <p:custDataLst>
              <p:tags r:id="rId3"/>
            </p:custDataLst>
            <p:extLst>
              <p:ext uri="{D42A27DB-BD31-4B8C-83A1-F6EECF244321}">
                <p14:modId xmlns:p14="http://schemas.microsoft.com/office/powerpoint/2010/main" val="2098870097"/>
              </p:ext>
            </p:extLst>
          </p:nvPr>
        </p:nvGraphicFramePr>
        <p:xfrm>
          <a:off x="1445" y="1444"/>
          <a:ext cx="1444" cy="1444"/>
        </p:xfrm>
        <a:graphic>
          <a:graphicData uri="http://schemas.openxmlformats.org/presentationml/2006/ole">
            <mc:AlternateContent xmlns:mc="http://schemas.openxmlformats.org/markup-compatibility/2006">
              <mc:Choice xmlns:v="urn:schemas-microsoft-com:vml" Requires="v">
                <p:oleObj name="think-cell Slide" r:id="rId9" imgW="286" imgH="286" progId="TCLayout.ActiveDocument.1">
                  <p:embed/>
                </p:oleObj>
              </mc:Choice>
              <mc:Fallback>
                <p:oleObj name="think-cell Slide" r:id="rId9" imgW="286" imgH="286" progId="TCLayout.ActiveDocument.1">
                  <p:embed/>
                  <p:pic>
                    <p:nvPicPr>
                      <p:cNvPr id="15" name="Object 14" hidden="1">
                        <a:extLst>
                          <a:ext uri="{FF2B5EF4-FFF2-40B4-BE49-F238E27FC236}">
                            <a16:creationId xmlns:a16="http://schemas.microsoft.com/office/drawing/2014/main" id="{BEA34953-3C5B-474F-98E8-59CBC16D816B}"/>
                          </a:ext>
                        </a:extLst>
                      </p:cNvPr>
                      <p:cNvPicPr/>
                      <p:nvPr/>
                    </p:nvPicPr>
                    <p:blipFill>
                      <a:blip r:embed="rId8"/>
                      <a:stretch>
                        <a:fillRect/>
                      </a:stretch>
                    </p:blipFill>
                    <p:spPr>
                      <a:xfrm>
                        <a:off x="1445" y="1444"/>
                        <a:ext cx="1444" cy="1444"/>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0F471B84-7666-4D25-8E9C-F4A62D7C8EA1}"/>
              </a:ext>
            </a:extLst>
          </p:cNvPr>
          <p:cNvSpPr/>
          <p:nvPr>
            <p:custDataLst>
              <p:tags r:id="rId4"/>
            </p:custDataLst>
          </p:nvPr>
        </p:nvSpPr>
        <p:spPr>
          <a:xfrm>
            <a:off x="0" y="1"/>
            <a:ext cx="144387" cy="144318"/>
          </a:xfrm>
          <a:prstGeom prst="rect">
            <a:avLst/>
          </a:prstGeom>
          <a:noFill/>
          <a:ln w="19050">
            <a:solidFill>
              <a:srgbClr val="7B7D8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544" b="1" i="0" baseline="0">
              <a:solidFill>
                <a:schemeClr val="tx1"/>
              </a:solidFill>
              <a:latin typeface="Axiforma-ExtraBold" pitchFamily="2" charset="77"/>
              <a:cs typeface="+mj-cs"/>
              <a:sym typeface="Frutiger 45 Light" panose="020B0603020202020204" pitchFamily="34" charset="0"/>
            </a:endParaRPr>
          </a:p>
        </p:txBody>
      </p:sp>
      <p:sp>
        <p:nvSpPr>
          <p:cNvPr id="27" name="text" descr="{&quot;templafy&quot;:{&quot;id&quot;:&quot;95701d13-8c4a-4380-acc3-1c76858ccbff&quot;}}" hidden="1" title="Translations.Draft">
            <a:extLst>
              <a:ext uri="{FF2B5EF4-FFF2-40B4-BE49-F238E27FC236}">
                <a16:creationId xmlns:a16="http://schemas.microsoft.com/office/drawing/2014/main" id="{741C3070-4B19-45AE-8269-B0F2FE0573E0}"/>
              </a:ext>
            </a:extLst>
          </p:cNvPr>
          <p:cNvSpPr txBox="1"/>
          <p:nvPr>
            <p:custDataLst>
              <p:tags r:id="rId5"/>
            </p:custDataLst>
          </p:nvPr>
        </p:nvSpPr>
        <p:spPr>
          <a:xfrm>
            <a:off x="509080" y="230910"/>
            <a:ext cx="2163688" cy="300182"/>
          </a:xfrm>
          <a:prstGeom prst="rect">
            <a:avLst/>
          </a:prstGeom>
          <a:noFill/>
        </p:spPr>
        <p:txBody>
          <a:bodyPr vert="horz" wrap="none" lIns="0" tIns="0" rIns="0" bIns="0" rtlCol="0" anchor="b">
            <a:noAutofit/>
          </a:bodyPr>
          <a:lstStyle/>
          <a:p>
            <a:pPr algn="l">
              <a:lnSpc>
                <a:spcPct val="100000"/>
              </a:lnSpc>
              <a:spcBef>
                <a:spcPct val="0"/>
              </a:spcBef>
              <a:spcAft>
                <a:spcPct val="0"/>
              </a:spcAft>
            </a:pPr>
            <a:r>
              <a:rPr kumimoji="0" lang="en-US" sz="2181" b="1" i="0" u="none" baseline="0">
                <a:solidFill>
                  <a:srgbClr val="E60000"/>
                </a:solidFill>
                <a:latin typeface="Axiforma-ExtraBold" pitchFamily="2" charset="77"/>
              </a:rPr>
              <a:t>Draft</a:t>
            </a:r>
          </a:p>
        </p:txBody>
      </p:sp>
      <p:grpSp>
        <p:nvGrpSpPr>
          <p:cNvPr id="28" name="PXP_GRIDLINES" hidden="1">
            <a:extLst>
              <a:ext uri="{FF2B5EF4-FFF2-40B4-BE49-F238E27FC236}">
                <a16:creationId xmlns:a16="http://schemas.microsoft.com/office/drawing/2014/main" id="{0EB636EB-EAEF-4AF9-B85B-66D9B47F9467}"/>
              </a:ext>
            </a:extLst>
          </p:cNvPr>
          <p:cNvGrpSpPr/>
          <p:nvPr/>
        </p:nvGrpSpPr>
        <p:grpSpPr>
          <a:xfrm>
            <a:off x="-1" y="1"/>
            <a:ext cx="12161813" cy="6858000"/>
            <a:chOff x="-20924" y="0"/>
            <a:chExt cx="10058400" cy="7543800"/>
          </a:xfrm>
        </p:grpSpPr>
        <p:cxnSp>
          <p:nvCxnSpPr>
            <p:cNvPr id="29" name="Straight Connector 28">
              <a:extLst>
                <a:ext uri="{FF2B5EF4-FFF2-40B4-BE49-F238E27FC236}">
                  <a16:creationId xmlns:a16="http://schemas.microsoft.com/office/drawing/2014/main" id="{A312DC84-45A3-4B6C-9246-37F84AF55D97}"/>
                </a:ext>
              </a:extLst>
            </p:cNvPr>
            <p:cNvCxnSpPr/>
            <p:nvPr/>
          </p:nvCxnSpPr>
          <p:spPr>
            <a:xfrm>
              <a:off x="390690" y="0"/>
              <a:ext cx="0" cy="7543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EFF70C8-21E8-4350-A950-9B0C170EF455}"/>
                </a:ext>
              </a:extLst>
            </p:cNvPr>
            <p:cNvCxnSpPr/>
            <p:nvPr/>
          </p:nvCxnSpPr>
          <p:spPr>
            <a:xfrm>
              <a:off x="5018635" y="0"/>
              <a:ext cx="0" cy="7543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FE8CC7-AFA0-4205-B75A-B13AB7BAE6DF}"/>
                </a:ext>
              </a:extLst>
            </p:cNvPr>
            <p:cNvCxnSpPr/>
            <p:nvPr/>
          </p:nvCxnSpPr>
          <p:spPr>
            <a:xfrm>
              <a:off x="9614084" y="0"/>
              <a:ext cx="0" cy="75438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479EB4-ED16-4067-94F1-92123231956C}"/>
                </a:ext>
              </a:extLst>
            </p:cNvPr>
            <p:cNvCxnSpPr/>
            <p:nvPr/>
          </p:nvCxnSpPr>
          <p:spPr>
            <a:xfrm>
              <a:off x="-20924" y="1850400"/>
              <a:ext cx="10058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93BB8D-7A70-489B-804D-89E8471AC5E1}"/>
                </a:ext>
              </a:extLst>
            </p:cNvPr>
            <p:cNvCxnSpPr/>
            <p:nvPr/>
          </p:nvCxnSpPr>
          <p:spPr>
            <a:xfrm>
              <a:off x="-20924" y="6652800"/>
              <a:ext cx="10058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C4BA45-870A-4290-9A20-CABAD093F97A}"/>
                </a:ext>
              </a:extLst>
            </p:cNvPr>
            <p:cNvCxnSpPr/>
            <p:nvPr/>
          </p:nvCxnSpPr>
          <p:spPr>
            <a:xfrm>
              <a:off x="-20924" y="4090986"/>
              <a:ext cx="10058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TemplafyBrandVersion" hidden="1">
            <a:extLst>
              <a:ext uri="{FF2B5EF4-FFF2-40B4-BE49-F238E27FC236}">
                <a16:creationId xmlns:a16="http://schemas.microsoft.com/office/drawing/2014/main" id="{CBBFA360-3060-4802-A3D5-ED7F096F899A}"/>
              </a:ext>
            </a:extLst>
          </p:cNvPr>
          <p:cNvSpPr/>
          <p:nvPr userDrawn="1"/>
        </p:nvSpPr>
        <p:spPr>
          <a:xfrm>
            <a:off x="-315174" y="44184"/>
            <a:ext cx="157588" cy="209918"/>
          </a:xfrm>
          <a:prstGeom prst="rect">
            <a:avLst/>
          </a:prstGeom>
          <a:noFill/>
          <a:ln w="19050">
            <a:solidFill>
              <a:srgbClr val="7B7D8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8" b="1" i="0">
                <a:solidFill>
                  <a:schemeClr val="tx1"/>
                </a:solidFill>
                <a:latin typeface="Axiforma-ExtraBold" pitchFamily="2" charset="77"/>
              </a:rPr>
              <a:t>v2</a:t>
            </a:r>
            <a:endParaRPr lang="en-US" sz="1227" b="1" i="0">
              <a:latin typeface="Axiforma-ExtraBold" pitchFamily="2" charset="77"/>
            </a:endParaRPr>
          </a:p>
        </p:txBody>
      </p:sp>
    </p:spTree>
    <p:extLst>
      <p:ext uri="{BB962C8B-B14F-4D97-AF65-F5344CB8AC3E}">
        <p14:creationId xmlns:p14="http://schemas.microsoft.com/office/powerpoint/2010/main" val="1797396921"/>
      </p:ext>
    </p:extLst>
  </p:cSld>
  <p:clrMapOvr>
    <a:masterClrMapping/>
  </p:clrMapOvr>
  <p:hf hdr="0" ftr="0" dt="0"/>
  <p:extLst>
    <p:ext uri="{DCECCB84-F9BA-43D5-87BE-67443E8EF086}">
      <p15:sldGuideLst xmlns:p15="http://schemas.microsoft.com/office/powerpoint/2012/main">
        <p15:guide id="1" pos="334">
          <p15:clr>
            <a:srgbClr val="FBAE40"/>
          </p15:clr>
        </p15:guide>
        <p15:guide id="2" pos="8086">
          <p15:clr>
            <a:srgbClr val="FBAE40"/>
          </p15:clr>
        </p15:guide>
        <p15:guide id="3" orient="horz" pos="600">
          <p15:clr>
            <a:srgbClr val="FBAE40"/>
          </p15:clr>
        </p15:guide>
        <p15:guide id="4" orient="horz" pos="1176">
          <p15:clr>
            <a:srgbClr val="FBAE40"/>
          </p15:clr>
        </p15:guide>
        <p15:guide id="5" orient="horz" pos="3840">
          <p15:clr>
            <a:srgbClr val="FBAE40"/>
          </p15:clr>
        </p15:guide>
        <p15:guide id="6" orient="horz" pos="425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⅔ Chart Layout">
  <p:cSld name="⅔ Chart Layout">
    <p:spTree>
      <p:nvGrpSpPr>
        <p:cNvPr id="1" name="Shape 52"/>
        <p:cNvGrpSpPr/>
        <p:nvPr/>
      </p:nvGrpSpPr>
      <p:grpSpPr>
        <a:xfrm>
          <a:off x="0" y="0"/>
          <a:ext cx="0" cy="0"/>
          <a:chOff x="0" y="0"/>
          <a:chExt cx="0" cy="0"/>
        </a:xfrm>
      </p:grpSpPr>
      <p:sp>
        <p:nvSpPr>
          <p:cNvPr id="53" name="Google Shape;53;p54"/>
          <p:cNvSpPr txBox="1">
            <a:spLocks noGrp="1"/>
          </p:cNvSpPr>
          <p:nvPr>
            <p:ph type="title"/>
          </p:nvPr>
        </p:nvSpPr>
        <p:spPr>
          <a:xfrm>
            <a:off x="626533" y="365124"/>
            <a:ext cx="10938935" cy="822961"/>
          </a:xfrm>
          <a:prstGeom prst="rect">
            <a:avLst/>
          </a:prstGeom>
          <a:noFill/>
          <a:ln>
            <a:noFill/>
          </a:ln>
        </p:spPr>
        <p:txBody>
          <a:bodyPr spcFirstLastPara="1" wrap="square" lIns="91425" tIns="45700" rIns="91425" bIns="45700" anchor="ctr" anchorCtr="0">
            <a:noAutofit/>
          </a:bodyPr>
          <a:lstStyle>
            <a:lvl1pPr lvl="0" algn="l">
              <a:lnSpc>
                <a:spcPct val="90000"/>
              </a:lnSpc>
              <a:spcBef>
                <a:spcPct val="0"/>
              </a:spcBef>
              <a:spcAft>
                <a:spcPct val="0"/>
              </a:spcAft>
              <a:buClr>
                <a:schemeClr val="dk1"/>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4" name="Google Shape;54;p54"/>
          <p:cNvSpPr txBox="1">
            <a:spLocks noGrp="1"/>
          </p:cNvSpPr>
          <p:nvPr>
            <p:ph type="body" idx="1"/>
          </p:nvPr>
        </p:nvSpPr>
        <p:spPr>
          <a:xfrm>
            <a:off x="626533" y="1529404"/>
            <a:ext cx="3631833" cy="4426897"/>
          </a:xfrm>
          <a:prstGeom prst="rect">
            <a:avLst/>
          </a:prstGeom>
          <a:noFill/>
          <a:ln>
            <a:noFill/>
          </a:ln>
        </p:spPr>
        <p:txBody>
          <a:bodyPr spcFirstLastPara="1" wrap="square" lIns="91425" tIns="45700" rIns="91425" bIns="45700" anchor="t" anchorCtr="0">
            <a:noAutofit/>
          </a:bodyPr>
          <a:lstStyle>
            <a:lvl1pPr marL="609036" lvl="0" indent="-426325" algn="l">
              <a:lnSpc>
                <a:spcPct val="100000"/>
              </a:lnSpc>
              <a:spcBef>
                <a:spcPct val="0"/>
              </a:spcBef>
              <a:spcAft>
                <a:spcPct val="0"/>
              </a:spcAft>
              <a:buSzPts val="1440"/>
              <a:buChar char="▪"/>
              <a:defRPr sz="2131" b="0"/>
            </a:lvl1pPr>
            <a:lvl2pPr marL="1218072" lvl="1" indent="-411099" algn="l">
              <a:lnSpc>
                <a:spcPct val="100000"/>
              </a:lnSpc>
              <a:spcBef>
                <a:spcPts val="799"/>
              </a:spcBef>
              <a:spcAft>
                <a:spcPct val="0"/>
              </a:spcAft>
              <a:buSzPts val="1260"/>
              <a:buChar char="•"/>
              <a:defRPr sz="1865"/>
            </a:lvl2pPr>
            <a:lvl3pPr marL="1827108" lvl="2" indent="-456777" algn="l">
              <a:lnSpc>
                <a:spcPct val="100000"/>
              </a:lnSpc>
              <a:spcBef>
                <a:spcPts val="799"/>
              </a:spcBef>
              <a:spcAft>
                <a:spcPct val="0"/>
              </a:spcAft>
              <a:buSzPts val="1800"/>
              <a:buChar char="-"/>
              <a:defRPr sz="1599"/>
            </a:lvl3pPr>
            <a:lvl4pPr marL="2436144" lvl="3" indent="-389106" algn="l">
              <a:lnSpc>
                <a:spcPct val="100000"/>
              </a:lnSpc>
              <a:spcBef>
                <a:spcPts val="799"/>
              </a:spcBef>
              <a:spcAft>
                <a:spcPct val="0"/>
              </a:spcAft>
              <a:buSzPts val="1000"/>
              <a:buChar char="•"/>
              <a:defRPr sz="1332"/>
            </a:lvl4pPr>
            <a:lvl5pPr marL="3045181" lvl="4" indent="-532907" algn="l">
              <a:lnSpc>
                <a:spcPct val="100000"/>
              </a:lnSpc>
              <a:spcBef>
                <a:spcPts val="799"/>
              </a:spcBef>
              <a:spcAft>
                <a:spcPct val="0"/>
              </a:spcAft>
              <a:buSzPts val="2700"/>
              <a:buChar char="-"/>
              <a:defRPr/>
            </a:lvl5pPr>
            <a:lvl6pPr marL="3654217" lvl="5" indent="-456777" algn="l">
              <a:lnSpc>
                <a:spcPct val="90000"/>
              </a:lnSpc>
              <a:spcBef>
                <a:spcPts val="799"/>
              </a:spcBef>
              <a:spcAft>
                <a:spcPct val="0"/>
              </a:spcAft>
              <a:buClr>
                <a:schemeClr val="dk1"/>
              </a:buClr>
              <a:buSzPts val="1800"/>
              <a:buChar char="•"/>
              <a:defRPr/>
            </a:lvl6pPr>
            <a:lvl7pPr marL="4263253" lvl="6" indent="-456777" algn="l">
              <a:lnSpc>
                <a:spcPct val="90000"/>
              </a:lnSpc>
              <a:spcBef>
                <a:spcPts val="500"/>
              </a:spcBef>
              <a:spcAft>
                <a:spcPct val="0"/>
              </a:spcAft>
              <a:buClr>
                <a:schemeClr val="dk1"/>
              </a:buClr>
              <a:buSzPts val="1800"/>
              <a:buChar char="•"/>
              <a:defRPr/>
            </a:lvl7pPr>
            <a:lvl8pPr marL="4872289" lvl="7" indent="-456777" algn="l">
              <a:lnSpc>
                <a:spcPct val="90000"/>
              </a:lnSpc>
              <a:spcBef>
                <a:spcPts val="500"/>
              </a:spcBef>
              <a:spcAft>
                <a:spcPct val="0"/>
              </a:spcAft>
              <a:buClr>
                <a:schemeClr val="dk1"/>
              </a:buClr>
              <a:buSzPts val="1800"/>
              <a:buChar char="•"/>
              <a:defRPr/>
            </a:lvl8pPr>
            <a:lvl9pPr marL="5481325" lvl="8" indent="-456777" algn="l">
              <a:lnSpc>
                <a:spcPct val="90000"/>
              </a:lnSpc>
              <a:spcBef>
                <a:spcPts val="500"/>
              </a:spcBef>
              <a:spcAft>
                <a:spcPct val="0"/>
              </a:spcAft>
              <a:buClr>
                <a:schemeClr val="dk1"/>
              </a:buClr>
              <a:buSzPts val="1800"/>
              <a:buChar char="•"/>
              <a:defRPr/>
            </a:lvl9pPr>
          </a:lstStyle>
          <a:p>
            <a:endParaRPr/>
          </a:p>
        </p:txBody>
      </p:sp>
      <p:sp>
        <p:nvSpPr>
          <p:cNvPr id="55" name="Google Shape;55;p54"/>
          <p:cNvSpPr>
            <a:spLocks noGrp="1"/>
          </p:cNvSpPr>
          <p:nvPr>
            <p:ph type="chart" idx="2"/>
          </p:nvPr>
        </p:nvSpPr>
        <p:spPr>
          <a:xfrm>
            <a:off x="4533309" y="1529557"/>
            <a:ext cx="6895203" cy="442674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ct val="0"/>
              </a:spcBef>
              <a:spcAft>
                <a:spcPct val="0"/>
              </a:spcAft>
              <a:buClr>
                <a:schemeClr val="accent1"/>
              </a:buClr>
              <a:buSzPts val="1620"/>
              <a:buFont typeface="Noto Sans Symbols"/>
              <a:buNone/>
              <a:defRPr sz="2398" b="0" i="0" u="none" strike="noStrike" cap="none">
                <a:solidFill>
                  <a:schemeClr val="dk1"/>
                </a:solidFill>
                <a:latin typeface="Arial" pitchFamily="34" charset="0"/>
                <a:ea typeface="Arial" pitchFamily="34" charset="0"/>
                <a:cs typeface="Arial" pitchFamily="34" charset="0"/>
                <a:sym typeface="Arial" pitchFamily="34" charset="0"/>
              </a:defRPr>
            </a:lvl1pPr>
            <a:lvl2pPr marR="0" lvl="1" algn="l" rtl="0">
              <a:lnSpc>
                <a:spcPct val="100000"/>
              </a:lnSpc>
              <a:spcBef>
                <a:spcPts val="799"/>
              </a:spcBef>
              <a:spcAft>
                <a:spcPct val="0"/>
              </a:spcAft>
              <a:buClr>
                <a:schemeClr val="accent1"/>
              </a:buClr>
              <a:buSzPts val="1440"/>
              <a:buFont typeface="Arial" pitchFamily="34" charset="0"/>
              <a:buChar char="•"/>
              <a:defRPr sz="2131" b="0" i="0" u="none" strike="noStrike" cap="none">
                <a:solidFill>
                  <a:schemeClr val="dk1"/>
                </a:solidFill>
                <a:latin typeface="Arial" pitchFamily="34" charset="0"/>
                <a:ea typeface="Arial" pitchFamily="34" charset="0"/>
                <a:cs typeface="Arial" pitchFamily="34" charset="0"/>
                <a:sym typeface="Arial" pitchFamily="34" charset="0"/>
              </a:defRPr>
            </a:lvl2pPr>
            <a:lvl3pPr marR="0" lvl="2" algn="l" rtl="0">
              <a:lnSpc>
                <a:spcPct val="100000"/>
              </a:lnSpc>
              <a:spcBef>
                <a:spcPts val="799"/>
              </a:spcBef>
              <a:spcAft>
                <a:spcPct val="0"/>
              </a:spcAft>
              <a:buClr>
                <a:schemeClr val="accent1"/>
              </a:buClr>
              <a:buSzPts val="2100"/>
              <a:buFont typeface="NTR"/>
              <a:buChar char="-"/>
              <a:defRPr sz="1865" b="0" i="0" u="none" strike="noStrike" cap="none">
                <a:solidFill>
                  <a:schemeClr val="dk1"/>
                </a:solidFill>
                <a:latin typeface="Arial" pitchFamily="34" charset="0"/>
                <a:ea typeface="Arial" pitchFamily="34" charset="0"/>
                <a:cs typeface="Arial" pitchFamily="34" charset="0"/>
                <a:sym typeface="Arial" pitchFamily="34" charset="0"/>
              </a:defRPr>
            </a:lvl3pPr>
            <a:lvl4pPr marR="0" lvl="3" algn="l" rtl="0">
              <a:lnSpc>
                <a:spcPct val="100000"/>
              </a:lnSpc>
              <a:spcBef>
                <a:spcPts val="799"/>
              </a:spcBef>
              <a:spcAft>
                <a:spcPct val="0"/>
              </a:spcAft>
              <a:buClr>
                <a:schemeClr val="accent1"/>
              </a:buClr>
              <a:buSzPts val="1200"/>
              <a:buFont typeface="Arial" pitchFamily="34" charset="0"/>
              <a:buChar char="•"/>
              <a:defRPr sz="1599" b="0" i="0" u="none" strike="noStrike" cap="none">
                <a:solidFill>
                  <a:schemeClr val="dk1"/>
                </a:solidFill>
                <a:latin typeface="Arial" pitchFamily="34" charset="0"/>
                <a:ea typeface="Arial" pitchFamily="34" charset="0"/>
                <a:cs typeface="Arial" pitchFamily="34" charset="0"/>
                <a:sym typeface="Arial" pitchFamily="34" charset="0"/>
              </a:defRPr>
            </a:lvl4pPr>
            <a:lvl5pPr marR="0" lvl="4" algn="l" rtl="0">
              <a:lnSpc>
                <a:spcPct val="100000"/>
              </a:lnSpc>
              <a:spcBef>
                <a:spcPts val="799"/>
              </a:spcBef>
              <a:spcAft>
                <a:spcPct val="0"/>
              </a:spcAft>
              <a:buClr>
                <a:schemeClr val="accent1"/>
              </a:buClr>
              <a:buSzPts val="1500"/>
              <a:buFont typeface="NTR"/>
              <a:buChar char="-"/>
              <a:defRPr sz="1332" b="0" i="0" u="none" strike="noStrike" cap="none">
                <a:solidFill>
                  <a:schemeClr val="dk1"/>
                </a:solidFill>
                <a:latin typeface="Arial" pitchFamily="34" charset="0"/>
                <a:ea typeface="Arial" pitchFamily="34" charset="0"/>
                <a:cs typeface="Arial" pitchFamily="34" charset="0"/>
                <a:sym typeface="Arial" pitchFamily="34" charset="0"/>
              </a:defRPr>
            </a:lvl5pPr>
            <a:lvl6pPr marR="0" lvl="5" algn="l" rtl="0">
              <a:lnSpc>
                <a:spcPct val="90000"/>
              </a:lnSpc>
              <a:spcBef>
                <a:spcPts val="799"/>
              </a:spcBef>
              <a:spcAft>
                <a:spcPct val="0"/>
              </a:spcAft>
              <a:buClr>
                <a:schemeClr val="dk1"/>
              </a:buClr>
              <a:buSzPts val="1350"/>
              <a:buFont typeface="Arial" pitchFamily="34" charset="0"/>
              <a:buChar char="•"/>
              <a:defRPr sz="1798" b="0" i="0" u="none" strike="noStrike" cap="none">
                <a:solidFill>
                  <a:schemeClr val="dk1"/>
                </a:solidFill>
                <a:latin typeface="Arial" pitchFamily="34" charset="0"/>
                <a:ea typeface="Arial" pitchFamily="34" charset="0"/>
                <a:cs typeface="Arial" pitchFamily="34" charset="0"/>
                <a:sym typeface="Arial" pitchFamily="34" charset="0"/>
              </a:defRPr>
            </a:lvl6pPr>
            <a:lvl7pPr marR="0" lvl="6" algn="l" rtl="0">
              <a:lnSpc>
                <a:spcPct val="90000"/>
              </a:lnSpc>
              <a:spcBef>
                <a:spcPts val="500"/>
              </a:spcBef>
              <a:spcAft>
                <a:spcPct val="0"/>
              </a:spcAft>
              <a:buClr>
                <a:schemeClr val="dk1"/>
              </a:buClr>
              <a:buSzPts val="1350"/>
              <a:buFont typeface="Arial" pitchFamily="34" charset="0"/>
              <a:buChar char="•"/>
              <a:defRPr sz="1798" b="0" i="0" u="none" strike="noStrike" cap="none">
                <a:solidFill>
                  <a:schemeClr val="dk1"/>
                </a:solidFill>
                <a:latin typeface="Arial" pitchFamily="34" charset="0"/>
                <a:ea typeface="Arial" pitchFamily="34" charset="0"/>
                <a:cs typeface="Arial" pitchFamily="34" charset="0"/>
                <a:sym typeface="Arial" pitchFamily="34" charset="0"/>
              </a:defRPr>
            </a:lvl7pPr>
            <a:lvl8pPr marR="0" lvl="7" algn="l" rtl="0">
              <a:lnSpc>
                <a:spcPct val="90000"/>
              </a:lnSpc>
              <a:spcBef>
                <a:spcPts val="500"/>
              </a:spcBef>
              <a:spcAft>
                <a:spcPct val="0"/>
              </a:spcAft>
              <a:buClr>
                <a:schemeClr val="dk1"/>
              </a:buClr>
              <a:buSzPts val="1350"/>
              <a:buFont typeface="Arial" pitchFamily="34" charset="0"/>
              <a:buChar char="•"/>
              <a:defRPr sz="1798" b="0" i="0" u="none" strike="noStrike" cap="none">
                <a:solidFill>
                  <a:schemeClr val="dk1"/>
                </a:solidFill>
                <a:latin typeface="Arial" pitchFamily="34" charset="0"/>
                <a:ea typeface="Arial" pitchFamily="34" charset="0"/>
                <a:cs typeface="Arial" pitchFamily="34" charset="0"/>
                <a:sym typeface="Arial" pitchFamily="34" charset="0"/>
              </a:defRPr>
            </a:lvl8pPr>
            <a:lvl9pPr marR="0" lvl="8" algn="l" rtl="0">
              <a:lnSpc>
                <a:spcPct val="90000"/>
              </a:lnSpc>
              <a:spcBef>
                <a:spcPts val="500"/>
              </a:spcBef>
              <a:spcAft>
                <a:spcPct val="0"/>
              </a:spcAft>
              <a:buClr>
                <a:schemeClr val="dk1"/>
              </a:buClr>
              <a:buSzPts val="1350"/>
              <a:buFont typeface="Arial" pitchFamily="34" charset="0"/>
              <a:buChar char="•"/>
              <a:defRPr sz="1798" b="0" i="0" u="none" strike="noStrike" cap="none">
                <a:solidFill>
                  <a:schemeClr val="dk1"/>
                </a:solidFill>
                <a:latin typeface="Arial" pitchFamily="34" charset="0"/>
                <a:ea typeface="Arial" pitchFamily="34" charset="0"/>
                <a:cs typeface="Arial" pitchFamily="34" charset="0"/>
                <a:sym typeface="Arial" pitchFamily="34" charset="0"/>
              </a:defRPr>
            </a:lvl9pPr>
          </a:lstStyle>
          <a:p>
            <a:endParaRPr/>
          </a:p>
        </p:txBody>
      </p:sp>
    </p:spTree>
    <p:extLst>
      <p:ext uri="{BB962C8B-B14F-4D97-AF65-F5344CB8AC3E}">
        <p14:creationId xmlns:p14="http://schemas.microsoft.com/office/powerpoint/2010/main" val="35144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⅔ Imag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1BC72E-4C95-024D-AFD9-1045307024CC}"/>
              </a:ext>
            </a:extLst>
          </p:cNvPr>
          <p:cNvSpPr>
            <a:spLocks noGrp="1"/>
          </p:cNvSpPr>
          <p:nvPr>
            <p:ph type="pic" sz="quarter" idx="26"/>
          </p:nvPr>
        </p:nvSpPr>
        <p:spPr>
          <a:xfrm>
            <a:off x="4533309" y="1529557"/>
            <a:ext cx="6895203" cy="4426743"/>
          </a:xfr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3B648867-CBC1-BA45-8E92-C840A67899E3}"/>
              </a:ext>
            </a:extLst>
          </p:cNvPr>
          <p:cNvSpPr>
            <a:spLocks noGrp="1"/>
          </p:cNvSpPr>
          <p:nvPr>
            <p:ph type="title"/>
          </p:nvPr>
        </p:nvSpPr>
        <p:spPr>
          <a:xfrm>
            <a:off x="626533" y="365124"/>
            <a:ext cx="10938935" cy="822961"/>
          </a:xfrm>
        </p:spPr>
        <p:txBody>
          <a:bodyPr/>
          <a:lstStyle/>
          <a:p>
            <a:r>
              <a:rPr lang="en-US"/>
              <a:t>Click to edit Master title style</a:t>
            </a:r>
          </a:p>
        </p:txBody>
      </p:sp>
      <p:sp>
        <p:nvSpPr>
          <p:cNvPr id="6" name="Text Placeholder 3">
            <a:extLst>
              <a:ext uri="{FF2B5EF4-FFF2-40B4-BE49-F238E27FC236}">
                <a16:creationId xmlns:a16="http://schemas.microsoft.com/office/drawing/2014/main" id="{1B7691EC-318F-AD4F-BDC1-2B9E94358429}"/>
              </a:ext>
            </a:extLst>
          </p:cNvPr>
          <p:cNvSpPr>
            <a:spLocks noGrp="1"/>
          </p:cNvSpPr>
          <p:nvPr>
            <p:ph type="body" sz="quarter" idx="24" hasCustomPrompt="1"/>
          </p:nvPr>
        </p:nvSpPr>
        <p:spPr>
          <a:xfrm>
            <a:off x="626533" y="1529404"/>
            <a:ext cx="3631833" cy="4426897"/>
          </a:xfrm>
        </p:spPr>
        <p:txBody>
          <a:bodyPr vert="horz" lIns="91440" tIns="45720" rIns="91440" bIns="45720" rtlCol="0">
            <a:noAutofit/>
          </a:bodyPr>
          <a:lstStyle>
            <a:lvl1pPr marL="228389" indent="-228389">
              <a:tabLst/>
              <a:defRPr lang="en-US" sz="2131" b="0" kern="1200" dirty="0" smtClean="0">
                <a:solidFill>
                  <a:schemeClr val="tx1"/>
                </a:solidFill>
                <a:latin typeface="+mn-lt"/>
                <a:ea typeface="+mn-ea"/>
                <a:cs typeface="+mn-cs"/>
              </a:defRPr>
            </a:lvl1pPr>
            <a:lvl2pPr marL="412369" indent="-183980">
              <a:tabLst/>
              <a:defRPr lang="en-US" sz="1865" dirty="0"/>
            </a:lvl2pPr>
            <a:lvl3pPr marL="632299" indent="-183980">
              <a:tabLst/>
              <a:defRPr lang="en-US" sz="1599" dirty="0"/>
            </a:lvl3pPr>
            <a:lvl4pPr marL="839540" indent="-150145">
              <a:tabLst/>
              <a:defRPr lang="en-US" sz="1332" dirty="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0062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ho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8867-CBC1-BA45-8E92-C840A67899E3}"/>
              </a:ext>
            </a:extLst>
          </p:cNvPr>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0A530362-4B24-014D-B26C-CCAE7B639CE2}"/>
              </a:ext>
            </a:extLst>
          </p:cNvPr>
          <p:cNvSpPr>
            <a:spLocks noGrp="1"/>
          </p:cNvSpPr>
          <p:nvPr>
            <p:ph type="body" sz="quarter" idx="24" hasCustomPrompt="1"/>
          </p:nvPr>
        </p:nvSpPr>
        <p:spPr>
          <a:xfrm>
            <a:off x="822852" y="1529403"/>
            <a:ext cx="3428554" cy="4426897"/>
          </a:xfrm>
        </p:spPr>
        <p:txBody>
          <a:bodyPr/>
          <a:lstStyle>
            <a:lvl1pPr>
              <a:defRPr sz="2000" b="1">
                <a:solidFill>
                  <a:schemeClr val="accent1"/>
                </a:solidFill>
              </a:defRPr>
            </a:lvl1pPr>
            <a:lvl2pPr marL="253949" indent="-241252">
              <a:tabLst/>
              <a:defRPr sz="1600"/>
            </a:lvl2pPr>
            <a:lvl3pPr marL="515834" indent="-225380">
              <a:tabLst/>
              <a:defRPr sz="1400"/>
            </a:lvl3pPr>
            <a:lvl4pPr marL="720581" indent="-204747">
              <a:tabLst/>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Picture Placeholder 14">
            <a:extLst>
              <a:ext uri="{FF2B5EF4-FFF2-40B4-BE49-F238E27FC236}">
                <a16:creationId xmlns:a16="http://schemas.microsoft.com/office/drawing/2014/main" id="{C49AFA93-C812-4445-A1BF-A420AF2E8A4D}"/>
              </a:ext>
            </a:extLst>
          </p:cNvPr>
          <p:cNvSpPr>
            <a:spLocks noGrp="1"/>
          </p:cNvSpPr>
          <p:nvPr>
            <p:ph type="pic" sz="quarter" idx="13"/>
          </p:nvPr>
        </p:nvSpPr>
        <p:spPr>
          <a:xfrm>
            <a:off x="4529513" y="1529403"/>
            <a:ext cx="2162516" cy="4426897"/>
          </a:xfrm>
        </p:spPr>
        <p:txBody>
          <a:bodyPr anchor="ctr">
            <a:normAutofit/>
          </a:bodyPr>
          <a:lstStyle>
            <a:lvl1pPr algn="ctr">
              <a:defRPr sz="1400"/>
            </a:lvl1pPr>
          </a:lstStyle>
          <a:p>
            <a:r>
              <a:rPr lang="en-US"/>
              <a:t>Click icon to add picture</a:t>
            </a:r>
            <a:endParaRPr lang="en-US" dirty="0"/>
          </a:p>
        </p:txBody>
      </p:sp>
      <p:sp>
        <p:nvSpPr>
          <p:cNvPr id="7" name="Picture Placeholder 14">
            <a:extLst>
              <a:ext uri="{FF2B5EF4-FFF2-40B4-BE49-F238E27FC236}">
                <a16:creationId xmlns:a16="http://schemas.microsoft.com/office/drawing/2014/main" id="{9B82FFE7-E0A2-6B4C-B28D-29779A58265A}"/>
              </a:ext>
            </a:extLst>
          </p:cNvPr>
          <p:cNvSpPr>
            <a:spLocks noGrp="1"/>
          </p:cNvSpPr>
          <p:nvPr>
            <p:ph type="pic" sz="quarter" idx="16"/>
          </p:nvPr>
        </p:nvSpPr>
        <p:spPr>
          <a:xfrm>
            <a:off x="9367583" y="1529403"/>
            <a:ext cx="2162516" cy="4426897"/>
          </a:xfrm>
        </p:spPr>
        <p:txBody>
          <a:bodyPr anchor="ctr">
            <a:normAutofit/>
          </a:bodyPr>
          <a:lstStyle>
            <a:lvl1pPr algn="ctr">
              <a:defRPr sz="1400"/>
            </a:lvl1pPr>
          </a:lstStyle>
          <a:p>
            <a:r>
              <a:rPr lang="en-US"/>
              <a:t>Click icon to add picture</a:t>
            </a:r>
            <a:endParaRPr lang="en-US" dirty="0"/>
          </a:p>
        </p:txBody>
      </p:sp>
      <p:sp>
        <p:nvSpPr>
          <p:cNvPr id="8" name="Picture Placeholder 14">
            <a:extLst>
              <a:ext uri="{FF2B5EF4-FFF2-40B4-BE49-F238E27FC236}">
                <a16:creationId xmlns:a16="http://schemas.microsoft.com/office/drawing/2014/main" id="{B9E58D90-5B2B-CF4B-9FF8-807F96479D56}"/>
              </a:ext>
            </a:extLst>
          </p:cNvPr>
          <p:cNvSpPr>
            <a:spLocks noGrp="1"/>
          </p:cNvSpPr>
          <p:nvPr>
            <p:ph type="pic" sz="quarter" idx="17"/>
          </p:nvPr>
        </p:nvSpPr>
        <p:spPr>
          <a:xfrm>
            <a:off x="6948548" y="1529403"/>
            <a:ext cx="2162516" cy="4426897"/>
          </a:xfrm>
        </p:spPr>
        <p:txBody>
          <a:bodyPr anchor="ctr">
            <a:normAutofit/>
          </a:bodyPr>
          <a:lstStyle>
            <a:lvl1pPr algn="ctr">
              <a:defRPr sz="1400"/>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704D11C0-9669-9D42-8B64-027DF382C788}"/>
              </a:ext>
            </a:extLst>
          </p:cNvPr>
          <p:cNvSpPr>
            <a:spLocks noGrp="1"/>
          </p:cNvSpPr>
          <p:nvPr>
            <p:ph type="sldNum" sz="quarter" idx="26"/>
          </p:nvPr>
        </p:nvSpPr>
        <p:spPr/>
        <p:txBody>
          <a:bodyPr/>
          <a:lstStyle/>
          <a:p>
            <a:fld id="{53CEB353-9E45-3144-BB12-050BFA422840}" type="slidenum">
              <a:rPr lang="en-US" smtClean="0"/>
              <a:pPr/>
              <a:t>‹#›</a:t>
            </a:fld>
            <a:endParaRPr lang="en-US" dirty="0"/>
          </a:p>
        </p:txBody>
      </p:sp>
    </p:spTree>
    <p:extLst>
      <p:ext uri="{BB962C8B-B14F-4D97-AF65-F5344CB8AC3E}">
        <p14:creationId xmlns:p14="http://schemas.microsoft.com/office/powerpoint/2010/main" val="124925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roduct Fami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8867-CBC1-BA45-8E92-C840A67899E3}"/>
              </a:ext>
            </a:extLst>
          </p:cNvPr>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0A530362-4B24-014D-B26C-CCAE7B639CE2}"/>
              </a:ext>
            </a:extLst>
          </p:cNvPr>
          <p:cNvSpPr>
            <a:spLocks noGrp="1"/>
          </p:cNvSpPr>
          <p:nvPr>
            <p:ph type="body" sz="quarter" idx="24" hasCustomPrompt="1"/>
          </p:nvPr>
        </p:nvSpPr>
        <p:spPr>
          <a:xfrm>
            <a:off x="822852" y="1529403"/>
            <a:ext cx="3428554" cy="4426897"/>
          </a:xfrm>
        </p:spPr>
        <p:txBody>
          <a:bodyPr/>
          <a:lstStyle>
            <a:lvl1pPr>
              <a:defRPr sz="2000" b="1">
                <a:solidFill>
                  <a:schemeClr val="accent1"/>
                </a:solidFill>
              </a:defRPr>
            </a:lvl1pPr>
            <a:lvl2pPr marL="253949" indent="-241252">
              <a:tabLst/>
              <a:defRPr sz="1600"/>
            </a:lvl2pPr>
            <a:lvl3pPr marL="515834" indent="-225380">
              <a:tabLst/>
              <a:defRPr sz="1400"/>
            </a:lvl3pPr>
            <a:lvl4pPr marL="720581" indent="-204747">
              <a:tabLst/>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Picture Placeholder 14">
            <a:extLst>
              <a:ext uri="{FF2B5EF4-FFF2-40B4-BE49-F238E27FC236}">
                <a16:creationId xmlns:a16="http://schemas.microsoft.com/office/drawing/2014/main" id="{C49AFA93-C812-4445-A1BF-A420AF2E8A4D}"/>
              </a:ext>
            </a:extLst>
          </p:cNvPr>
          <p:cNvSpPr>
            <a:spLocks noGrp="1"/>
          </p:cNvSpPr>
          <p:nvPr>
            <p:ph type="pic" sz="quarter" idx="13"/>
          </p:nvPr>
        </p:nvSpPr>
        <p:spPr>
          <a:xfrm>
            <a:off x="4529513" y="1529403"/>
            <a:ext cx="6898999" cy="4426897"/>
          </a:xfrm>
        </p:spPr>
        <p:txBody>
          <a:bodyPr anchor="ctr">
            <a:normAutofit/>
          </a:bodyPr>
          <a:lstStyle>
            <a:lvl1pPr algn="ctr">
              <a:defRPr sz="1400"/>
            </a:lvl1pPr>
          </a:lstStyle>
          <a:p>
            <a:r>
              <a:rPr lang="en-US"/>
              <a:t>Click icon to add picture</a:t>
            </a:r>
            <a:endParaRPr lang="en-US" dirty="0"/>
          </a:p>
        </p:txBody>
      </p:sp>
      <p:sp>
        <p:nvSpPr>
          <p:cNvPr id="8" name="Slide Number Placeholder 7">
            <a:extLst>
              <a:ext uri="{FF2B5EF4-FFF2-40B4-BE49-F238E27FC236}">
                <a16:creationId xmlns:a16="http://schemas.microsoft.com/office/drawing/2014/main" id="{DAA3951F-4A3C-B840-AEDF-4C5200EB0B7D}"/>
              </a:ext>
            </a:extLst>
          </p:cNvPr>
          <p:cNvSpPr>
            <a:spLocks noGrp="1"/>
          </p:cNvSpPr>
          <p:nvPr>
            <p:ph type="sldNum" sz="quarter" idx="26"/>
          </p:nvPr>
        </p:nvSpPr>
        <p:spPr/>
        <p:txBody>
          <a:bodyPr/>
          <a:lstStyle/>
          <a:p>
            <a:fld id="{53CEB353-9E45-3144-BB12-050BFA422840}" type="slidenum">
              <a:rPr lang="en-US" smtClean="0"/>
              <a:pPr/>
              <a:t>‹#›</a:t>
            </a:fld>
            <a:endParaRPr lang="en-US" dirty="0"/>
          </a:p>
        </p:txBody>
      </p:sp>
    </p:spTree>
    <p:extLst>
      <p:ext uri="{BB962C8B-B14F-4D97-AF65-F5344CB8AC3E}">
        <p14:creationId xmlns:p14="http://schemas.microsoft.com/office/powerpoint/2010/main" val="343085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lgn="r">
              <a:defRPr sz="44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2926080" y="6356350"/>
            <a:ext cx="819911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grpSp>
        <p:nvGrpSpPr>
          <p:cNvPr id="8" name="Group 7">
            <a:extLst>
              <a:ext uri="{FF2B5EF4-FFF2-40B4-BE49-F238E27FC236}">
                <a16:creationId xmlns:a16="http://schemas.microsoft.com/office/drawing/2014/main" id="{089A264A-AC5B-4283-916B-BEA290A0B0D0}"/>
              </a:ext>
            </a:extLst>
          </p:cNvPr>
          <p:cNvGrpSpPr/>
          <p:nvPr userDrawn="1"/>
        </p:nvGrpSpPr>
        <p:grpSpPr>
          <a:xfrm>
            <a:off x="0" y="0"/>
            <a:ext cx="12192000" cy="975360"/>
            <a:chOff x="0" y="0"/>
            <a:chExt cx="12192000" cy="975360"/>
          </a:xfrm>
        </p:grpSpPr>
        <p:pic>
          <p:nvPicPr>
            <p:cNvPr id="9" name="Picture 8">
              <a:extLst>
                <a:ext uri="{FF2B5EF4-FFF2-40B4-BE49-F238E27FC236}">
                  <a16:creationId xmlns:a16="http://schemas.microsoft.com/office/drawing/2014/main" id="{96D2F3A7-2DDF-43EE-9D90-4DFF2A231EE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858AA69B-06EA-4D76-8AD0-30EE6A4CE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591" y="130185"/>
              <a:ext cx="2938657" cy="749188"/>
            </a:xfrm>
            <a:prstGeom prst="rect">
              <a:avLst/>
            </a:prstGeom>
          </p:spPr>
        </p:pic>
      </p:grpSp>
      <p:pic>
        <p:nvPicPr>
          <p:cNvPr id="11" name="Picture 10">
            <a:extLst>
              <a:ext uri="{FF2B5EF4-FFF2-40B4-BE49-F238E27FC236}">
                <a16:creationId xmlns:a16="http://schemas.microsoft.com/office/drawing/2014/main" id="{8C9AB0E5-B29C-4E14-A39A-DA7D5DD440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643" y="6093534"/>
            <a:ext cx="1267742" cy="649084"/>
          </a:xfrm>
          <a:prstGeom prst="rect">
            <a:avLst/>
          </a:prstGeom>
        </p:spPr>
      </p:pic>
    </p:spTree>
    <p:extLst>
      <p:ext uri="{BB962C8B-B14F-4D97-AF65-F5344CB8AC3E}">
        <p14:creationId xmlns:p14="http://schemas.microsoft.com/office/powerpoint/2010/main" val="226380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ub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lgn="r">
              <a:defRPr sz="44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610349" y="4589463"/>
            <a:ext cx="4514851"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2926080" y="6356350"/>
            <a:ext cx="819911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
        <p:nvSpPr>
          <p:cNvPr id="11" name="Text Placeholder 2">
            <a:extLst>
              <a:ext uri="{FF2B5EF4-FFF2-40B4-BE49-F238E27FC236}">
                <a16:creationId xmlns:a16="http://schemas.microsoft.com/office/drawing/2014/main" id="{1FD911D0-DADF-4587-B77C-7892147F7563}"/>
              </a:ext>
            </a:extLst>
          </p:cNvPr>
          <p:cNvSpPr>
            <a:spLocks noGrp="1"/>
          </p:cNvSpPr>
          <p:nvPr>
            <p:ph type="body" idx="10"/>
          </p:nvPr>
        </p:nvSpPr>
        <p:spPr>
          <a:xfrm>
            <a:off x="1703543" y="4589463"/>
            <a:ext cx="4514851"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9" name="Group 8">
            <a:extLst>
              <a:ext uri="{FF2B5EF4-FFF2-40B4-BE49-F238E27FC236}">
                <a16:creationId xmlns:a16="http://schemas.microsoft.com/office/drawing/2014/main" id="{3F418F41-1686-4328-9724-A570C42561FC}"/>
              </a:ext>
            </a:extLst>
          </p:cNvPr>
          <p:cNvGrpSpPr/>
          <p:nvPr userDrawn="1"/>
        </p:nvGrpSpPr>
        <p:grpSpPr>
          <a:xfrm>
            <a:off x="0" y="0"/>
            <a:ext cx="12192000" cy="975360"/>
            <a:chOff x="0" y="0"/>
            <a:chExt cx="12192000" cy="975360"/>
          </a:xfrm>
        </p:grpSpPr>
        <p:pic>
          <p:nvPicPr>
            <p:cNvPr id="10" name="Picture 9">
              <a:extLst>
                <a:ext uri="{FF2B5EF4-FFF2-40B4-BE49-F238E27FC236}">
                  <a16:creationId xmlns:a16="http://schemas.microsoft.com/office/drawing/2014/main" id="{A9EEAEED-EB44-477F-806E-60576BE3F4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3" name="Picture 12">
              <a:extLst>
                <a:ext uri="{FF2B5EF4-FFF2-40B4-BE49-F238E27FC236}">
                  <a16:creationId xmlns:a16="http://schemas.microsoft.com/office/drawing/2014/main" id="{798061BD-8256-4ADE-A9F4-7FDD002651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591" y="130185"/>
              <a:ext cx="2938657" cy="749188"/>
            </a:xfrm>
            <a:prstGeom prst="rect">
              <a:avLst/>
            </a:prstGeom>
          </p:spPr>
        </p:pic>
      </p:grpSp>
      <p:pic>
        <p:nvPicPr>
          <p:cNvPr id="17" name="Picture 16">
            <a:extLst>
              <a:ext uri="{FF2B5EF4-FFF2-40B4-BE49-F238E27FC236}">
                <a16:creationId xmlns:a16="http://schemas.microsoft.com/office/drawing/2014/main" id="{A269C1E7-9B03-4DB0-8768-BFB3B740D52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0643" y="6093534"/>
            <a:ext cx="1267742" cy="649084"/>
          </a:xfrm>
          <a:prstGeom prst="rect">
            <a:avLst/>
          </a:prstGeom>
        </p:spPr>
      </p:pic>
    </p:spTree>
    <p:extLst>
      <p:ext uri="{BB962C8B-B14F-4D97-AF65-F5344CB8AC3E}">
        <p14:creationId xmlns:p14="http://schemas.microsoft.com/office/powerpoint/2010/main" val="64614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562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859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6"/>
              </a:buClr>
              <a:buSzPct val="100000"/>
              <a:buFont typeface="Arial" panose="020B0604020202020204" pitchFamily="34" charset="0"/>
              <a:buChar char="•"/>
              <a:defRPr/>
            </a:lvl1pPr>
            <a:lvl2pPr marL="685800" indent="-228600">
              <a:buClr>
                <a:schemeClr val="accent6"/>
              </a:buClr>
              <a:buSzPct val="100000"/>
              <a:buFont typeface="Arial" panose="020B0604020202020204" pitchFamily="34" charset="0"/>
              <a:buChar char="•"/>
              <a:defRPr/>
            </a:lvl2pPr>
            <a:lvl3pPr marL="1143000" indent="-228600">
              <a:buClr>
                <a:schemeClr val="accent6"/>
              </a:buClr>
              <a:buSzPct val="100000"/>
              <a:buFont typeface="Arial" panose="020B0604020202020204" pitchFamily="34" charset="0"/>
              <a:buChar char="•"/>
              <a:defRPr/>
            </a:lvl3pPr>
            <a:lvl4pPr marL="1600200" indent="-228600">
              <a:buClr>
                <a:schemeClr val="accent6"/>
              </a:buClr>
              <a:buSzPct val="100000"/>
              <a:buFont typeface="Arial" panose="020B0604020202020204" pitchFamily="34" charset="0"/>
              <a:buChar char="•"/>
              <a:defRPr/>
            </a:lvl4pPr>
            <a:lvl5pPr marL="2057400" indent="-228600">
              <a:buClr>
                <a:schemeClr val="accent6"/>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Arial" panose="020B0604020202020204" pitchFamily="34" charset="0"/>
              <a:buChar char="•"/>
              <a:defRPr/>
            </a:lvl2pPr>
            <a:lvl3pPr marL="1143000" indent="-228600">
              <a:buClr>
                <a:schemeClr val="accent1"/>
              </a:buClr>
              <a:buFont typeface="Arial" panose="020B0604020202020204" pitchFamily="34" charset="0"/>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7228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7412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47442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0" y="6356350"/>
            <a:ext cx="10745787"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93057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9BEF74D-8D28-4131-8F45-3779D7055172}"/>
              </a:ext>
            </a:extLst>
          </p:cNvPr>
          <p:cNvPicPr>
            <a:picLocks noChangeAspect="1"/>
          </p:cNvPicPr>
          <p:nvPr userDrawn="1"/>
        </p:nvPicPr>
        <p:blipFill rotWithShape="1">
          <a:blip r:embed="rId19" cstate="screen">
            <a:extLst>
              <a:ext uri="{BEBA8EAE-BF5A-486C-A8C5-ECC9F3942E4B}">
                <a14:imgProps xmlns:a14="http://schemas.microsoft.com/office/drawing/2010/main">
                  <a14:imgLayer r:embed="rId20">
                    <a14:imgEffect>
                      <a14:sharpenSoften amount="-100000"/>
                    </a14:imgEffect>
                  </a14:imgLayer>
                </a14:imgProps>
              </a:ext>
              <a:ext uri="{28A0092B-C50C-407E-A947-70E740481C1C}">
                <a14:useLocalDpi xmlns:a14="http://schemas.microsoft.com/office/drawing/2010/main"/>
              </a:ext>
            </a:extLst>
          </a:blip>
          <a:srcRect/>
          <a:stretch/>
        </p:blipFill>
        <p:spPr>
          <a:xfrm>
            <a:off x="0" y="-3586"/>
            <a:ext cx="12192000" cy="106682"/>
          </a:xfrm>
          <a:prstGeom prst="rect">
            <a:avLst/>
          </a:prstGeom>
        </p:spPr>
      </p:pic>
      <p:sp>
        <p:nvSpPr>
          <p:cNvPr id="8" name="Footer Placeholder 4">
            <a:extLst>
              <a:ext uri="{FF2B5EF4-FFF2-40B4-BE49-F238E27FC236}">
                <a16:creationId xmlns:a16="http://schemas.microsoft.com/office/drawing/2014/main" id="{B6C3302F-87F6-4619-9382-93EEA9D2B073}"/>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060528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100000"/>
        </a:lnSpc>
        <a:spcBef>
          <a:spcPct val="0"/>
        </a:spcBef>
        <a:buNone/>
        <a:defRPr sz="3200" b="1" i="0" kern="1200">
          <a:solidFill>
            <a:schemeClr val="accent6">
              <a:lumMod val="50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accent6"/>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Clr>
          <a:schemeClr val="accent6"/>
        </a:buClr>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slideLayout" Target="../slideLayouts/slideLayout7.xml"/><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video" Target="../media/media1.mp4"/><Relationship Id="rId16" Type="http://schemas.openxmlformats.org/officeDocument/2006/relationships/image" Target="../media/image47.png"/><Relationship Id="rId20" Type="http://schemas.openxmlformats.org/officeDocument/2006/relationships/image" Target="../media/image51.png"/><Relationship Id="rId1" Type="http://schemas.microsoft.com/office/2007/relationships/media" Target="../media/media1.mp4"/><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notesSlide" Target="../notesSlides/notesSlide8.xml"/><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jpeg"/><Relationship Id="rId5" Type="http://schemas.openxmlformats.org/officeDocument/2006/relationships/image" Target="../media/image56.tiff"/><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66.png"/><Relationship Id="rId3" Type="http://schemas.microsoft.com/office/2007/relationships/media" Target="../media/media1.mp4"/><Relationship Id="rId7" Type="http://schemas.openxmlformats.org/officeDocument/2006/relationships/diagramData" Target="../diagrams/data1.xml"/><Relationship Id="rId12" Type="http://schemas.openxmlformats.org/officeDocument/2006/relationships/image" Target="../media/image65.png"/><Relationship Id="rId17" Type="http://schemas.openxmlformats.org/officeDocument/2006/relationships/image" Target="../media/image53.png"/><Relationship Id="rId2" Type="http://schemas.openxmlformats.org/officeDocument/2006/relationships/video" Target="../media/media3.avi"/><Relationship Id="rId16" Type="http://schemas.openxmlformats.org/officeDocument/2006/relationships/image" Target="../media/image69.png"/><Relationship Id="rId1" Type="http://schemas.microsoft.com/office/2007/relationships/media" Target="../media/media3.avi"/><Relationship Id="rId6" Type="http://schemas.openxmlformats.org/officeDocument/2006/relationships/notesSlide" Target="../notesSlides/notesSlide12.xml"/><Relationship Id="rId11" Type="http://schemas.microsoft.com/office/2007/relationships/diagramDrawing" Target="../diagrams/drawing1.xml"/><Relationship Id="rId5" Type="http://schemas.openxmlformats.org/officeDocument/2006/relationships/slideLayout" Target="../slideLayouts/slideLayout4.xml"/><Relationship Id="rId15" Type="http://schemas.openxmlformats.org/officeDocument/2006/relationships/image" Target="../media/image68.png"/><Relationship Id="rId10" Type="http://schemas.openxmlformats.org/officeDocument/2006/relationships/diagramColors" Target="../diagrams/colors1.xml"/><Relationship Id="rId4" Type="http://schemas.openxmlformats.org/officeDocument/2006/relationships/video" Target="../media/media1.mp4"/><Relationship Id="rId9" Type="http://schemas.openxmlformats.org/officeDocument/2006/relationships/diagramQuickStyle" Target="../diagrams/quickStyle1.xml"/><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70.png"/><Relationship Id="rId7" Type="http://schemas.openxmlformats.org/officeDocument/2006/relationships/hyperlink" Target="http://www.mededonthego.com/"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5.svg"/><Relationship Id="rId4" Type="http://schemas.openxmlformats.org/officeDocument/2006/relationships/image" Target="../media/image71.sv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mededonthego.com/Video/program/1100" TargetMode="External"/><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hyperlink" Target="mailto:support@MedEdOTG.com" TargetMode="External"/><Relationship Id="rId10" Type="http://schemas.openxmlformats.org/officeDocument/2006/relationships/image" Target="../media/image10.png"/><Relationship Id="rId4" Type="http://schemas.openxmlformats.org/officeDocument/2006/relationships/hyperlink" Target="http://www.mededonthego.com/" TargetMode="External"/><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3F69ED-8D24-4B4F-AD6E-2F1B9A4CA7A7}"/>
              </a:ext>
            </a:extLst>
          </p:cNvPr>
          <p:cNvSpPr>
            <a:spLocks noGrp="1"/>
          </p:cNvSpPr>
          <p:nvPr>
            <p:ph type="title"/>
          </p:nvPr>
        </p:nvSpPr>
        <p:spPr>
          <a:xfrm>
            <a:off x="609600" y="1370691"/>
            <a:ext cx="10515600" cy="2852737"/>
          </a:xfrm>
        </p:spPr>
        <p:txBody>
          <a:bodyPr>
            <a:normAutofit fontScale="90000"/>
          </a:bodyPr>
          <a:lstStyle/>
          <a:p>
            <a:r>
              <a:rPr lang="en-US" dirty="0"/>
              <a:t>The Frontier of Stroke Diagnosis: How Can Artificial Intelligence Improve Acute Care for Ischemic and Hemorrhagic Stroke?</a:t>
            </a:r>
          </a:p>
        </p:txBody>
      </p:sp>
      <p:sp>
        <p:nvSpPr>
          <p:cNvPr id="7" name="Text Placeholder 6">
            <a:extLst>
              <a:ext uri="{FF2B5EF4-FFF2-40B4-BE49-F238E27FC236}">
                <a16:creationId xmlns:a16="http://schemas.microsoft.com/office/drawing/2014/main" id="{FB58C382-0BA3-472D-BDC6-7263010D6751}"/>
              </a:ext>
            </a:extLst>
          </p:cNvPr>
          <p:cNvSpPr>
            <a:spLocks noGrp="1"/>
          </p:cNvSpPr>
          <p:nvPr>
            <p:ph type="body" idx="1"/>
          </p:nvPr>
        </p:nvSpPr>
        <p:spPr>
          <a:xfrm>
            <a:off x="609600" y="4250416"/>
            <a:ext cx="10515600" cy="1500187"/>
          </a:xfrm>
        </p:spPr>
        <p:txBody>
          <a:bodyPr>
            <a:noAutofit/>
          </a:bodyPr>
          <a:lstStyle/>
          <a:p>
            <a:r>
              <a:rPr lang="en-CA" dirty="0"/>
              <a:t>Greg Albers, MD</a:t>
            </a:r>
          </a:p>
          <a:p>
            <a:r>
              <a:rPr lang="en-CA" dirty="0"/>
              <a:t>Professor of Neurology, Stanford University</a:t>
            </a:r>
          </a:p>
          <a:p>
            <a:r>
              <a:rPr lang="en-CA" dirty="0"/>
              <a:t>Director, Stanford Stroke Center</a:t>
            </a:r>
          </a:p>
          <a:p>
            <a:r>
              <a:rPr lang="en-CA" dirty="0"/>
              <a:t>Stanford, CA</a:t>
            </a:r>
          </a:p>
          <a:p>
            <a:endParaRPr lang="en-CA" sz="1400" dirty="0"/>
          </a:p>
        </p:txBody>
      </p:sp>
    </p:spTree>
    <p:extLst>
      <p:ext uri="{BB962C8B-B14F-4D97-AF65-F5344CB8AC3E}">
        <p14:creationId xmlns:p14="http://schemas.microsoft.com/office/powerpoint/2010/main" val="4271999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39" name="Google Shape;479;p7">
            <a:extLst>
              <a:ext uri="{FF2B5EF4-FFF2-40B4-BE49-F238E27FC236}">
                <a16:creationId xmlns:a16="http://schemas.microsoft.com/office/drawing/2014/main" id="{37BFF077-1B79-8617-852E-0EAF66C45B37}"/>
              </a:ext>
            </a:extLst>
          </p:cNvPr>
          <p:cNvSpPr txBox="1"/>
          <p:nvPr/>
        </p:nvSpPr>
        <p:spPr>
          <a:xfrm>
            <a:off x="8456" y="1761792"/>
            <a:ext cx="12175088" cy="5094965"/>
          </a:xfrm>
          <a:prstGeom prst="rect">
            <a:avLst/>
          </a:prstGeom>
          <a:gradFill>
            <a:gsLst>
              <a:gs pos="0">
                <a:srgbClr val="EEEEEE">
                  <a:alpha val="0"/>
                </a:srgbClr>
              </a:gs>
              <a:gs pos="100000">
                <a:schemeClr val="lt2"/>
              </a:gs>
            </a:gsLst>
            <a:lin ang="10800000" scaled="0"/>
          </a:gradFill>
          <a:ln>
            <a:noFill/>
          </a:ln>
        </p:spPr>
        <p:txBody>
          <a:bodyPr spcFirstLastPara="1" wrap="square" lIns="243383" tIns="22791" rIns="45616" bIns="22791" anchor="ctr" anchorCtr="0">
            <a:norm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
                <a:srgbClr val="CF152D"/>
              </a:buClr>
              <a:buSzPts val="1600"/>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212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478" name="Google Shape;478;p7"/>
          <p:cNvSpPr txBox="1">
            <a:spLocks noGrp="1"/>
          </p:cNvSpPr>
          <p:nvPr>
            <p:ph type="title"/>
          </p:nvPr>
        </p:nvSpPr>
        <p:spPr>
          <a:noFill/>
          <a:ln>
            <a:noFill/>
          </a:ln>
        </p:spPr>
        <p:txBody>
          <a:bodyPr spcFirstLastPara="1" vert="horz" wrap="square" lIns="121674" tIns="60821" rIns="121674" bIns="60821" rtlCol="0" anchor="ctr" anchorCtr="0">
            <a:noAutofit/>
          </a:bodyPr>
          <a:lstStyle/>
          <a:p>
            <a:r>
              <a:rPr lang="en-US" dirty="0">
                <a:sym typeface="Arial" pitchFamily="34" charset="0"/>
              </a:rPr>
              <a:t>Rapid NCCT Stroke: Focus on Spoke/Critical </a:t>
            </a:r>
            <a:br>
              <a:rPr lang="en-US" dirty="0">
                <a:sym typeface="Arial" pitchFamily="34" charset="0"/>
              </a:rPr>
            </a:br>
            <a:r>
              <a:rPr lang="en-US" dirty="0">
                <a:sym typeface="Arial" pitchFamily="34" charset="0"/>
              </a:rPr>
              <a:t>Access Hospitals </a:t>
            </a:r>
            <a:endParaRPr lang="en-US" dirty="0"/>
          </a:p>
        </p:txBody>
      </p:sp>
      <p:sp>
        <p:nvSpPr>
          <p:cNvPr id="480" name="Google Shape;480;p7"/>
          <p:cNvSpPr txBox="1"/>
          <p:nvPr/>
        </p:nvSpPr>
        <p:spPr>
          <a:xfrm>
            <a:off x="797810" y="1853223"/>
            <a:ext cx="4422669" cy="1044969"/>
          </a:xfrm>
          <a:prstGeom prst="rect">
            <a:avLst/>
          </a:prstGeom>
          <a:noFill/>
          <a:ln>
            <a:noFill/>
          </a:ln>
        </p:spPr>
        <p:txBody>
          <a:bodyPr spcFirstLastPara="1" wrap="square" lIns="121674" tIns="60821" rIns="121674" bIns="60821" anchor="t"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
                <a:srgbClr val="CF152D"/>
              </a:buClr>
              <a:buSzPts val="1260"/>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49" b="1" dirty="0">
                <a:solidFill>
                  <a:srgbClr val="000000"/>
                </a:solidFill>
                <a:latin typeface="Arial" pitchFamily="34" charset="0"/>
                <a:ea typeface="Arial" pitchFamily="34" charset="0"/>
                <a:cs typeface="Arial" pitchFamily="34" charset="0"/>
                <a:sym typeface="Arial" pitchFamily="34" charset="0"/>
              </a:rPr>
              <a:t>Breakthrough FDA designation: </a:t>
            </a:r>
            <a:r>
              <a:rPr lang="en-US" sz="1849" dirty="0">
                <a:latin typeface="Arial" pitchFamily="34" charset="0"/>
                <a:ea typeface="Arial" pitchFamily="34" charset="0"/>
                <a:cs typeface="Arial" pitchFamily="34" charset="0"/>
                <a:sym typeface="Arial" pitchFamily="34" charset="0"/>
              </a:rPr>
              <a:t>M</a:t>
            </a:r>
            <a:r>
              <a:rPr lang="en-US" sz="1849" dirty="0">
                <a:solidFill>
                  <a:srgbClr val="000000"/>
                </a:solidFill>
                <a:latin typeface="Arial" pitchFamily="34" charset="0"/>
                <a:ea typeface="Arial" pitchFamily="34" charset="0"/>
                <a:cs typeface="Arial" pitchFamily="34" charset="0"/>
                <a:sym typeface="Arial" pitchFamily="34" charset="0"/>
              </a:rPr>
              <a:t>ultiple modules work simultaneously; i</a:t>
            </a:r>
            <a:r>
              <a:rPr lang="en-US" sz="1849" noProof="0" dirty="0" err="1">
                <a:solidFill>
                  <a:srgbClr val="000000"/>
                </a:solidFill>
                <a:latin typeface="Arial" pitchFamily="34" charset="0"/>
                <a:ea typeface="Arial" pitchFamily="34" charset="0"/>
                <a:cs typeface="Arial" pitchFamily="34" charset="0"/>
                <a:sym typeface="Arial" pitchFamily="34" charset="0"/>
              </a:rPr>
              <a:t>dentify</a:t>
            </a:r>
            <a:r>
              <a:rPr lang="en-US" sz="1849" noProof="0" dirty="0">
                <a:solidFill>
                  <a:srgbClr val="000000"/>
                </a:solidFill>
                <a:latin typeface="Arial" pitchFamily="34" charset="0"/>
                <a:ea typeface="Arial" pitchFamily="34" charset="0"/>
                <a:cs typeface="Arial" pitchFamily="34" charset="0"/>
                <a:sym typeface="Arial" pitchFamily="34" charset="0"/>
              </a:rPr>
              <a:t> ICHs for ICH modules</a:t>
            </a:r>
            <a:endParaRPr kumimoji="0" lang="en-US" sz="1849" i="0" u="none" strike="noStrike" kern="1200" cap="none" spc="0" normalizeH="0" baseline="0" noProof="0" dirty="0">
              <a:ln>
                <a:noFill/>
              </a:ln>
              <a:solidFill>
                <a:srgbClr val="000000"/>
              </a:solidFill>
              <a:effectLst/>
              <a:uLnTx/>
              <a:uFillTx/>
              <a:latin typeface="Arial" pitchFamily="34" charset="0"/>
              <a:ea typeface="Arial" pitchFamily="34" charset="0"/>
              <a:cs typeface="Arial" pitchFamily="34" charset="0"/>
              <a:sym typeface="Arial" pitchFamily="34" charset="0"/>
            </a:endParaRPr>
          </a:p>
          <a:p>
            <a:pPr marL="0" marR="0" lvl="0" indent="0" algn="l" defTabSz="914400" rtl="0" eaLnBrk="1" fontAlgn="auto" latinLnBrk="0" hangingPunct="1">
              <a:lnSpc>
                <a:spcPct val="100000"/>
              </a:lnSpc>
              <a:spcBef>
                <a:spcPct val="0"/>
              </a:spcBef>
              <a:spcAft>
                <a:spcPct val="0"/>
              </a:spcAft>
              <a:buClr>
                <a:srgbClr val="CF152D"/>
              </a:buClr>
              <a:buSzPts val="1260"/>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lang="en-US" sz="1849" b="1" i="0" u="none" strike="noStrike" kern="1200" cap="none" spc="0" normalizeH="0" baseline="0" noProof="0" dirty="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grpSp>
        <p:nvGrpSpPr>
          <p:cNvPr id="481" name="Google Shape;481;p7"/>
          <p:cNvGrpSpPr/>
          <p:nvPr/>
        </p:nvGrpSpPr>
        <p:grpSpPr>
          <a:xfrm rot="10800000">
            <a:off x="449049" y="1914157"/>
            <a:ext cx="295910" cy="289854"/>
            <a:chOff x="6705895" y="1396245"/>
            <a:chExt cx="193901" cy="193901"/>
          </a:xfrm>
        </p:grpSpPr>
        <p:sp>
          <p:nvSpPr>
            <p:cNvPr id="482" name="Google Shape;482;p7"/>
            <p:cNvSpPr/>
            <p:nvPr/>
          </p:nvSpPr>
          <p:spPr>
            <a:xfrm>
              <a:off x="6705895" y="1396245"/>
              <a:ext cx="193901" cy="193901"/>
            </a:xfrm>
            <a:prstGeom prst="ellipse">
              <a:avLst/>
            </a:prstGeom>
            <a:solidFill>
              <a:schemeClr val="accen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483" name="Google Shape;483;p7"/>
            <p:cNvSpPr/>
            <p:nvPr/>
          </p:nvSpPr>
          <p:spPr>
            <a:xfrm>
              <a:off x="6739444" y="1444288"/>
              <a:ext cx="57146" cy="97820"/>
            </a:xfrm>
            <a:custGeom>
              <a:avLst/>
              <a:gdLst/>
              <a:ahLst/>
              <a:cxnLst/>
              <a:rect l="l" t="t" r="r" b="b"/>
              <a:pathLst>
                <a:path w="57146" h="97820" extrusionOk="0">
                  <a:moveTo>
                    <a:pt x="48927" y="97819"/>
                  </a:moveTo>
                  <a:cubicBezTo>
                    <a:pt x="46971" y="97819"/>
                    <a:pt x="45014" y="97040"/>
                    <a:pt x="43456" y="95465"/>
                  </a:cubicBezTo>
                  <a:lnTo>
                    <a:pt x="2354" y="54379"/>
                  </a:lnTo>
                  <a:cubicBezTo>
                    <a:pt x="795" y="52820"/>
                    <a:pt x="0" y="50864"/>
                    <a:pt x="0" y="48908"/>
                  </a:cubicBezTo>
                  <a:cubicBezTo>
                    <a:pt x="0" y="46951"/>
                    <a:pt x="780" y="44995"/>
                    <a:pt x="2354" y="43436"/>
                  </a:cubicBezTo>
                  <a:lnTo>
                    <a:pt x="43440" y="2350"/>
                  </a:lnTo>
                  <a:cubicBezTo>
                    <a:pt x="46573" y="-783"/>
                    <a:pt x="51266" y="-783"/>
                    <a:pt x="54399" y="2350"/>
                  </a:cubicBezTo>
                  <a:cubicBezTo>
                    <a:pt x="57533" y="5483"/>
                    <a:pt x="57533" y="10176"/>
                    <a:pt x="54399" y="13309"/>
                  </a:cubicBezTo>
                  <a:lnTo>
                    <a:pt x="19183" y="48908"/>
                  </a:lnTo>
                  <a:lnTo>
                    <a:pt x="54797" y="84522"/>
                  </a:lnTo>
                  <a:cubicBezTo>
                    <a:pt x="57930" y="87655"/>
                    <a:pt x="57930" y="92348"/>
                    <a:pt x="54797" y="95481"/>
                  </a:cubicBezTo>
                  <a:cubicBezTo>
                    <a:pt x="53223" y="97041"/>
                    <a:pt x="50884" y="97820"/>
                    <a:pt x="48927" y="97820"/>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484" name="Google Shape;484;p7"/>
            <p:cNvSpPr/>
            <p:nvPr/>
          </p:nvSpPr>
          <p:spPr>
            <a:xfrm>
              <a:off x="6741416" y="1485370"/>
              <a:ext cx="124814" cy="15651"/>
            </a:xfrm>
            <a:custGeom>
              <a:avLst/>
              <a:gdLst/>
              <a:ahLst/>
              <a:cxnLst/>
              <a:rect l="l" t="t" r="r" b="b"/>
              <a:pathLst>
                <a:path w="124814" h="15651" extrusionOk="0">
                  <a:moveTo>
                    <a:pt x="116989" y="15652"/>
                  </a:moveTo>
                  <a:lnTo>
                    <a:pt x="7826" y="15652"/>
                  </a:lnTo>
                  <a:cubicBezTo>
                    <a:pt x="3515" y="15652"/>
                    <a:pt x="0" y="12136"/>
                    <a:pt x="0" y="7826"/>
                  </a:cubicBezTo>
                  <a:cubicBezTo>
                    <a:pt x="0" y="3515"/>
                    <a:pt x="3515" y="0"/>
                    <a:pt x="7826" y="0"/>
                  </a:cubicBezTo>
                  <a:lnTo>
                    <a:pt x="116989" y="0"/>
                  </a:lnTo>
                  <a:cubicBezTo>
                    <a:pt x="121300" y="0"/>
                    <a:pt x="124815" y="3515"/>
                    <a:pt x="124815" y="7826"/>
                  </a:cubicBezTo>
                  <a:cubicBezTo>
                    <a:pt x="124815" y="12136"/>
                    <a:pt x="121300" y="15652"/>
                    <a:pt x="116989" y="15652"/>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grpSp>
      <p:sp>
        <p:nvSpPr>
          <p:cNvPr id="4" name="TextBox 3">
            <a:extLst>
              <a:ext uri="{FF2B5EF4-FFF2-40B4-BE49-F238E27FC236}">
                <a16:creationId xmlns:a16="http://schemas.microsoft.com/office/drawing/2014/main" id="{69507EC9-E71C-B587-1C9D-AA919DDB6C3A}"/>
              </a:ext>
            </a:extLst>
          </p:cNvPr>
          <p:cNvSpPr txBox="1"/>
          <p:nvPr/>
        </p:nvSpPr>
        <p:spPr>
          <a:xfrm>
            <a:off x="825146" y="4569589"/>
            <a:ext cx="4422669" cy="6614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F152D"/>
              </a:buClr>
              <a:buSzPts val="1260"/>
              <a:buFontTx/>
              <a:buNone/>
              <a:tabLst/>
              <a:defRPr/>
            </a:pPr>
            <a:r>
              <a:rPr kumimoji="0" lang="en-US" sz="1849" b="1" i="0" u="none" strike="noStrike" kern="1200" cap="none" spc="0" normalizeH="0" baseline="0" noProof="0" dirty="0">
                <a:ln>
                  <a:noFill/>
                </a:ln>
                <a:solidFill>
                  <a:srgbClr val="000000"/>
                </a:solidFill>
                <a:effectLst/>
                <a:uLnTx/>
                <a:uFillTx/>
                <a:latin typeface="Arial" panose="020B0604020202020204"/>
                <a:ea typeface="+mn-ea"/>
                <a:cs typeface="+mn-cs"/>
              </a:rPr>
              <a:t>Advanced motion correction</a:t>
            </a:r>
            <a:r>
              <a:rPr kumimoji="0" lang="en-US" sz="1849" b="1" i="0" u="none" strike="noStrike" kern="1200" cap="none" spc="0" normalizeH="0" baseline="0" noProof="0" dirty="0">
                <a:ln>
                  <a:noFill/>
                </a:ln>
                <a:effectLst/>
                <a:uLnTx/>
                <a:uFillTx/>
                <a:latin typeface="Arial" panose="020B0604020202020204"/>
                <a:ea typeface="+mn-ea"/>
                <a:cs typeface="+mn-cs"/>
              </a:rPr>
              <a:t>:</a:t>
            </a:r>
            <a:r>
              <a:rPr kumimoji="0" lang="en-US" sz="1849"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849" dirty="0">
                <a:latin typeface="Arial" panose="020B0604020202020204"/>
              </a:rPr>
              <a:t>E</a:t>
            </a:r>
            <a:r>
              <a:rPr kumimoji="0" lang="en-US" sz="1849" b="0" i="0" u="none" strike="noStrike" kern="1200" cap="none" spc="0" normalizeH="0" baseline="0" noProof="0" dirty="0" err="1">
                <a:ln>
                  <a:noFill/>
                </a:ln>
                <a:solidFill>
                  <a:srgbClr val="000000"/>
                </a:solidFill>
                <a:effectLst/>
                <a:uLnTx/>
                <a:uFillTx/>
                <a:latin typeface="Arial" panose="020B0604020202020204"/>
                <a:ea typeface="+mn-ea"/>
                <a:cs typeface="+mn-cs"/>
              </a:rPr>
              <a:t>mbedded</a:t>
            </a:r>
            <a:r>
              <a:rPr kumimoji="0" lang="en-US" sz="1849" b="0" i="0" u="none" strike="noStrike" kern="1200" cap="none" spc="0" normalizeH="0" baseline="0" noProof="0" dirty="0">
                <a:ln>
                  <a:noFill/>
                </a:ln>
                <a:solidFill>
                  <a:srgbClr val="000000"/>
                </a:solidFill>
                <a:effectLst/>
                <a:uLnTx/>
                <a:uFillTx/>
                <a:latin typeface="Arial" panose="020B0604020202020204"/>
                <a:ea typeface="+mn-ea"/>
                <a:cs typeface="+mn-cs"/>
              </a:rPr>
              <a:t> in algorithm</a:t>
            </a:r>
          </a:p>
        </p:txBody>
      </p:sp>
      <p:grpSp>
        <p:nvGrpSpPr>
          <p:cNvPr id="5" name="Google Shape;491;p7">
            <a:extLst>
              <a:ext uri="{FF2B5EF4-FFF2-40B4-BE49-F238E27FC236}">
                <a16:creationId xmlns:a16="http://schemas.microsoft.com/office/drawing/2014/main" id="{BDF35F5D-2C87-7273-3FB5-E3F40ABEFB03}"/>
              </a:ext>
            </a:extLst>
          </p:cNvPr>
          <p:cNvGrpSpPr/>
          <p:nvPr/>
        </p:nvGrpSpPr>
        <p:grpSpPr>
          <a:xfrm rot="10800000">
            <a:off x="449824" y="4649205"/>
            <a:ext cx="295910" cy="289854"/>
            <a:chOff x="6705895" y="1396245"/>
            <a:chExt cx="193901" cy="193901"/>
          </a:xfrm>
        </p:grpSpPr>
        <p:sp>
          <p:nvSpPr>
            <p:cNvPr id="6" name="Google Shape;492;p7">
              <a:extLst>
                <a:ext uri="{FF2B5EF4-FFF2-40B4-BE49-F238E27FC236}">
                  <a16:creationId xmlns:a16="http://schemas.microsoft.com/office/drawing/2014/main" id="{E77C2BD6-C91B-2183-D32B-98BCC5EA2A1A}"/>
                </a:ext>
              </a:extLst>
            </p:cNvPr>
            <p:cNvSpPr/>
            <p:nvPr/>
          </p:nvSpPr>
          <p:spPr>
            <a:xfrm>
              <a:off x="6705895" y="1396245"/>
              <a:ext cx="193901" cy="193901"/>
            </a:xfrm>
            <a:prstGeom prst="ellipse">
              <a:avLst/>
            </a:prstGeom>
            <a:solidFill>
              <a:schemeClr val="accen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7" name="Google Shape;493;p7">
              <a:extLst>
                <a:ext uri="{FF2B5EF4-FFF2-40B4-BE49-F238E27FC236}">
                  <a16:creationId xmlns:a16="http://schemas.microsoft.com/office/drawing/2014/main" id="{30797BEA-5C3E-5B2C-376C-D0DC42F45E76}"/>
                </a:ext>
              </a:extLst>
            </p:cNvPr>
            <p:cNvSpPr/>
            <p:nvPr/>
          </p:nvSpPr>
          <p:spPr>
            <a:xfrm>
              <a:off x="6739444" y="1444288"/>
              <a:ext cx="57146" cy="97820"/>
            </a:xfrm>
            <a:custGeom>
              <a:avLst/>
              <a:gdLst/>
              <a:ahLst/>
              <a:cxnLst/>
              <a:rect l="l" t="t" r="r" b="b"/>
              <a:pathLst>
                <a:path w="57146" h="97820" extrusionOk="0">
                  <a:moveTo>
                    <a:pt x="48927" y="97819"/>
                  </a:moveTo>
                  <a:cubicBezTo>
                    <a:pt x="46971" y="97819"/>
                    <a:pt x="45014" y="97040"/>
                    <a:pt x="43456" y="95465"/>
                  </a:cubicBezTo>
                  <a:lnTo>
                    <a:pt x="2354" y="54379"/>
                  </a:lnTo>
                  <a:cubicBezTo>
                    <a:pt x="795" y="52820"/>
                    <a:pt x="0" y="50864"/>
                    <a:pt x="0" y="48908"/>
                  </a:cubicBezTo>
                  <a:cubicBezTo>
                    <a:pt x="0" y="46951"/>
                    <a:pt x="780" y="44995"/>
                    <a:pt x="2354" y="43436"/>
                  </a:cubicBezTo>
                  <a:lnTo>
                    <a:pt x="43440" y="2350"/>
                  </a:lnTo>
                  <a:cubicBezTo>
                    <a:pt x="46573" y="-783"/>
                    <a:pt x="51266" y="-783"/>
                    <a:pt x="54399" y="2350"/>
                  </a:cubicBezTo>
                  <a:cubicBezTo>
                    <a:pt x="57533" y="5483"/>
                    <a:pt x="57533" y="10176"/>
                    <a:pt x="54399" y="13309"/>
                  </a:cubicBezTo>
                  <a:lnTo>
                    <a:pt x="19183" y="48908"/>
                  </a:lnTo>
                  <a:lnTo>
                    <a:pt x="54797" y="84522"/>
                  </a:lnTo>
                  <a:cubicBezTo>
                    <a:pt x="57930" y="87655"/>
                    <a:pt x="57930" y="92348"/>
                    <a:pt x="54797" y="95481"/>
                  </a:cubicBezTo>
                  <a:cubicBezTo>
                    <a:pt x="53223" y="97041"/>
                    <a:pt x="50884" y="97820"/>
                    <a:pt x="48927" y="97820"/>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8" name="Google Shape;494;p7">
              <a:extLst>
                <a:ext uri="{FF2B5EF4-FFF2-40B4-BE49-F238E27FC236}">
                  <a16:creationId xmlns:a16="http://schemas.microsoft.com/office/drawing/2014/main" id="{6CADBB2E-5DE7-54D7-FB9D-FA684C491C0B}"/>
                </a:ext>
              </a:extLst>
            </p:cNvPr>
            <p:cNvSpPr/>
            <p:nvPr/>
          </p:nvSpPr>
          <p:spPr>
            <a:xfrm>
              <a:off x="6741416" y="1485370"/>
              <a:ext cx="124814" cy="15651"/>
            </a:xfrm>
            <a:custGeom>
              <a:avLst/>
              <a:gdLst/>
              <a:ahLst/>
              <a:cxnLst/>
              <a:rect l="l" t="t" r="r" b="b"/>
              <a:pathLst>
                <a:path w="124814" h="15651" extrusionOk="0">
                  <a:moveTo>
                    <a:pt x="116989" y="15652"/>
                  </a:moveTo>
                  <a:lnTo>
                    <a:pt x="7826" y="15652"/>
                  </a:lnTo>
                  <a:cubicBezTo>
                    <a:pt x="3515" y="15652"/>
                    <a:pt x="0" y="12136"/>
                    <a:pt x="0" y="7826"/>
                  </a:cubicBezTo>
                  <a:cubicBezTo>
                    <a:pt x="0" y="3515"/>
                    <a:pt x="3515" y="0"/>
                    <a:pt x="7826" y="0"/>
                  </a:cubicBezTo>
                  <a:lnTo>
                    <a:pt x="116989" y="0"/>
                  </a:lnTo>
                  <a:cubicBezTo>
                    <a:pt x="121300" y="0"/>
                    <a:pt x="124815" y="3515"/>
                    <a:pt x="124815" y="7826"/>
                  </a:cubicBezTo>
                  <a:cubicBezTo>
                    <a:pt x="124815" y="12136"/>
                    <a:pt x="121300" y="15652"/>
                    <a:pt x="116989" y="15652"/>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grpSp>
      <p:sp>
        <p:nvSpPr>
          <p:cNvPr id="23" name="Google Shape;480;p7">
            <a:extLst>
              <a:ext uri="{FF2B5EF4-FFF2-40B4-BE49-F238E27FC236}">
                <a16:creationId xmlns:a16="http://schemas.microsoft.com/office/drawing/2014/main" id="{5C058E6A-9BD0-640B-0C01-98FF1FE3068F}"/>
              </a:ext>
            </a:extLst>
          </p:cNvPr>
          <p:cNvSpPr txBox="1"/>
          <p:nvPr/>
        </p:nvSpPr>
        <p:spPr>
          <a:xfrm>
            <a:off x="797810" y="2837259"/>
            <a:ext cx="4336898" cy="601603"/>
          </a:xfrm>
          <a:prstGeom prst="rect">
            <a:avLst/>
          </a:prstGeom>
          <a:noFill/>
          <a:ln>
            <a:noFill/>
          </a:ln>
        </p:spPr>
        <p:txBody>
          <a:bodyPr spcFirstLastPara="1" wrap="square" lIns="121674" tIns="60821" rIns="121674" bIns="60821" anchor="t"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
                <a:srgbClr val="CF152D"/>
              </a:buClr>
              <a:buSzPts val="1260"/>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kumimoji="0" lang="en-US" sz="1849" b="1" i="0" u="none" strike="noStrike" kern="1200" cap="none" spc="0" normalizeH="0" baseline="0" noProof="0" dirty="0">
                <a:ln>
                  <a:noFill/>
                </a:ln>
                <a:solidFill>
                  <a:srgbClr val="000000"/>
                </a:solidFill>
                <a:effectLst/>
                <a:uLnTx/>
                <a:uFillTx/>
                <a:latin typeface="Arial" pitchFamily="34" charset="0"/>
                <a:ea typeface="Arial" pitchFamily="34" charset="0"/>
                <a:cs typeface="Arial" pitchFamily="34" charset="0"/>
                <a:sym typeface="Arial" pitchFamily="34" charset="0"/>
              </a:rPr>
              <a:t>Ischemic pathway</a:t>
            </a:r>
            <a:r>
              <a:rPr kumimoji="0" lang="en-US" sz="1849" b="1" i="0" u="none" strike="noStrike" kern="1200" cap="none" spc="0" normalizeH="0" baseline="0" noProof="0" dirty="0">
                <a:ln>
                  <a:noFill/>
                </a:ln>
                <a:effectLst/>
                <a:uLnTx/>
                <a:uFillTx/>
                <a:latin typeface="Arial" pitchFamily="34" charset="0"/>
                <a:ea typeface="Arial" pitchFamily="34" charset="0"/>
                <a:cs typeface="Arial" pitchFamily="34" charset="0"/>
                <a:sym typeface="Arial" pitchFamily="34" charset="0"/>
              </a:rPr>
              <a:t>:</a:t>
            </a:r>
            <a:r>
              <a:rPr kumimoji="0" lang="en-US" sz="1849" b="1" i="0" u="none" strike="noStrike" kern="1200" cap="none" spc="0" normalizeH="0" noProof="0" dirty="0">
                <a:ln>
                  <a:noFill/>
                </a:ln>
                <a:effectLst/>
                <a:uLnTx/>
                <a:uFillTx/>
                <a:latin typeface="Arial" pitchFamily="34" charset="0"/>
                <a:ea typeface="Arial" pitchFamily="34" charset="0"/>
                <a:cs typeface="Arial" pitchFamily="34" charset="0"/>
                <a:sym typeface="Arial" pitchFamily="34" charset="0"/>
              </a:rPr>
              <a:t> </a:t>
            </a:r>
            <a:r>
              <a:rPr kumimoji="0" lang="en-US" sz="1849" i="0" u="none" strike="noStrike" kern="1200" cap="none" spc="0" normalizeH="0" noProof="0" dirty="0">
                <a:ln>
                  <a:noFill/>
                </a:ln>
                <a:effectLst/>
                <a:uLnTx/>
                <a:uFillTx/>
                <a:latin typeface="Arial" pitchFamily="34" charset="0"/>
                <a:ea typeface="Arial" pitchFamily="34" charset="0"/>
                <a:cs typeface="Arial" pitchFamily="34" charset="0"/>
                <a:sym typeface="Arial" pitchFamily="34" charset="0"/>
              </a:rPr>
              <a:t>Evaluates </a:t>
            </a:r>
            <a:r>
              <a:rPr kumimoji="0" lang="en-US" sz="1849" i="0" u="none" strike="noStrike" kern="1200" cap="none" spc="0" normalizeH="0" noProof="0" dirty="0">
                <a:ln>
                  <a:noFill/>
                </a:ln>
                <a:solidFill>
                  <a:srgbClr val="000000"/>
                </a:solidFill>
                <a:effectLst/>
                <a:uLnTx/>
                <a:uFillTx/>
                <a:latin typeface="Arial" pitchFamily="34" charset="0"/>
                <a:ea typeface="Arial" pitchFamily="34" charset="0"/>
                <a:cs typeface="Arial" pitchFamily="34" charset="0"/>
                <a:sym typeface="Arial" pitchFamily="34" charset="0"/>
              </a:rPr>
              <a:t>hyperdense MCA and early signs of ischemia</a:t>
            </a:r>
            <a:endParaRPr lang="en-US" sz="1199" baseline="30000" dirty="0">
              <a:solidFill>
                <a:srgbClr val="000000"/>
              </a:solidFill>
              <a:latin typeface="Arial" pitchFamily="34" charset="0"/>
              <a:ea typeface="Arial" pitchFamily="34" charset="0"/>
              <a:cs typeface="Arial" pitchFamily="34" charset="0"/>
              <a:sym typeface="Arial" pitchFamily="34" charset="0"/>
            </a:endParaRPr>
          </a:p>
          <a:p>
            <a:pPr marL="0" marR="0" lvl="0" indent="0" algn="l" defTabSz="914400" rtl="0" eaLnBrk="1" fontAlgn="auto" latinLnBrk="0" hangingPunct="1">
              <a:lnSpc>
                <a:spcPct val="100000"/>
              </a:lnSpc>
              <a:spcBef>
                <a:spcPct val="0"/>
              </a:spcBef>
              <a:spcAft>
                <a:spcPct val="0"/>
              </a:spcAft>
              <a:buClr>
                <a:srgbClr val="CF152D"/>
              </a:buClr>
              <a:buSzPts val="1260"/>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849" b="0" i="0" u="none" strike="noStrike" kern="1200" cap="none" spc="0" normalizeH="0" baseline="0" noProof="0" dirty="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grpSp>
        <p:nvGrpSpPr>
          <p:cNvPr id="29" name="Google Shape;481;p7">
            <a:extLst>
              <a:ext uri="{FF2B5EF4-FFF2-40B4-BE49-F238E27FC236}">
                <a16:creationId xmlns:a16="http://schemas.microsoft.com/office/drawing/2014/main" id="{6063DF8C-9625-E95E-D216-76CAE6FBAD1A}"/>
              </a:ext>
            </a:extLst>
          </p:cNvPr>
          <p:cNvGrpSpPr/>
          <p:nvPr/>
        </p:nvGrpSpPr>
        <p:grpSpPr>
          <a:xfrm rot="10800000">
            <a:off x="449049" y="2898192"/>
            <a:ext cx="295910" cy="289854"/>
            <a:chOff x="6705895" y="1396245"/>
            <a:chExt cx="193901" cy="193901"/>
          </a:xfrm>
        </p:grpSpPr>
        <p:sp>
          <p:nvSpPr>
            <p:cNvPr id="30" name="Google Shape;482;p7">
              <a:extLst>
                <a:ext uri="{FF2B5EF4-FFF2-40B4-BE49-F238E27FC236}">
                  <a16:creationId xmlns:a16="http://schemas.microsoft.com/office/drawing/2014/main" id="{A0E13F2D-72EB-FEF8-3646-85D55A2AF813}"/>
                </a:ext>
              </a:extLst>
            </p:cNvPr>
            <p:cNvSpPr/>
            <p:nvPr/>
          </p:nvSpPr>
          <p:spPr>
            <a:xfrm>
              <a:off x="6705895" y="1396245"/>
              <a:ext cx="193901" cy="193901"/>
            </a:xfrm>
            <a:prstGeom prst="ellipse">
              <a:avLst/>
            </a:prstGeom>
            <a:solidFill>
              <a:schemeClr val="accen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31" name="Google Shape;483;p7">
              <a:extLst>
                <a:ext uri="{FF2B5EF4-FFF2-40B4-BE49-F238E27FC236}">
                  <a16:creationId xmlns:a16="http://schemas.microsoft.com/office/drawing/2014/main" id="{F68471C8-C0CC-80F5-3052-6545A9DFAA23}"/>
                </a:ext>
              </a:extLst>
            </p:cNvPr>
            <p:cNvSpPr/>
            <p:nvPr/>
          </p:nvSpPr>
          <p:spPr>
            <a:xfrm>
              <a:off x="6739444" y="1444288"/>
              <a:ext cx="57146" cy="97820"/>
            </a:xfrm>
            <a:custGeom>
              <a:avLst/>
              <a:gdLst/>
              <a:ahLst/>
              <a:cxnLst/>
              <a:rect l="l" t="t" r="r" b="b"/>
              <a:pathLst>
                <a:path w="57146" h="97820" extrusionOk="0">
                  <a:moveTo>
                    <a:pt x="48927" y="97819"/>
                  </a:moveTo>
                  <a:cubicBezTo>
                    <a:pt x="46971" y="97819"/>
                    <a:pt x="45014" y="97040"/>
                    <a:pt x="43456" y="95465"/>
                  </a:cubicBezTo>
                  <a:lnTo>
                    <a:pt x="2354" y="54379"/>
                  </a:lnTo>
                  <a:cubicBezTo>
                    <a:pt x="795" y="52820"/>
                    <a:pt x="0" y="50864"/>
                    <a:pt x="0" y="48908"/>
                  </a:cubicBezTo>
                  <a:cubicBezTo>
                    <a:pt x="0" y="46951"/>
                    <a:pt x="780" y="44995"/>
                    <a:pt x="2354" y="43436"/>
                  </a:cubicBezTo>
                  <a:lnTo>
                    <a:pt x="43440" y="2350"/>
                  </a:lnTo>
                  <a:cubicBezTo>
                    <a:pt x="46573" y="-783"/>
                    <a:pt x="51266" y="-783"/>
                    <a:pt x="54399" y="2350"/>
                  </a:cubicBezTo>
                  <a:cubicBezTo>
                    <a:pt x="57533" y="5483"/>
                    <a:pt x="57533" y="10176"/>
                    <a:pt x="54399" y="13309"/>
                  </a:cubicBezTo>
                  <a:lnTo>
                    <a:pt x="19183" y="48908"/>
                  </a:lnTo>
                  <a:lnTo>
                    <a:pt x="54797" y="84522"/>
                  </a:lnTo>
                  <a:cubicBezTo>
                    <a:pt x="57930" y="87655"/>
                    <a:pt x="57930" y="92348"/>
                    <a:pt x="54797" y="95481"/>
                  </a:cubicBezTo>
                  <a:cubicBezTo>
                    <a:pt x="53223" y="97041"/>
                    <a:pt x="50884" y="97820"/>
                    <a:pt x="48927" y="97820"/>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32" name="Google Shape;484;p7">
              <a:extLst>
                <a:ext uri="{FF2B5EF4-FFF2-40B4-BE49-F238E27FC236}">
                  <a16:creationId xmlns:a16="http://schemas.microsoft.com/office/drawing/2014/main" id="{71651757-FA66-0F88-F82B-090CF0A257A9}"/>
                </a:ext>
              </a:extLst>
            </p:cNvPr>
            <p:cNvSpPr/>
            <p:nvPr/>
          </p:nvSpPr>
          <p:spPr>
            <a:xfrm>
              <a:off x="6741416" y="1485370"/>
              <a:ext cx="124814" cy="15651"/>
            </a:xfrm>
            <a:custGeom>
              <a:avLst/>
              <a:gdLst/>
              <a:ahLst/>
              <a:cxnLst/>
              <a:rect l="l" t="t" r="r" b="b"/>
              <a:pathLst>
                <a:path w="124814" h="15651" extrusionOk="0">
                  <a:moveTo>
                    <a:pt x="116989" y="15652"/>
                  </a:moveTo>
                  <a:lnTo>
                    <a:pt x="7826" y="15652"/>
                  </a:lnTo>
                  <a:cubicBezTo>
                    <a:pt x="3515" y="15652"/>
                    <a:pt x="0" y="12136"/>
                    <a:pt x="0" y="7826"/>
                  </a:cubicBezTo>
                  <a:cubicBezTo>
                    <a:pt x="0" y="3515"/>
                    <a:pt x="3515" y="0"/>
                    <a:pt x="7826" y="0"/>
                  </a:cubicBezTo>
                  <a:lnTo>
                    <a:pt x="116989" y="0"/>
                  </a:lnTo>
                  <a:cubicBezTo>
                    <a:pt x="121300" y="0"/>
                    <a:pt x="124815" y="3515"/>
                    <a:pt x="124815" y="7826"/>
                  </a:cubicBezTo>
                  <a:cubicBezTo>
                    <a:pt x="124815" y="12136"/>
                    <a:pt x="121300" y="15652"/>
                    <a:pt x="116989" y="15652"/>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grpSp>
      <p:sp>
        <p:nvSpPr>
          <p:cNvPr id="13" name="TextBox 12">
            <a:extLst>
              <a:ext uri="{FF2B5EF4-FFF2-40B4-BE49-F238E27FC236}">
                <a16:creationId xmlns:a16="http://schemas.microsoft.com/office/drawing/2014/main" id="{819F9587-962E-F460-D499-8AD724E582D8}"/>
              </a:ext>
            </a:extLst>
          </p:cNvPr>
          <p:cNvSpPr txBox="1"/>
          <p:nvPr/>
        </p:nvSpPr>
        <p:spPr>
          <a:xfrm>
            <a:off x="826919" y="3838860"/>
            <a:ext cx="4017274" cy="6614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F152D"/>
              </a:buClr>
              <a:buSzPts val="1260"/>
              <a:buFontTx/>
              <a:buNone/>
              <a:tabLst/>
              <a:defRPr/>
            </a:pPr>
            <a:r>
              <a:rPr kumimoji="0" lang="en-US" sz="1849" b="1" i="0" u="none" strike="noStrike" kern="1200" cap="none" spc="0" normalizeH="0" baseline="0" noProof="0" dirty="0">
                <a:ln>
                  <a:noFill/>
                </a:ln>
                <a:solidFill>
                  <a:srgbClr val="000000"/>
                </a:solidFill>
                <a:effectLst/>
                <a:uLnTx/>
                <a:uFillTx/>
                <a:latin typeface="Arial" panose="020B0604020202020204"/>
                <a:ea typeface="+mn-ea"/>
                <a:cs typeface="+mn-cs"/>
              </a:rPr>
              <a:t>Automatically identifies </a:t>
            </a:r>
            <a:r>
              <a:rPr kumimoji="0" lang="en-US" sz="1849" b="0" i="0" u="none" strike="noStrike" kern="1200" cap="none" spc="0" normalizeH="0" baseline="0" noProof="0" dirty="0">
                <a:ln>
                  <a:noFill/>
                </a:ln>
                <a:solidFill>
                  <a:srgbClr val="000000"/>
                </a:solidFill>
                <a:effectLst/>
                <a:uLnTx/>
                <a:uFillTx/>
                <a:latin typeface="Arial" panose="020B0604020202020204"/>
                <a:ea typeface="+mn-ea"/>
                <a:cs typeface="+mn-cs"/>
              </a:rPr>
              <a:t>suspected ICA &amp; MCA-M1 LVO on NCCT</a:t>
            </a:r>
          </a:p>
        </p:txBody>
      </p:sp>
      <p:grpSp>
        <p:nvGrpSpPr>
          <p:cNvPr id="15" name="Google Shape;491;p7">
            <a:extLst>
              <a:ext uri="{FF2B5EF4-FFF2-40B4-BE49-F238E27FC236}">
                <a16:creationId xmlns:a16="http://schemas.microsoft.com/office/drawing/2014/main" id="{F11A9B1F-151C-F0B2-5DD6-85567294F079}"/>
              </a:ext>
            </a:extLst>
          </p:cNvPr>
          <p:cNvGrpSpPr/>
          <p:nvPr/>
        </p:nvGrpSpPr>
        <p:grpSpPr>
          <a:xfrm rot="10800000">
            <a:off x="446567" y="3883889"/>
            <a:ext cx="295910" cy="289854"/>
            <a:chOff x="6705895" y="1396245"/>
            <a:chExt cx="193901" cy="193901"/>
          </a:xfrm>
        </p:grpSpPr>
        <p:sp>
          <p:nvSpPr>
            <p:cNvPr id="33" name="Google Shape;492;p7">
              <a:extLst>
                <a:ext uri="{FF2B5EF4-FFF2-40B4-BE49-F238E27FC236}">
                  <a16:creationId xmlns:a16="http://schemas.microsoft.com/office/drawing/2014/main" id="{E332CF03-FAD1-D181-D7EA-5681AA84BAA3}"/>
                </a:ext>
              </a:extLst>
            </p:cNvPr>
            <p:cNvSpPr/>
            <p:nvPr/>
          </p:nvSpPr>
          <p:spPr>
            <a:xfrm>
              <a:off x="6705895" y="1396245"/>
              <a:ext cx="193901" cy="193901"/>
            </a:xfrm>
            <a:prstGeom prst="ellipse">
              <a:avLst/>
            </a:prstGeom>
            <a:solidFill>
              <a:schemeClr val="accen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34" name="Google Shape;493;p7">
              <a:extLst>
                <a:ext uri="{FF2B5EF4-FFF2-40B4-BE49-F238E27FC236}">
                  <a16:creationId xmlns:a16="http://schemas.microsoft.com/office/drawing/2014/main" id="{3A05B675-85B7-9569-DBB0-C4CE8B9ED6CF}"/>
                </a:ext>
              </a:extLst>
            </p:cNvPr>
            <p:cNvSpPr/>
            <p:nvPr/>
          </p:nvSpPr>
          <p:spPr>
            <a:xfrm>
              <a:off x="6739444" y="1444288"/>
              <a:ext cx="57146" cy="97820"/>
            </a:xfrm>
            <a:custGeom>
              <a:avLst/>
              <a:gdLst/>
              <a:ahLst/>
              <a:cxnLst/>
              <a:rect l="l" t="t" r="r" b="b"/>
              <a:pathLst>
                <a:path w="57146" h="97820" extrusionOk="0">
                  <a:moveTo>
                    <a:pt x="48927" y="97819"/>
                  </a:moveTo>
                  <a:cubicBezTo>
                    <a:pt x="46971" y="97819"/>
                    <a:pt x="45014" y="97040"/>
                    <a:pt x="43456" y="95465"/>
                  </a:cubicBezTo>
                  <a:lnTo>
                    <a:pt x="2354" y="54379"/>
                  </a:lnTo>
                  <a:cubicBezTo>
                    <a:pt x="795" y="52820"/>
                    <a:pt x="0" y="50864"/>
                    <a:pt x="0" y="48908"/>
                  </a:cubicBezTo>
                  <a:cubicBezTo>
                    <a:pt x="0" y="46951"/>
                    <a:pt x="780" y="44995"/>
                    <a:pt x="2354" y="43436"/>
                  </a:cubicBezTo>
                  <a:lnTo>
                    <a:pt x="43440" y="2350"/>
                  </a:lnTo>
                  <a:cubicBezTo>
                    <a:pt x="46573" y="-783"/>
                    <a:pt x="51266" y="-783"/>
                    <a:pt x="54399" y="2350"/>
                  </a:cubicBezTo>
                  <a:cubicBezTo>
                    <a:pt x="57533" y="5483"/>
                    <a:pt x="57533" y="10176"/>
                    <a:pt x="54399" y="13309"/>
                  </a:cubicBezTo>
                  <a:lnTo>
                    <a:pt x="19183" y="48908"/>
                  </a:lnTo>
                  <a:lnTo>
                    <a:pt x="54797" y="84522"/>
                  </a:lnTo>
                  <a:cubicBezTo>
                    <a:pt x="57930" y="87655"/>
                    <a:pt x="57930" y="92348"/>
                    <a:pt x="54797" y="95481"/>
                  </a:cubicBezTo>
                  <a:cubicBezTo>
                    <a:pt x="53223" y="97041"/>
                    <a:pt x="50884" y="97820"/>
                    <a:pt x="48927" y="97820"/>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sp>
          <p:nvSpPr>
            <p:cNvPr id="35" name="Google Shape;494;p7">
              <a:extLst>
                <a:ext uri="{FF2B5EF4-FFF2-40B4-BE49-F238E27FC236}">
                  <a16:creationId xmlns:a16="http://schemas.microsoft.com/office/drawing/2014/main" id="{F5D88A61-8D48-9E91-88AA-E6FA377B3E65}"/>
                </a:ext>
              </a:extLst>
            </p:cNvPr>
            <p:cNvSpPr/>
            <p:nvPr/>
          </p:nvSpPr>
          <p:spPr>
            <a:xfrm>
              <a:off x="6741416" y="1485370"/>
              <a:ext cx="124814" cy="15651"/>
            </a:xfrm>
            <a:custGeom>
              <a:avLst/>
              <a:gdLst/>
              <a:ahLst/>
              <a:cxnLst/>
              <a:rect l="l" t="t" r="r" b="b"/>
              <a:pathLst>
                <a:path w="124814" h="15651" extrusionOk="0">
                  <a:moveTo>
                    <a:pt x="116989" y="15652"/>
                  </a:moveTo>
                  <a:lnTo>
                    <a:pt x="7826" y="15652"/>
                  </a:lnTo>
                  <a:cubicBezTo>
                    <a:pt x="3515" y="15652"/>
                    <a:pt x="0" y="12136"/>
                    <a:pt x="0" y="7826"/>
                  </a:cubicBezTo>
                  <a:cubicBezTo>
                    <a:pt x="0" y="3515"/>
                    <a:pt x="3515" y="0"/>
                    <a:pt x="7826" y="0"/>
                  </a:cubicBezTo>
                  <a:lnTo>
                    <a:pt x="116989" y="0"/>
                  </a:lnTo>
                  <a:cubicBezTo>
                    <a:pt x="121300" y="0"/>
                    <a:pt x="124815" y="3515"/>
                    <a:pt x="124815" y="7826"/>
                  </a:cubicBezTo>
                  <a:cubicBezTo>
                    <a:pt x="124815" y="12136"/>
                    <a:pt x="121300" y="15652"/>
                    <a:pt x="116989" y="15652"/>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marL="0" marR="0" lvl="0" indent="0" algn="l" defTabSz="914400" rtl="0" eaLnBrk="1" fontAlgn="auto" latinLnBrk="0" hangingPunct="1">
                <a:lnSpc>
                  <a:spcPct val="100000"/>
                </a:lnSpc>
                <a:spcBef>
                  <a:spcPct val="0"/>
                </a:spcBef>
                <a:spcAft>
                  <a:spcPct val="0"/>
                </a:spcAft>
                <a:buClrTx/>
                <a:buSzTx/>
                <a:buFontTx/>
                <a:buNone/>
                <a:tabLs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kumimoji="0" sz="1399" b="0" i="0" u="none" strike="noStrike" kern="1200" cap="none" spc="0" normalizeH="0" baseline="0" noProof="0">
                <a:ln>
                  <a:noFill/>
                </a:ln>
                <a:solidFill>
                  <a:srgbClr val="000000"/>
                </a:solidFill>
                <a:effectLst/>
                <a:uLnTx/>
                <a:uFillTx/>
                <a:latin typeface="Arial" pitchFamily="34" charset="0"/>
                <a:ea typeface="Arial" pitchFamily="34" charset="0"/>
                <a:cs typeface="Arial" pitchFamily="34" charset="0"/>
                <a:sym typeface="Arial" pitchFamily="34" charset="0"/>
              </a:endParaRPr>
            </a:p>
          </p:txBody>
        </p:sp>
      </p:grpSp>
      <p:grpSp>
        <p:nvGrpSpPr>
          <p:cNvPr id="38" name="Group 37">
            <a:extLst>
              <a:ext uri="{FF2B5EF4-FFF2-40B4-BE49-F238E27FC236}">
                <a16:creationId xmlns:a16="http://schemas.microsoft.com/office/drawing/2014/main" id="{09D2E379-2F15-168E-5662-C6B20CD6EC8F}"/>
              </a:ext>
            </a:extLst>
          </p:cNvPr>
          <p:cNvGrpSpPr/>
          <p:nvPr/>
        </p:nvGrpSpPr>
        <p:grpSpPr>
          <a:xfrm>
            <a:off x="9581712" y="1306443"/>
            <a:ext cx="2400135" cy="4643182"/>
            <a:chOff x="5057664" y="1844308"/>
            <a:chExt cx="2347343" cy="4507992"/>
          </a:xfrm>
        </p:grpSpPr>
        <p:pic>
          <p:nvPicPr>
            <p:cNvPr id="43" name="Picture 42" descr="A screenshot of a video game&#10;&#10;Description automatically generated with medium confidence">
              <a:extLst>
                <a:ext uri="{FF2B5EF4-FFF2-40B4-BE49-F238E27FC236}">
                  <a16:creationId xmlns:a16="http://schemas.microsoft.com/office/drawing/2014/main" id="{3160A2BA-2570-C65C-74CA-5EFCC0369C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5358" y="1954581"/>
              <a:ext cx="2168523" cy="4321527"/>
            </a:xfrm>
            <a:prstGeom prst="roundRect">
              <a:avLst/>
            </a:prstGeom>
          </p:spPr>
        </p:pic>
        <p:pic>
          <p:nvPicPr>
            <p:cNvPr id="44" name="Picture 43" descr="A picture containing text, electronics, screenshot&#10;&#10;Description automatically generated">
              <a:extLst>
                <a:ext uri="{FF2B5EF4-FFF2-40B4-BE49-F238E27FC236}">
                  <a16:creationId xmlns:a16="http://schemas.microsoft.com/office/drawing/2014/main" id="{A6D33275-4082-0C08-57E9-D16528EB67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7664" y="1844308"/>
              <a:ext cx="2347343" cy="4507992"/>
            </a:xfrm>
            <a:prstGeom prst="rect">
              <a:avLst/>
            </a:prstGeom>
          </p:spPr>
        </p:pic>
      </p:grpSp>
      <p:grpSp>
        <p:nvGrpSpPr>
          <p:cNvPr id="45" name="Group 44">
            <a:extLst>
              <a:ext uri="{FF2B5EF4-FFF2-40B4-BE49-F238E27FC236}">
                <a16:creationId xmlns:a16="http://schemas.microsoft.com/office/drawing/2014/main" id="{84614A7F-2669-D631-4179-D0826E7696E8}"/>
              </a:ext>
            </a:extLst>
          </p:cNvPr>
          <p:cNvGrpSpPr/>
          <p:nvPr/>
        </p:nvGrpSpPr>
        <p:grpSpPr>
          <a:xfrm>
            <a:off x="7669979" y="1296249"/>
            <a:ext cx="2305768" cy="4653104"/>
            <a:chOff x="4594750" y="836520"/>
            <a:chExt cx="1730927" cy="3493059"/>
          </a:xfrm>
        </p:grpSpPr>
        <p:pic>
          <p:nvPicPr>
            <p:cNvPr id="48" name="Google Shape;1172;p35">
              <a:extLst>
                <a:ext uri="{FF2B5EF4-FFF2-40B4-BE49-F238E27FC236}">
                  <a16:creationId xmlns:a16="http://schemas.microsoft.com/office/drawing/2014/main" id="{1CABC7BD-E7E2-E0C9-285B-FB016E9AEF88}"/>
                </a:ext>
              </a:extLst>
            </p:cNvPr>
            <p:cNvPicPr preferRelativeResize="0"/>
            <p:nvPr/>
          </p:nvPicPr>
          <p:blipFill>
            <a:blip r:embed="rId5" cstate="screen">
              <a:extLst>
                <a:ext uri="{28A0092B-C50C-407E-A947-70E740481C1C}">
                  <a14:useLocalDpi xmlns:a14="http://schemas.microsoft.com/office/drawing/2010/main"/>
                </a:ext>
              </a:extLst>
            </a:blip>
            <a:srcRect l="73" r="73"/>
            <a:stretch/>
          </p:blipFill>
          <p:spPr>
            <a:xfrm>
              <a:off x="4695058" y="905094"/>
              <a:ext cx="1539708" cy="3336949"/>
            </a:xfrm>
            <a:prstGeom prst="roundRect">
              <a:avLst>
                <a:gd name="adj" fmla="val 12185"/>
              </a:avLst>
            </a:prstGeom>
            <a:noFill/>
            <a:ln>
              <a:noFill/>
            </a:ln>
          </p:spPr>
        </p:pic>
        <p:pic>
          <p:nvPicPr>
            <p:cNvPr id="49" name="Google Shape;1173;p35" descr="A screen shot of a computer&#10;&#10;Description automatically generated">
              <a:extLst>
                <a:ext uri="{FF2B5EF4-FFF2-40B4-BE49-F238E27FC236}">
                  <a16:creationId xmlns:a16="http://schemas.microsoft.com/office/drawing/2014/main" id="{8FF53EAC-B7EF-3A49-7ABD-CA98E3941E9E}"/>
                </a:ext>
              </a:extLst>
            </p:cNvPr>
            <p:cNvPicPr preferRelativeResize="0"/>
            <p:nvPr/>
          </p:nvPicPr>
          <p:blipFill rotWithShape="1">
            <a:blip r:embed="rId6">
              <a:alphaModFix/>
            </a:blip>
            <a:srcRect/>
            <a:stretch/>
          </p:blipFill>
          <p:spPr>
            <a:xfrm>
              <a:off x="4594750" y="836520"/>
              <a:ext cx="1730927" cy="3493059"/>
            </a:xfrm>
            <a:prstGeom prst="rect">
              <a:avLst/>
            </a:prstGeom>
            <a:noFill/>
            <a:ln>
              <a:noFill/>
            </a:ln>
          </p:spPr>
        </p:pic>
      </p:grpSp>
      <p:grpSp>
        <p:nvGrpSpPr>
          <p:cNvPr id="50" name="Group 49">
            <a:extLst>
              <a:ext uri="{FF2B5EF4-FFF2-40B4-BE49-F238E27FC236}">
                <a16:creationId xmlns:a16="http://schemas.microsoft.com/office/drawing/2014/main" id="{E9828EE2-807B-C96E-9CBD-EAA54840D925}"/>
              </a:ext>
            </a:extLst>
          </p:cNvPr>
          <p:cNvGrpSpPr/>
          <p:nvPr/>
        </p:nvGrpSpPr>
        <p:grpSpPr>
          <a:xfrm>
            <a:off x="5530258" y="1301024"/>
            <a:ext cx="2305768" cy="4653104"/>
            <a:chOff x="2723350" y="840105"/>
            <a:chExt cx="1730927" cy="3493059"/>
          </a:xfrm>
        </p:grpSpPr>
        <p:pic>
          <p:nvPicPr>
            <p:cNvPr id="51" name="Google Shape;1172;p35">
              <a:extLst>
                <a:ext uri="{FF2B5EF4-FFF2-40B4-BE49-F238E27FC236}">
                  <a16:creationId xmlns:a16="http://schemas.microsoft.com/office/drawing/2014/main" id="{D8C816A4-0BD4-C677-D1A6-0AC2CD980D3F}"/>
                </a:ext>
              </a:extLst>
            </p:cNvPr>
            <p:cNvPicPr preferRelativeResize="0"/>
            <p:nvPr/>
          </p:nvPicPr>
          <p:blipFill>
            <a:blip r:embed="rId7" cstate="screen">
              <a:extLst>
                <a:ext uri="{28A0092B-C50C-407E-A947-70E740481C1C}">
                  <a14:useLocalDpi xmlns:a14="http://schemas.microsoft.com/office/drawing/2010/main"/>
                </a:ext>
              </a:extLst>
            </a:blip>
            <a:srcRect/>
            <a:stretch/>
          </p:blipFill>
          <p:spPr>
            <a:xfrm>
              <a:off x="2823658" y="908679"/>
              <a:ext cx="1539708" cy="3336949"/>
            </a:xfrm>
            <a:prstGeom prst="roundRect">
              <a:avLst>
                <a:gd name="adj" fmla="val 12185"/>
              </a:avLst>
            </a:prstGeom>
            <a:noFill/>
            <a:ln>
              <a:noFill/>
            </a:ln>
          </p:spPr>
        </p:pic>
        <p:pic>
          <p:nvPicPr>
            <p:cNvPr id="52" name="Google Shape;1173;p35" descr="A screen shot of a computer&#10;&#10;Description automatically generated">
              <a:extLst>
                <a:ext uri="{FF2B5EF4-FFF2-40B4-BE49-F238E27FC236}">
                  <a16:creationId xmlns:a16="http://schemas.microsoft.com/office/drawing/2014/main" id="{4D5887B1-3380-B1FB-4E1B-F9E0FC7431CE}"/>
                </a:ext>
              </a:extLst>
            </p:cNvPr>
            <p:cNvPicPr preferRelativeResize="0"/>
            <p:nvPr/>
          </p:nvPicPr>
          <p:blipFill rotWithShape="1">
            <a:blip r:embed="rId6">
              <a:alphaModFix/>
            </a:blip>
            <a:srcRect/>
            <a:stretch/>
          </p:blipFill>
          <p:spPr>
            <a:xfrm>
              <a:off x="2723350" y="840105"/>
              <a:ext cx="1730927" cy="3493059"/>
            </a:xfrm>
            <a:prstGeom prst="rect">
              <a:avLst/>
            </a:prstGeom>
            <a:noFill/>
            <a:ln>
              <a:noFill/>
            </a:ln>
          </p:spPr>
        </p:pic>
      </p:grpSp>
    </p:spTree>
    <p:extLst>
      <p:ext uri="{BB962C8B-B14F-4D97-AF65-F5344CB8AC3E}">
        <p14:creationId xmlns:p14="http://schemas.microsoft.com/office/powerpoint/2010/main" val="4292945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4A09C32-1833-D341-03B6-785A1775BD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7402" y="1369064"/>
            <a:ext cx="1883686" cy="40724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39DDC3D-52D8-46D4-6A4F-533532280D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2175" y="1232069"/>
            <a:ext cx="1891694" cy="4101077"/>
          </a:xfrm>
          <a:prstGeom prst="rect">
            <a:avLst/>
          </a:prstGeom>
        </p:spPr>
      </p:pic>
      <p:pic>
        <p:nvPicPr>
          <p:cNvPr id="6" name="Picture 5">
            <a:extLst>
              <a:ext uri="{FF2B5EF4-FFF2-40B4-BE49-F238E27FC236}">
                <a16:creationId xmlns:a16="http://schemas.microsoft.com/office/drawing/2014/main" id="{1D73F80C-A50C-02BC-9C69-C1FE2E5107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20100" y="1247768"/>
            <a:ext cx="1900161" cy="4119434"/>
          </a:xfrm>
          <a:prstGeom prst="rect">
            <a:avLst/>
          </a:prstGeom>
        </p:spPr>
      </p:pic>
      <p:sp>
        <p:nvSpPr>
          <p:cNvPr id="8" name="TextBox 7">
            <a:extLst>
              <a:ext uri="{FF2B5EF4-FFF2-40B4-BE49-F238E27FC236}">
                <a16:creationId xmlns:a16="http://schemas.microsoft.com/office/drawing/2014/main" id="{C0473C35-9E5A-1B01-E30E-E61C9CFE51D9}"/>
              </a:ext>
            </a:extLst>
          </p:cNvPr>
          <p:cNvSpPr txBox="1"/>
          <p:nvPr/>
        </p:nvSpPr>
        <p:spPr>
          <a:xfrm>
            <a:off x="497839" y="5625948"/>
            <a:ext cx="2969540" cy="830997"/>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Is there a patient with an unruptured cerebral aneurysm in my network?</a:t>
            </a:r>
          </a:p>
        </p:txBody>
      </p:sp>
      <p:sp>
        <p:nvSpPr>
          <p:cNvPr id="9" name="TextBox 8">
            <a:extLst>
              <a:ext uri="{FF2B5EF4-FFF2-40B4-BE49-F238E27FC236}">
                <a16:creationId xmlns:a16="http://schemas.microsoft.com/office/drawing/2014/main" id="{7C064EEC-B0EC-DEC5-0FD9-7CF652A26CB6}"/>
              </a:ext>
            </a:extLst>
          </p:cNvPr>
          <p:cNvSpPr txBox="1"/>
          <p:nvPr/>
        </p:nvSpPr>
        <p:spPr>
          <a:xfrm>
            <a:off x="3840329" y="5625948"/>
            <a:ext cx="4372470" cy="1261884"/>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What are the key linear and volume measurements?</a:t>
            </a:r>
          </a:p>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(max size, dome height, neck width, surface area, volume)</a:t>
            </a:r>
          </a:p>
          <a:p>
            <a:pPr marL="0" marR="0" lvl="0" indent="0" algn="ctr" defTabSz="91355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2" name="Picture 4" descr="A screen shot of a computer&#10;&#10;Description automatically generated">
            <a:extLst>
              <a:ext uri="{FF2B5EF4-FFF2-40B4-BE49-F238E27FC236}">
                <a16:creationId xmlns:a16="http://schemas.microsoft.com/office/drawing/2014/main" id="{1FEDC990-A90E-6216-1025-40EB1077ABC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9672" y="1249136"/>
            <a:ext cx="2137291" cy="43182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 screen shot of a computer&#10;&#10;Description automatically generated">
            <a:extLst>
              <a:ext uri="{FF2B5EF4-FFF2-40B4-BE49-F238E27FC236}">
                <a16:creationId xmlns:a16="http://schemas.microsoft.com/office/drawing/2014/main" id="{26B56D9B-4AB5-1B29-39E3-DFDBDBAEE0C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61150" y="1209422"/>
            <a:ext cx="2076848" cy="4196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C9C9B6-E34E-566E-02BD-A865C021ED2B}"/>
              </a:ext>
            </a:extLst>
          </p:cNvPr>
          <p:cNvSpPr txBox="1"/>
          <p:nvPr/>
        </p:nvSpPr>
        <p:spPr>
          <a:xfrm>
            <a:off x="8253232" y="5625948"/>
            <a:ext cx="3035844" cy="830997"/>
          </a:xfrm>
          <a:prstGeom prst="rect">
            <a:avLst/>
          </a:prstGeom>
          <a:noFill/>
        </p:spPr>
        <p:txBody>
          <a:bodyPr wrap="square" rtlCol="0">
            <a:spAutoFit/>
          </a:bodyPr>
          <a:lstStyle/>
          <a:p>
            <a:pPr marL="0" marR="0" lvl="0" indent="0" algn="ctr" defTabSz="9135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Are aneurysms growing  &amp; changing in size, shape, morphology? </a:t>
            </a:r>
          </a:p>
        </p:txBody>
      </p:sp>
      <p:pic>
        <p:nvPicPr>
          <p:cNvPr id="5" name="Picture 4" descr="A screen shot of a computer&#10;&#10;Description automatically generated">
            <a:extLst>
              <a:ext uri="{FF2B5EF4-FFF2-40B4-BE49-F238E27FC236}">
                <a16:creationId xmlns:a16="http://schemas.microsoft.com/office/drawing/2014/main" id="{F88B7075-581E-D0A3-9D60-7C8518BC9D6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26564" y="1247132"/>
            <a:ext cx="2076848" cy="41961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screenshot of a phone&#10;&#10;Description automatically generated with low confidence">
            <a:extLst>
              <a:ext uri="{FF2B5EF4-FFF2-40B4-BE49-F238E27FC236}">
                <a16:creationId xmlns:a16="http://schemas.microsoft.com/office/drawing/2014/main" id="{76627E1B-F11D-1695-E0A9-2A36CB38F7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32730" y="1151680"/>
            <a:ext cx="2076848" cy="4320510"/>
          </a:xfrm>
          <a:prstGeom prst="rect">
            <a:avLst/>
          </a:prstGeom>
        </p:spPr>
      </p:pic>
      <p:pic>
        <p:nvPicPr>
          <p:cNvPr id="10" name="Picture 9" descr="A blue and green object&#10;&#10;Description automatically generated">
            <a:extLst>
              <a:ext uri="{FF2B5EF4-FFF2-40B4-BE49-F238E27FC236}">
                <a16:creationId xmlns:a16="http://schemas.microsoft.com/office/drawing/2014/main" id="{2BFE5BA7-FDEE-7E2B-C5CE-8E6B876B455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82194" y="3204090"/>
            <a:ext cx="1110347" cy="1056844"/>
          </a:xfrm>
          <a:prstGeom prst="rect">
            <a:avLst/>
          </a:prstGeom>
        </p:spPr>
      </p:pic>
      <p:pic>
        <p:nvPicPr>
          <p:cNvPr id="13" name="Picture 12">
            <a:extLst>
              <a:ext uri="{FF2B5EF4-FFF2-40B4-BE49-F238E27FC236}">
                <a16:creationId xmlns:a16="http://schemas.microsoft.com/office/drawing/2014/main" id="{5F76F1EF-E59B-FE82-74AF-D2DBC7F746A2}"/>
              </a:ext>
            </a:extLst>
          </p:cNvPr>
          <p:cNvPicPr>
            <a:picLocks noChangeAspect="1"/>
          </p:cNvPicPr>
          <p:nvPr/>
        </p:nvPicPr>
        <p:blipFill>
          <a:blip r:embed="rId11"/>
          <a:stretch>
            <a:fillRect/>
          </a:stretch>
        </p:blipFill>
        <p:spPr>
          <a:xfrm>
            <a:off x="10292540" y="3180614"/>
            <a:ext cx="159391" cy="1080320"/>
          </a:xfrm>
          <a:prstGeom prst="rect">
            <a:avLst/>
          </a:prstGeom>
        </p:spPr>
      </p:pic>
      <p:grpSp>
        <p:nvGrpSpPr>
          <p:cNvPr id="3" name="Group 2">
            <a:extLst>
              <a:ext uri="{FF2B5EF4-FFF2-40B4-BE49-F238E27FC236}">
                <a16:creationId xmlns:a16="http://schemas.microsoft.com/office/drawing/2014/main" id="{8686AC72-E296-7788-5489-2223ACA7F93A}"/>
              </a:ext>
            </a:extLst>
          </p:cNvPr>
          <p:cNvGrpSpPr/>
          <p:nvPr/>
        </p:nvGrpSpPr>
        <p:grpSpPr>
          <a:xfrm>
            <a:off x="3633052" y="1151679"/>
            <a:ext cx="2304774" cy="4411078"/>
            <a:chOff x="-1512071" y="-61444"/>
            <a:chExt cx="2155069" cy="4626864"/>
          </a:xfrm>
        </p:grpSpPr>
        <p:grpSp>
          <p:nvGrpSpPr>
            <p:cNvPr id="7" name="Group 6">
              <a:extLst>
                <a:ext uri="{FF2B5EF4-FFF2-40B4-BE49-F238E27FC236}">
                  <a16:creationId xmlns:a16="http://schemas.microsoft.com/office/drawing/2014/main" id="{CA5F92E2-3552-A0F7-85CF-96AAB71220C5}"/>
                </a:ext>
              </a:extLst>
            </p:cNvPr>
            <p:cNvGrpSpPr>
              <a:grpSpLocks noChangeAspect="1"/>
            </p:cNvGrpSpPr>
            <p:nvPr/>
          </p:nvGrpSpPr>
          <p:grpSpPr>
            <a:xfrm>
              <a:off x="-1512071" y="-61444"/>
              <a:ext cx="2155069" cy="4626864"/>
              <a:chOff x="10781508" y="1587611"/>
              <a:chExt cx="5009270" cy="10756075"/>
            </a:xfrm>
          </p:grpSpPr>
          <p:pic>
            <p:nvPicPr>
              <p:cNvPr id="33" name="Picture 32" descr="A screenshot of a cell phone&#10;&#10;Description automatically generated with medium confidence">
                <a:extLst>
                  <a:ext uri="{FF2B5EF4-FFF2-40B4-BE49-F238E27FC236}">
                    <a16:creationId xmlns:a16="http://schemas.microsoft.com/office/drawing/2014/main" id="{B38B32BE-FDC9-AC17-EBB8-2D763B4041C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46226" y="1885601"/>
                <a:ext cx="4438996" cy="10250429"/>
              </a:xfrm>
              <a:prstGeom prst="rect">
                <a:avLst/>
              </a:prstGeom>
            </p:spPr>
          </p:pic>
          <p:pic>
            <p:nvPicPr>
              <p:cNvPr id="34" name="Picture 16" descr="A screen shot of a computer&#10;&#10;Description generated with high confidence">
                <a:extLst>
                  <a:ext uri="{FF2B5EF4-FFF2-40B4-BE49-F238E27FC236}">
                    <a16:creationId xmlns:a16="http://schemas.microsoft.com/office/drawing/2014/main" id="{82E99322-35A3-47FC-A7A5-11A08481223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2"/>
              <a:stretch/>
            </p:blipFill>
            <p:spPr>
              <a:xfrm>
                <a:off x="10781508" y="1587611"/>
                <a:ext cx="5009270" cy="10756075"/>
              </a:xfrm>
              <a:prstGeom prst="rect">
                <a:avLst/>
              </a:prstGeom>
              <a:noFill/>
            </p:spPr>
          </p:pic>
        </p:grpSp>
        <p:pic>
          <p:nvPicPr>
            <p:cNvPr id="11" name="Picture 10" descr="Graphical user interface, logo&#10;&#10;Description automatically generated with medium confidence">
              <a:extLst>
                <a:ext uri="{FF2B5EF4-FFF2-40B4-BE49-F238E27FC236}">
                  <a16:creationId xmlns:a16="http://schemas.microsoft.com/office/drawing/2014/main" id="{9E8AE27F-FF93-E0F0-5870-565053FBE6B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12667" y="322419"/>
              <a:ext cx="1005840" cy="202726"/>
            </a:xfrm>
            <a:prstGeom prst="rect">
              <a:avLst/>
            </a:prstGeom>
          </p:spPr>
        </p:pic>
        <p:pic>
          <p:nvPicPr>
            <p:cNvPr id="14" name="Picture 13">
              <a:extLst>
                <a:ext uri="{FF2B5EF4-FFF2-40B4-BE49-F238E27FC236}">
                  <a16:creationId xmlns:a16="http://schemas.microsoft.com/office/drawing/2014/main" id="{63E8FEBE-A03E-81FD-1897-9CF311594525}"/>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398185" y="586004"/>
              <a:ext cx="1909728" cy="203200"/>
            </a:xfrm>
            <a:prstGeom prst="rect">
              <a:avLst/>
            </a:prstGeom>
          </p:spPr>
        </p:pic>
        <p:sp>
          <p:nvSpPr>
            <p:cNvPr id="19" name="TextBox 18">
              <a:extLst>
                <a:ext uri="{FF2B5EF4-FFF2-40B4-BE49-F238E27FC236}">
                  <a16:creationId xmlns:a16="http://schemas.microsoft.com/office/drawing/2014/main" id="{6076CB52-E7BE-E183-5767-45A5E6273359}"/>
                </a:ext>
              </a:extLst>
            </p:cNvPr>
            <p:cNvSpPr txBox="1"/>
            <p:nvPr/>
          </p:nvSpPr>
          <p:spPr>
            <a:xfrm>
              <a:off x="-698462" y="570853"/>
              <a:ext cx="415496" cy="139760"/>
            </a:xfrm>
            <a:prstGeom prst="rect">
              <a:avLst/>
            </a:prstGeom>
            <a:noFill/>
          </p:spPr>
          <p:txBody>
            <a:bodyPr wrap="square" rtlCol="0">
              <a:spAutoFit/>
            </a:bodyPr>
            <a:lstStyle/>
            <a:p>
              <a:pPr marL="0" marR="0" lvl="0" indent="0" algn="l" defTabSz="911910" rtl="0" eaLnBrk="1" fontAlgn="auto" latinLnBrk="0" hangingPunct="1">
                <a:lnSpc>
                  <a:spcPct val="100000"/>
                </a:lnSpc>
                <a:spcBef>
                  <a:spcPts val="0"/>
                </a:spcBef>
                <a:spcAft>
                  <a:spcPts val="0"/>
                </a:spcAft>
                <a:buClrTx/>
                <a:buSzTx/>
                <a:buFontTx/>
                <a:buNone/>
                <a:tabLst/>
                <a:defRPr/>
              </a:pPr>
              <a:r>
                <a:rPr kumimoji="0" lang="en-US" sz="266" b="0" i="0" u="none" strike="noStrike" kern="1200" cap="none" spc="0" normalizeH="0" baseline="0" noProof="0">
                  <a:ln>
                    <a:noFill/>
                  </a:ln>
                  <a:solidFill>
                    <a:srgbClr val="FFFFFF"/>
                  </a:solidFill>
                  <a:effectLst/>
                  <a:uLnTx/>
                  <a:uFillTx/>
                  <a:latin typeface="Arial" panose="020B0604020202020204"/>
                  <a:ea typeface="+mn-ea"/>
                  <a:cs typeface="+mn-cs"/>
                </a:rPr>
                <a:t>CTA</a:t>
              </a:r>
            </a:p>
          </p:txBody>
        </p:sp>
        <p:pic>
          <p:nvPicPr>
            <p:cNvPr id="21" name="Picture 20">
              <a:extLst>
                <a:ext uri="{FF2B5EF4-FFF2-40B4-BE49-F238E27FC236}">
                  <a16:creationId xmlns:a16="http://schemas.microsoft.com/office/drawing/2014/main" id="{4A157546-EE9F-F021-6720-ADA9D35AE129}"/>
                </a:ext>
              </a:extLst>
            </p:cNvPr>
            <p:cNvPicPr>
              <a:picLocks noChangeAspect="1"/>
            </p:cNvPicPr>
            <p:nvPr/>
          </p:nvPicPr>
          <p:blipFill>
            <a:blip r:embed="rId16"/>
            <a:stretch>
              <a:fillRect/>
            </a:stretch>
          </p:blipFill>
          <p:spPr>
            <a:xfrm>
              <a:off x="-1120343" y="4000832"/>
              <a:ext cx="1493055" cy="317500"/>
            </a:xfrm>
            <a:prstGeom prst="rect">
              <a:avLst/>
            </a:prstGeom>
          </p:spPr>
        </p:pic>
        <p:pic>
          <p:nvPicPr>
            <p:cNvPr id="22" name="Picture 21" descr="A picture containing application&#10;&#10;Description automatically generated">
              <a:extLst>
                <a:ext uri="{FF2B5EF4-FFF2-40B4-BE49-F238E27FC236}">
                  <a16:creationId xmlns:a16="http://schemas.microsoft.com/office/drawing/2014/main" id="{F1473564-386E-8787-BA4A-2A83264B308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10286" y="3942194"/>
              <a:ext cx="361301" cy="457200"/>
            </a:xfrm>
            <a:prstGeom prst="rect">
              <a:avLst/>
            </a:prstGeom>
          </p:spPr>
        </p:pic>
        <p:pic>
          <p:nvPicPr>
            <p:cNvPr id="23" name="Picture 22" descr="Icon&#10;&#10;Description automatically generated">
              <a:extLst>
                <a:ext uri="{FF2B5EF4-FFF2-40B4-BE49-F238E27FC236}">
                  <a16:creationId xmlns:a16="http://schemas.microsoft.com/office/drawing/2014/main" id="{62C89888-0AC5-C84C-48D3-C970D99B25B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3768" y="3927923"/>
              <a:ext cx="351263" cy="457200"/>
            </a:xfrm>
            <a:prstGeom prst="rect">
              <a:avLst/>
            </a:prstGeom>
          </p:spPr>
        </p:pic>
        <p:pic>
          <p:nvPicPr>
            <p:cNvPr id="24" name="Picture 23" descr="Graphical user interface, text, application&#10;&#10;Description automatically generated">
              <a:extLst>
                <a:ext uri="{FF2B5EF4-FFF2-40B4-BE49-F238E27FC236}">
                  <a16:creationId xmlns:a16="http://schemas.microsoft.com/office/drawing/2014/main" id="{BD84F0DE-E47D-5065-DA15-02F6C2FF5D9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84715" y="1452119"/>
              <a:ext cx="820947" cy="177325"/>
            </a:xfrm>
            <a:prstGeom prst="rect">
              <a:avLst/>
            </a:prstGeom>
          </p:spPr>
        </p:pic>
        <p:pic>
          <p:nvPicPr>
            <p:cNvPr id="25" name="Picture 24">
              <a:extLst>
                <a:ext uri="{FF2B5EF4-FFF2-40B4-BE49-F238E27FC236}">
                  <a16:creationId xmlns:a16="http://schemas.microsoft.com/office/drawing/2014/main" id="{077D6774-895C-1A7D-E07C-21C2A6E6C779}"/>
                </a:ext>
              </a:extLst>
            </p:cNvPr>
            <p:cNvPicPr>
              <a:picLocks noChangeAspect="1"/>
            </p:cNvPicPr>
            <p:nvPr/>
          </p:nvPicPr>
          <p:blipFill>
            <a:blip r:embed="rId20"/>
            <a:stretch>
              <a:fillRect/>
            </a:stretch>
          </p:blipFill>
          <p:spPr>
            <a:xfrm>
              <a:off x="129827" y="1420131"/>
              <a:ext cx="368300" cy="241300"/>
            </a:xfrm>
            <a:prstGeom prst="rect">
              <a:avLst/>
            </a:prstGeom>
          </p:spPr>
        </p:pic>
        <p:pic>
          <p:nvPicPr>
            <p:cNvPr id="26" name="Picture 25">
              <a:extLst>
                <a:ext uri="{FF2B5EF4-FFF2-40B4-BE49-F238E27FC236}">
                  <a16:creationId xmlns:a16="http://schemas.microsoft.com/office/drawing/2014/main" id="{75603ACD-1E4C-C320-0F8A-BD22CF2AC107}"/>
                </a:ext>
              </a:extLst>
            </p:cNvPr>
            <p:cNvPicPr>
              <a:picLocks noChangeAspect="1"/>
            </p:cNvPicPr>
            <p:nvPr/>
          </p:nvPicPr>
          <p:blipFill>
            <a:blip r:embed="rId20"/>
            <a:stretch>
              <a:fillRect/>
            </a:stretch>
          </p:blipFill>
          <p:spPr>
            <a:xfrm>
              <a:off x="-1352809" y="1449135"/>
              <a:ext cx="368300" cy="241300"/>
            </a:xfrm>
            <a:prstGeom prst="rect">
              <a:avLst/>
            </a:prstGeom>
          </p:spPr>
        </p:pic>
        <p:pic>
          <p:nvPicPr>
            <p:cNvPr id="27" name="Picture 26">
              <a:extLst>
                <a:ext uri="{FF2B5EF4-FFF2-40B4-BE49-F238E27FC236}">
                  <a16:creationId xmlns:a16="http://schemas.microsoft.com/office/drawing/2014/main" id="{8D10D9F5-9A38-5C06-8381-46B018D724C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85598" y="3693875"/>
              <a:ext cx="1920240" cy="145898"/>
            </a:xfrm>
            <a:prstGeom prst="rect">
              <a:avLst/>
            </a:prstGeom>
          </p:spPr>
        </p:pic>
        <p:pic>
          <p:nvPicPr>
            <p:cNvPr id="28" name="Anterior Rotation.mp4">
              <a:hlinkClick r:id="" action="ppaction://media"/>
              <a:extLst>
                <a:ext uri="{FF2B5EF4-FFF2-40B4-BE49-F238E27FC236}">
                  <a16:creationId xmlns:a16="http://schemas.microsoft.com/office/drawing/2014/main" id="{B24F357D-6DEB-2D66-58FF-E3A9C3A2DAD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2"/>
            <a:srcRect l="21223" r="21295"/>
            <a:stretch/>
          </p:blipFill>
          <p:spPr>
            <a:xfrm>
              <a:off x="-1247571" y="1653659"/>
              <a:ext cx="1605232" cy="2060963"/>
            </a:xfrm>
            <a:prstGeom prst="rect">
              <a:avLst/>
            </a:prstGeom>
          </p:spPr>
        </p:pic>
        <p:pic>
          <p:nvPicPr>
            <p:cNvPr id="29" name="Picture 28">
              <a:extLst>
                <a:ext uri="{FF2B5EF4-FFF2-40B4-BE49-F238E27FC236}">
                  <a16:creationId xmlns:a16="http://schemas.microsoft.com/office/drawing/2014/main" id="{6645A7FC-D763-55EC-3DF2-0BD9B4B3484F}"/>
                </a:ext>
              </a:extLst>
            </p:cNvPr>
            <p:cNvPicPr>
              <a:picLocks noChangeAspect="1"/>
            </p:cNvPicPr>
            <p:nvPr/>
          </p:nvPicPr>
          <p:blipFill>
            <a:blip r:embed="rId20"/>
            <a:stretch>
              <a:fillRect/>
            </a:stretch>
          </p:blipFill>
          <p:spPr>
            <a:xfrm>
              <a:off x="132831" y="3440468"/>
              <a:ext cx="368300" cy="241300"/>
            </a:xfrm>
            <a:prstGeom prst="rect">
              <a:avLst/>
            </a:prstGeom>
          </p:spPr>
        </p:pic>
        <p:pic>
          <p:nvPicPr>
            <p:cNvPr id="30" name="Picture 29">
              <a:extLst>
                <a:ext uri="{FF2B5EF4-FFF2-40B4-BE49-F238E27FC236}">
                  <a16:creationId xmlns:a16="http://schemas.microsoft.com/office/drawing/2014/main" id="{BC84E225-4A4E-C89F-F02E-26C38F0112D2}"/>
                </a:ext>
              </a:extLst>
            </p:cNvPr>
            <p:cNvPicPr>
              <a:picLocks noChangeAspect="1"/>
            </p:cNvPicPr>
            <p:nvPr/>
          </p:nvPicPr>
          <p:blipFill>
            <a:blip r:embed="rId20"/>
            <a:stretch>
              <a:fillRect/>
            </a:stretch>
          </p:blipFill>
          <p:spPr>
            <a:xfrm>
              <a:off x="-1417838" y="3393179"/>
              <a:ext cx="368300" cy="241300"/>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90184890-5F07-DC6E-8DBB-C5FBE152815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234801" y="3916617"/>
              <a:ext cx="339811" cy="457200"/>
            </a:xfrm>
            <a:prstGeom prst="rect">
              <a:avLst/>
            </a:prstGeom>
          </p:spPr>
        </p:pic>
        <p:pic>
          <p:nvPicPr>
            <p:cNvPr id="32" name="Picture 31">
              <a:extLst>
                <a:ext uri="{FF2B5EF4-FFF2-40B4-BE49-F238E27FC236}">
                  <a16:creationId xmlns:a16="http://schemas.microsoft.com/office/drawing/2014/main" id="{3B48B1F8-40E4-3BA0-99DE-4F1C6D2A8E7E}"/>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67673" y="3924737"/>
              <a:ext cx="322385" cy="457200"/>
            </a:xfrm>
            <a:prstGeom prst="rect">
              <a:avLst/>
            </a:prstGeom>
          </p:spPr>
        </p:pic>
      </p:grpSp>
      <p:sp>
        <p:nvSpPr>
          <p:cNvPr id="37" name="Title 36">
            <a:extLst>
              <a:ext uri="{FF2B5EF4-FFF2-40B4-BE49-F238E27FC236}">
                <a16:creationId xmlns:a16="http://schemas.microsoft.com/office/drawing/2014/main" id="{DC7F6F95-98D9-86D3-97BB-3FA7951CA46E}"/>
              </a:ext>
            </a:extLst>
          </p:cNvPr>
          <p:cNvSpPr>
            <a:spLocks noGrp="1"/>
          </p:cNvSpPr>
          <p:nvPr>
            <p:ph type="title"/>
          </p:nvPr>
        </p:nvSpPr>
        <p:spPr/>
        <p:txBody>
          <a:bodyPr>
            <a:normAutofit/>
          </a:bodyPr>
          <a:lstStyle/>
          <a:p>
            <a:r>
              <a:rPr lang="en-US" sz="3200" dirty="0">
                <a:latin typeface="Arial" panose="020B0604020202020204"/>
              </a:rPr>
              <a:t>C</a:t>
            </a:r>
            <a:r>
              <a:rPr kumimoji="0" lang="en-US" sz="3200" b="1" i="0" u="none" strike="noStrike" kern="1200" cap="none" spc="0" normalizeH="0" baseline="0" noProof="0" dirty="0" err="1">
                <a:ln>
                  <a:noFill/>
                </a:ln>
                <a:effectLst/>
                <a:uLnTx/>
                <a:uFillTx/>
                <a:latin typeface="Arial" panose="020B0604020202020204"/>
                <a:ea typeface="+mn-ea"/>
                <a:cs typeface="Calibri" panose="020F0502020204030204" pitchFamily="34" charset="0"/>
              </a:rPr>
              <a:t>omprehensive</a:t>
            </a:r>
            <a:r>
              <a:rPr kumimoji="0" lang="en-US" sz="3200" b="1" i="0" u="none" strike="noStrike" kern="1200" cap="none" spc="0" normalizeH="0" baseline="0" noProof="0" dirty="0">
                <a:ln>
                  <a:noFill/>
                </a:ln>
                <a:effectLst/>
                <a:uLnTx/>
                <a:uFillTx/>
                <a:latin typeface="Arial" panose="020B0604020202020204"/>
                <a:ea typeface="+mn-ea"/>
                <a:cs typeface="Calibri" panose="020F0502020204030204" pitchFamily="34" charset="0"/>
              </a:rPr>
              <a:t> AI Aneurysm </a:t>
            </a:r>
            <a:r>
              <a:rPr lang="en-US" dirty="0">
                <a:latin typeface="Arial" panose="020B0604020202020204"/>
                <a:ea typeface="+mn-ea"/>
                <a:cs typeface="Calibri" panose="020F0502020204030204" pitchFamily="34" charset="0"/>
              </a:rPr>
              <a:t>S</a:t>
            </a:r>
            <a:r>
              <a:rPr kumimoji="0" lang="en-US" sz="3200" b="1" i="0" u="none" strike="noStrike" kern="1200" cap="none" spc="0" normalizeH="0" baseline="0" noProof="0" dirty="0" err="1">
                <a:ln>
                  <a:noFill/>
                </a:ln>
                <a:effectLst/>
                <a:uLnTx/>
                <a:uFillTx/>
                <a:latin typeface="Arial" panose="020B0604020202020204"/>
                <a:ea typeface="+mn-ea"/>
                <a:cs typeface="Calibri" panose="020F0502020204030204" pitchFamily="34" charset="0"/>
              </a:rPr>
              <a:t>olution</a:t>
            </a:r>
            <a:endParaRPr lang="en-US" dirty="0"/>
          </a:p>
        </p:txBody>
      </p:sp>
    </p:spTree>
    <p:extLst>
      <p:ext uri="{BB962C8B-B14F-4D97-AF65-F5344CB8AC3E}">
        <p14:creationId xmlns:p14="http://schemas.microsoft.com/office/powerpoint/2010/main" val="35505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A69C75-CEAC-7837-1795-36F5B245B9ED}"/>
              </a:ext>
            </a:extLst>
          </p:cNvPr>
          <p:cNvSpPr/>
          <p:nvPr/>
        </p:nvSpPr>
        <p:spPr>
          <a:xfrm>
            <a:off x="1642072" y="3509614"/>
            <a:ext cx="1517312" cy="251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830512" eaLnBrk="0" fontAlgn="base" hangingPunct="0">
              <a:spcBef>
                <a:spcPct val="50000"/>
              </a:spcBef>
              <a:spcAft>
                <a:spcPct val="0"/>
              </a:spcAft>
              <a:defRPr/>
            </a:pPr>
            <a:r>
              <a:rPr lang="en-US" sz="1090" b="1">
                <a:solidFill>
                  <a:prstClr val="white"/>
                </a:solidFill>
                <a:latin typeface="Arial" panose="020B0604020202020204"/>
                <a:sym typeface="Arial"/>
              </a:rPr>
              <a:t>Axial</a:t>
            </a:r>
          </a:p>
        </p:txBody>
      </p:sp>
      <p:sp>
        <p:nvSpPr>
          <p:cNvPr id="8" name="TextBox 7">
            <a:extLst>
              <a:ext uri="{FF2B5EF4-FFF2-40B4-BE49-F238E27FC236}">
                <a16:creationId xmlns:a16="http://schemas.microsoft.com/office/drawing/2014/main" id="{1269ABDC-887D-C2A1-7EF3-549332A6F395}"/>
              </a:ext>
            </a:extLst>
          </p:cNvPr>
          <p:cNvSpPr txBox="1"/>
          <p:nvPr/>
        </p:nvSpPr>
        <p:spPr>
          <a:xfrm>
            <a:off x="9135323" y="6280033"/>
            <a:ext cx="3706669" cy="830504"/>
          </a:xfrm>
          <a:prstGeom prst="rect">
            <a:avLst/>
          </a:prstGeom>
          <a:noFill/>
        </p:spPr>
        <p:txBody>
          <a:bodyPr wrap="none" lIns="0" tIns="0" rIns="0" bIns="0" rtlCol="0">
            <a:noAutofit/>
          </a:bodyPr>
          <a:lstStyle/>
          <a:p>
            <a:pPr defTabSz="830512" eaLnBrk="0" fontAlgn="base" hangingPunct="0">
              <a:spcBef>
                <a:spcPct val="50000"/>
              </a:spcBef>
              <a:spcAft>
                <a:spcPct val="0"/>
              </a:spcAft>
              <a:defRPr/>
            </a:pPr>
            <a:endParaRPr lang="en-US" sz="1453">
              <a:solidFill>
                <a:prstClr val="black"/>
              </a:solidFill>
              <a:latin typeface="Arial" panose="020B0604020202020204"/>
              <a:cs typeface="Arial"/>
              <a:sym typeface="Arial"/>
            </a:endParaRPr>
          </a:p>
        </p:txBody>
      </p:sp>
      <p:sp>
        <p:nvSpPr>
          <p:cNvPr id="18" name="Rectangle 17">
            <a:extLst>
              <a:ext uri="{FF2B5EF4-FFF2-40B4-BE49-F238E27FC236}">
                <a16:creationId xmlns:a16="http://schemas.microsoft.com/office/drawing/2014/main" id="{944A9A31-C7A9-D2A5-C931-497955DED3F3}"/>
              </a:ext>
            </a:extLst>
          </p:cNvPr>
          <p:cNvSpPr/>
          <p:nvPr/>
        </p:nvSpPr>
        <p:spPr>
          <a:xfrm>
            <a:off x="1588983" y="5809916"/>
            <a:ext cx="1517312" cy="251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830512" eaLnBrk="0" fontAlgn="base" hangingPunct="0">
              <a:spcBef>
                <a:spcPct val="50000"/>
              </a:spcBef>
              <a:spcAft>
                <a:spcPct val="0"/>
              </a:spcAft>
              <a:defRPr/>
            </a:pPr>
            <a:r>
              <a:rPr lang="en-US" sz="1090" b="1">
                <a:solidFill>
                  <a:prstClr val="white"/>
                </a:solidFill>
                <a:latin typeface="Arial" panose="020B0604020202020204"/>
                <a:sym typeface="Arial"/>
              </a:rPr>
              <a:t>Coronal</a:t>
            </a:r>
          </a:p>
        </p:txBody>
      </p:sp>
      <p:sp>
        <p:nvSpPr>
          <p:cNvPr id="24" name="TextBox 23">
            <a:extLst>
              <a:ext uri="{FF2B5EF4-FFF2-40B4-BE49-F238E27FC236}">
                <a16:creationId xmlns:a16="http://schemas.microsoft.com/office/drawing/2014/main" id="{C2F7E6F9-BC98-53D6-BE55-166E6601752D}"/>
              </a:ext>
            </a:extLst>
          </p:cNvPr>
          <p:cNvSpPr txBox="1"/>
          <p:nvPr/>
        </p:nvSpPr>
        <p:spPr>
          <a:xfrm>
            <a:off x="1363005" y="1249996"/>
            <a:ext cx="9427437" cy="369332"/>
          </a:xfrm>
          <a:prstGeom prst="rect">
            <a:avLst/>
          </a:prstGeom>
          <a:noFill/>
        </p:spPr>
        <p:txBody>
          <a:bodyPr wrap="square" lIns="0" tIns="0" rIns="0" bIns="0" rtlCol="0">
            <a:spAutoFit/>
          </a:bodyPr>
          <a:lstStyle/>
          <a:p>
            <a:pPr algn="ctr" defTabSz="830512" eaLnBrk="0" fontAlgn="base" hangingPunct="0">
              <a:spcBef>
                <a:spcPct val="50000"/>
              </a:spcBef>
              <a:spcAft>
                <a:spcPct val="0"/>
              </a:spcAft>
              <a:defRPr/>
            </a:pPr>
            <a:r>
              <a:rPr lang="en-US" sz="2400" b="1" dirty="0">
                <a:solidFill>
                  <a:srgbClr val="C00000"/>
                </a:solidFill>
                <a:latin typeface="Arial" panose="020B0604020202020204"/>
                <a:cs typeface="Calibri" panose="020F0502020204030204" pitchFamily="34" charset="0"/>
                <a:sym typeface="Arial"/>
              </a:rPr>
              <a:t>Standard                                                                     AI</a:t>
            </a:r>
          </a:p>
        </p:txBody>
      </p:sp>
      <p:sp>
        <p:nvSpPr>
          <p:cNvPr id="27" name="TextBox 26">
            <a:extLst>
              <a:ext uri="{FF2B5EF4-FFF2-40B4-BE49-F238E27FC236}">
                <a16:creationId xmlns:a16="http://schemas.microsoft.com/office/drawing/2014/main" id="{5706F378-226C-BFA5-F2A0-F7F74EE9D293}"/>
              </a:ext>
            </a:extLst>
          </p:cNvPr>
          <p:cNvSpPr txBox="1"/>
          <p:nvPr/>
        </p:nvSpPr>
        <p:spPr>
          <a:xfrm>
            <a:off x="1972850" y="5550814"/>
            <a:ext cx="0" cy="0"/>
          </a:xfrm>
          <a:prstGeom prst="rect">
            <a:avLst/>
          </a:prstGeom>
          <a:noFill/>
        </p:spPr>
        <p:txBody>
          <a:bodyPr wrap="none" lIns="0" tIns="0" rIns="0" bIns="0" rtlCol="0">
            <a:noAutofit/>
          </a:bodyPr>
          <a:lstStyle/>
          <a:p>
            <a:pPr defTabSz="830512" eaLnBrk="0" fontAlgn="base" hangingPunct="0">
              <a:spcBef>
                <a:spcPct val="50000"/>
              </a:spcBef>
              <a:spcAft>
                <a:spcPct val="0"/>
              </a:spcAft>
              <a:defRPr/>
            </a:pPr>
            <a:endParaRPr lang="en-US" sz="1453" err="1">
              <a:solidFill>
                <a:prstClr val="black"/>
              </a:solidFill>
              <a:latin typeface="Arial" panose="020B0604020202020204"/>
              <a:cs typeface="Arial"/>
              <a:sym typeface="Arial"/>
            </a:endParaRPr>
          </a:p>
        </p:txBody>
      </p:sp>
      <p:sp>
        <p:nvSpPr>
          <p:cNvPr id="29" name="TextBox 28">
            <a:extLst>
              <a:ext uri="{FF2B5EF4-FFF2-40B4-BE49-F238E27FC236}">
                <a16:creationId xmlns:a16="http://schemas.microsoft.com/office/drawing/2014/main" id="{92BFF16E-87AF-814F-FA39-6374AD1C0019}"/>
              </a:ext>
            </a:extLst>
          </p:cNvPr>
          <p:cNvSpPr txBox="1"/>
          <p:nvPr/>
        </p:nvSpPr>
        <p:spPr>
          <a:xfrm>
            <a:off x="772586" y="4961280"/>
            <a:ext cx="0" cy="0"/>
          </a:xfrm>
          <a:prstGeom prst="rect">
            <a:avLst/>
          </a:prstGeom>
          <a:noFill/>
        </p:spPr>
        <p:txBody>
          <a:bodyPr wrap="none" lIns="0" tIns="0" rIns="0" bIns="0" rtlCol="0">
            <a:noAutofit/>
          </a:bodyPr>
          <a:lstStyle/>
          <a:p>
            <a:pPr algn="ctr" defTabSz="830512" eaLnBrk="0" fontAlgn="base" hangingPunct="0">
              <a:spcBef>
                <a:spcPct val="50000"/>
              </a:spcBef>
              <a:spcAft>
                <a:spcPct val="0"/>
              </a:spcAft>
              <a:defRPr/>
            </a:pPr>
            <a:endParaRPr lang="en-US" sz="1453" err="1">
              <a:solidFill>
                <a:prstClr val="black"/>
              </a:solidFill>
              <a:latin typeface="Arial" panose="020B0604020202020204"/>
              <a:cs typeface="Arial"/>
              <a:sym typeface="Arial"/>
            </a:endParaRPr>
          </a:p>
        </p:txBody>
      </p:sp>
      <p:sp>
        <p:nvSpPr>
          <p:cNvPr id="32" name="Rectangle 31">
            <a:extLst>
              <a:ext uri="{FF2B5EF4-FFF2-40B4-BE49-F238E27FC236}">
                <a16:creationId xmlns:a16="http://schemas.microsoft.com/office/drawing/2014/main" id="{BD20F911-731C-3244-9BD9-0D014317B1E0}"/>
              </a:ext>
            </a:extLst>
          </p:cNvPr>
          <p:cNvSpPr/>
          <p:nvPr/>
        </p:nvSpPr>
        <p:spPr>
          <a:xfrm>
            <a:off x="192233" y="1792758"/>
            <a:ext cx="5962114" cy="1384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830512" eaLnBrk="0" fontAlgn="base" hangingPunct="0">
              <a:spcBef>
                <a:spcPct val="50000"/>
              </a:spcBef>
              <a:spcAft>
                <a:spcPct val="0"/>
              </a:spcAft>
              <a:defRPr/>
            </a:pPr>
            <a:r>
              <a:rPr lang="en-US" sz="1400" b="1" dirty="0">
                <a:solidFill>
                  <a:prstClr val="black"/>
                </a:solidFill>
                <a:latin typeface="Arial" panose="020B0604020202020204"/>
                <a:sym typeface="Arial"/>
              </a:rPr>
              <a:t>Images in nearly identical plane of section </a:t>
            </a:r>
          </a:p>
          <a:p>
            <a:pPr algn="ctr" defTabSz="830512" eaLnBrk="0" fontAlgn="base" hangingPunct="0">
              <a:spcBef>
                <a:spcPct val="50000"/>
              </a:spcBef>
              <a:spcAft>
                <a:spcPct val="0"/>
              </a:spcAft>
              <a:defRPr/>
            </a:pPr>
            <a:r>
              <a:rPr lang="en-US" sz="1400" b="1" i="1" dirty="0">
                <a:solidFill>
                  <a:prstClr val="black"/>
                </a:solidFill>
                <a:latin typeface="Arial" panose="020B0604020202020204"/>
                <a:sym typeface="Arial"/>
              </a:rPr>
              <a:t>No discernable change in linear dimension was found by the radiologists</a:t>
            </a:r>
          </a:p>
          <a:p>
            <a:pPr algn="ctr" defTabSz="830512" eaLnBrk="0" fontAlgn="base" hangingPunct="0">
              <a:spcBef>
                <a:spcPct val="50000"/>
              </a:spcBef>
              <a:spcAft>
                <a:spcPct val="0"/>
              </a:spcAft>
              <a:defRPr/>
            </a:pPr>
            <a:r>
              <a:rPr lang="en-US" sz="1400" b="1" dirty="0">
                <a:solidFill>
                  <a:prstClr val="black"/>
                </a:solidFill>
                <a:latin typeface="Arial" panose="020B0604020202020204"/>
                <a:sym typeface="Arial"/>
              </a:rPr>
              <a:t>Patient went on to hemorrhage from rupture of </a:t>
            </a:r>
            <a:br>
              <a:rPr lang="en-US" sz="1400" b="1" dirty="0">
                <a:solidFill>
                  <a:prstClr val="black"/>
                </a:solidFill>
                <a:latin typeface="Arial" panose="020B0604020202020204"/>
                <a:sym typeface="Arial"/>
              </a:rPr>
            </a:br>
            <a:r>
              <a:rPr lang="en-US" sz="1400" b="1" dirty="0">
                <a:solidFill>
                  <a:prstClr val="black"/>
                </a:solidFill>
                <a:latin typeface="Arial" panose="020B0604020202020204"/>
                <a:sym typeface="Arial"/>
              </a:rPr>
              <a:t>the aneurysm</a:t>
            </a:r>
          </a:p>
        </p:txBody>
      </p:sp>
      <p:sp>
        <p:nvSpPr>
          <p:cNvPr id="33" name="Rectangle 32">
            <a:extLst>
              <a:ext uri="{FF2B5EF4-FFF2-40B4-BE49-F238E27FC236}">
                <a16:creationId xmlns:a16="http://schemas.microsoft.com/office/drawing/2014/main" id="{04BE7444-EC73-D94B-BF16-81C6C19711A9}"/>
              </a:ext>
            </a:extLst>
          </p:cNvPr>
          <p:cNvSpPr/>
          <p:nvPr/>
        </p:nvSpPr>
        <p:spPr>
          <a:xfrm>
            <a:off x="6825495" y="1792758"/>
            <a:ext cx="5216956" cy="5232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830512" eaLnBrk="0" fontAlgn="base" hangingPunct="0">
              <a:spcBef>
                <a:spcPct val="50000"/>
              </a:spcBef>
              <a:spcAft>
                <a:spcPct val="0"/>
              </a:spcAft>
              <a:defRPr/>
            </a:pPr>
            <a:r>
              <a:rPr lang="en-US" sz="1400" b="1" dirty="0">
                <a:solidFill>
                  <a:prstClr val="black"/>
                </a:solidFill>
                <a:latin typeface="Arial" panose="020B0604020202020204"/>
                <a:sym typeface="Arial"/>
              </a:rPr>
              <a:t>Co-registration of the </a:t>
            </a:r>
            <a:r>
              <a:rPr lang="en-US" sz="1400" b="1" dirty="0">
                <a:solidFill>
                  <a:schemeClr val="tx1"/>
                </a:solidFill>
                <a:latin typeface="Arial" panose="020B0604020202020204"/>
                <a:sym typeface="Arial"/>
              </a:rPr>
              <a:t>an</a:t>
            </a:r>
            <a:r>
              <a:rPr lang="en-US" sz="1400" b="1" dirty="0">
                <a:solidFill>
                  <a:prstClr val="black"/>
                </a:solidFill>
                <a:latin typeface="Arial" panose="020B0604020202020204"/>
                <a:sym typeface="Arial"/>
              </a:rPr>
              <a:t>eurysm images demonstrates an increase in aneurysm volume and surface area</a:t>
            </a:r>
          </a:p>
        </p:txBody>
      </p:sp>
      <p:pic>
        <p:nvPicPr>
          <p:cNvPr id="7" name="Picture 6">
            <a:extLst>
              <a:ext uri="{FF2B5EF4-FFF2-40B4-BE49-F238E27FC236}">
                <a16:creationId xmlns:a16="http://schemas.microsoft.com/office/drawing/2014/main" id="{A906157E-CFE9-BD49-BDBE-A664A97027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233" y="3259585"/>
            <a:ext cx="5962114" cy="2801915"/>
          </a:xfrm>
          <a:prstGeom prst="rect">
            <a:avLst/>
          </a:prstGeom>
        </p:spPr>
      </p:pic>
      <p:pic>
        <p:nvPicPr>
          <p:cNvPr id="4" name="Picture 3" descr="A picture containing square&#10;&#10;Description automatically generated">
            <a:extLst>
              <a:ext uri="{FF2B5EF4-FFF2-40B4-BE49-F238E27FC236}">
                <a16:creationId xmlns:a16="http://schemas.microsoft.com/office/drawing/2014/main" id="{099A1652-3AFA-A84D-A3CF-28F460BD37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54274" y="2669819"/>
            <a:ext cx="5159399" cy="3237101"/>
          </a:xfrm>
          <a:prstGeom prst="rect">
            <a:avLst/>
          </a:prstGeom>
        </p:spPr>
      </p:pic>
      <p:pic>
        <p:nvPicPr>
          <p:cNvPr id="6" name="Case 1_Sahlein_rotating view of aneurysm_02Apr2023_CM.mp4" descr="Case 1_Sahlein_rotating view of aneurysm_02Apr2023_CM.mp4">
            <a:hlinkClick r:id="" action="ppaction://media"/>
            <a:extLst>
              <a:ext uri="{FF2B5EF4-FFF2-40B4-BE49-F238E27FC236}">
                <a16:creationId xmlns:a16="http://schemas.microsoft.com/office/drawing/2014/main" id="{F9A6FCBB-91F8-6546-AB35-1F120CD17C6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36352" y="3958511"/>
            <a:ext cx="3420968" cy="1924296"/>
          </a:xfrm>
          <a:prstGeom prst="rect">
            <a:avLst/>
          </a:prstGeom>
        </p:spPr>
      </p:pic>
      <p:sp>
        <p:nvSpPr>
          <p:cNvPr id="5" name="Title 4">
            <a:extLst>
              <a:ext uri="{FF2B5EF4-FFF2-40B4-BE49-F238E27FC236}">
                <a16:creationId xmlns:a16="http://schemas.microsoft.com/office/drawing/2014/main" id="{3A0B1774-6B54-0C5D-66EC-97E3D0D511CA}"/>
              </a:ext>
            </a:extLst>
          </p:cNvPr>
          <p:cNvSpPr>
            <a:spLocks noGrp="1"/>
          </p:cNvSpPr>
          <p:nvPr>
            <p:ph type="title"/>
          </p:nvPr>
        </p:nvSpPr>
        <p:spPr/>
        <p:txBody>
          <a:bodyPr/>
          <a:lstStyle/>
          <a:p>
            <a:r>
              <a:rPr lang="en-US" sz="3200" dirty="0">
                <a:latin typeface="Arial" panose="020B0604020202020204"/>
                <a:sym typeface="Arial"/>
              </a:rPr>
              <a:t>Aneurysm Surveillance</a:t>
            </a:r>
            <a:endParaRPr lang="en-US" dirty="0"/>
          </a:p>
        </p:txBody>
      </p:sp>
    </p:spTree>
    <p:extLst>
      <p:ext uri="{BB962C8B-B14F-4D97-AF65-F5344CB8AC3E}">
        <p14:creationId xmlns:p14="http://schemas.microsoft.com/office/powerpoint/2010/main" val="38102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71503-41AA-E7EB-210E-BEBC318F2DD5}"/>
              </a:ext>
            </a:extLst>
          </p:cNvPr>
          <p:cNvSpPr>
            <a:spLocks noGrp="1"/>
          </p:cNvSpPr>
          <p:nvPr>
            <p:ph type="title"/>
          </p:nvPr>
        </p:nvSpPr>
        <p:spPr>
          <a:xfrm>
            <a:off x="609600" y="199505"/>
            <a:ext cx="10744200" cy="1185577"/>
          </a:xfrm>
        </p:spPr>
        <p:txBody>
          <a:bodyPr>
            <a:noAutofit/>
          </a:bodyPr>
          <a:lstStyle/>
          <a:p>
            <a:pPr lvl="0"/>
            <a:r>
              <a:rPr lang="en-US" noProof="0" dirty="0"/>
              <a:t>Cone Beam CT Perfusion: </a:t>
            </a:r>
            <a:br>
              <a:rPr lang="en-US" noProof="0" dirty="0"/>
            </a:br>
            <a:r>
              <a:rPr lang="en-US" noProof="0" dirty="0"/>
              <a:t>Perfusion Imaging in the Angio Suite</a:t>
            </a:r>
            <a:br>
              <a:rPr lang="en-US" noProof="0" dirty="0"/>
            </a:br>
            <a:endParaRPr lang="en-US" dirty="0"/>
          </a:p>
        </p:txBody>
      </p:sp>
      <p:sp>
        <p:nvSpPr>
          <p:cNvPr id="7" name="Rectangle 6">
            <a:extLst>
              <a:ext uri="{FF2B5EF4-FFF2-40B4-BE49-F238E27FC236}">
                <a16:creationId xmlns:a16="http://schemas.microsoft.com/office/drawing/2014/main" id="{F73DF250-E2D8-7F67-5047-F78C98B8B026}"/>
              </a:ext>
            </a:extLst>
          </p:cNvPr>
          <p:cNvSpPr/>
          <p:nvPr/>
        </p:nvSpPr>
        <p:spPr>
          <a:xfrm>
            <a:off x="266218" y="6290612"/>
            <a:ext cx="11869203" cy="58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descr="Graphical user interface&#10;&#10;Description automatically generated">
            <a:extLst>
              <a:ext uri="{FF2B5EF4-FFF2-40B4-BE49-F238E27FC236}">
                <a16:creationId xmlns:a16="http://schemas.microsoft.com/office/drawing/2014/main" id="{502D38DE-0864-EBFF-4BE1-C0277FFA30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9537" y="1054032"/>
            <a:ext cx="11162564" cy="5514230"/>
          </a:xfrm>
          <a:prstGeom prst="rect">
            <a:avLst/>
          </a:prstGeom>
        </p:spPr>
      </p:pic>
      <p:sp>
        <p:nvSpPr>
          <p:cNvPr id="8" name="Footer Placeholder 7">
            <a:extLst>
              <a:ext uri="{FF2B5EF4-FFF2-40B4-BE49-F238E27FC236}">
                <a16:creationId xmlns:a16="http://schemas.microsoft.com/office/drawing/2014/main" id="{12AB7BF8-A3FF-D725-D13B-4A254C0BD0B1}"/>
              </a:ext>
            </a:extLst>
          </p:cNvPr>
          <p:cNvSpPr>
            <a:spLocks noGrp="1"/>
          </p:cNvSpPr>
          <p:nvPr>
            <p:ph type="ftr" sz="quarter" idx="3"/>
          </p:nvPr>
        </p:nvSpPr>
        <p:spPr/>
        <p:txBody>
          <a:bodyPr/>
          <a:lstStyle/>
          <a:p>
            <a:r>
              <a:rPr lang="en-US"/>
              <a:t>Quispe-Orozco, et al </a:t>
            </a:r>
            <a:r>
              <a:rPr lang="en-US" i="1"/>
              <a:t>Stroke</a:t>
            </a:r>
            <a:r>
              <a:rPr lang="en-US"/>
              <a:t>, 2021</a:t>
            </a:r>
          </a:p>
        </p:txBody>
      </p:sp>
    </p:spTree>
    <p:extLst>
      <p:ext uri="{BB962C8B-B14F-4D97-AF65-F5344CB8AC3E}">
        <p14:creationId xmlns:p14="http://schemas.microsoft.com/office/powerpoint/2010/main" val="26625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C376-D4EE-6B41-8D5C-FF1F9187FA4B}"/>
              </a:ext>
            </a:extLst>
          </p:cNvPr>
          <p:cNvSpPr>
            <a:spLocks noGrp="1"/>
          </p:cNvSpPr>
          <p:nvPr>
            <p:ph type="title"/>
          </p:nvPr>
        </p:nvSpPr>
        <p:spPr>
          <a:xfrm>
            <a:off x="609600" y="199505"/>
            <a:ext cx="10744200" cy="1185577"/>
          </a:xfrm>
        </p:spPr>
        <p:txBody>
          <a:bodyPr>
            <a:normAutofit/>
          </a:bodyPr>
          <a:lstStyle/>
          <a:p>
            <a:r>
              <a:rPr lang="en-US" dirty="0"/>
              <a:t>Limitations</a:t>
            </a:r>
          </a:p>
        </p:txBody>
      </p:sp>
      <p:sp>
        <p:nvSpPr>
          <p:cNvPr id="5" name="Text Placeholder 4">
            <a:extLst>
              <a:ext uri="{FF2B5EF4-FFF2-40B4-BE49-F238E27FC236}">
                <a16:creationId xmlns:a16="http://schemas.microsoft.com/office/drawing/2014/main" id="{8D052EC9-4F8D-194F-94B4-A6B2172231BB}"/>
              </a:ext>
            </a:extLst>
          </p:cNvPr>
          <p:cNvSpPr>
            <a:spLocks noGrp="1"/>
          </p:cNvSpPr>
          <p:nvPr>
            <p:ph type="body" sz="quarter" idx="24"/>
          </p:nvPr>
        </p:nvSpPr>
        <p:spPr>
          <a:xfrm>
            <a:off x="822324" y="1528763"/>
            <a:ext cx="5273676" cy="4711049"/>
          </a:xfrm>
        </p:spPr>
        <p:txBody>
          <a:bodyPr>
            <a:normAutofit/>
          </a:bodyPr>
          <a:lstStyle/>
          <a:p>
            <a:pPr marL="12697" lvl="1" indent="0">
              <a:buNone/>
            </a:pPr>
            <a:r>
              <a:rPr lang="en-US" sz="3600" dirty="0"/>
              <a:t>LVO Example</a:t>
            </a:r>
          </a:p>
          <a:p>
            <a:pPr marL="12697" lvl="1" indent="0">
              <a:buNone/>
            </a:pPr>
            <a:endParaRPr lang="en-US" sz="3600" dirty="0"/>
          </a:p>
          <a:p>
            <a:pPr lvl="1"/>
            <a:r>
              <a:rPr lang="en-US" sz="3200" dirty="0"/>
              <a:t>Vessel segments limited: ICA/MCA</a:t>
            </a:r>
          </a:p>
          <a:p>
            <a:pPr lvl="1"/>
            <a:r>
              <a:rPr lang="en-US" sz="3200" dirty="0"/>
              <a:t>Incorrect FOV can lead to false positives</a:t>
            </a:r>
          </a:p>
          <a:p>
            <a:pPr lvl="1"/>
            <a:r>
              <a:rPr lang="en-US" sz="3200" dirty="0"/>
              <a:t>Triage and notification only</a:t>
            </a:r>
          </a:p>
          <a:p>
            <a:endParaRPr lang="en-US" sz="4000" dirty="0"/>
          </a:p>
        </p:txBody>
      </p:sp>
      <p:sp>
        <p:nvSpPr>
          <p:cNvPr id="4" name="Rectangle 3">
            <a:extLst>
              <a:ext uri="{FF2B5EF4-FFF2-40B4-BE49-F238E27FC236}">
                <a16:creationId xmlns:a16="http://schemas.microsoft.com/office/drawing/2014/main" id="{95DBBB03-70DB-A3E6-886A-C95C08211C0E}"/>
              </a:ext>
            </a:extLst>
          </p:cNvPr>
          <p:cNvSpPr/>
          <p:nvPr/>
        </p:nvSpPr>
        <p:spPr>
          <a:xfrm>
            <a:off x="266218" y="6239812"/>
            <a:ext cx="11869203" cy="58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p&#10;&#10;Description automatically generated">
            <a:extLst>
              <a:ext uri="{FF2B5EF4-FFF2-40B4-BE49-F238E27FC236}">
                <a16:creationId xmlns:a16="http://schemas.microsoft.com/office/drawing/2014/main" id="{EFF15D9B-B45A-FA11-06AD-ADC362A22B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324805" y="1346337"/>
            <a:ext cx="5608889" cy="4792387"/>
          </a:xfrm>
          <a:prstGeom prst="rect">
            <a:avLst/>
          </a:prstGeom>
          <a:noFill/>
          <a:ln>
            <a:noFill/>
          </a:ln>
        </p:spPr>
      </p:pic>
      <p:sp>
        <p:nvSpPr>
          <p:cNvPr id="17" name="TextBox 16">
            <a:extLst>
              <a:ext uri="{FF2B5EF4-FFF2-40B4-BE49-F238E27FC236}">
                <a16:creationId xmlns:a16="http://schemas.microsoft.com/office/drawing/2014/main" id="{DE329FDD-00F3-4844-1B11-19483789BEA0}"/>
              </a:ext>
            </a:extLst>
          </p:cNvPr>
          <p:cNvSpPr txBox="1"/>
          <p:nvPr/>
        </p:nvSpPr>
        <p:spPr>
          <a:xfrm>
            <a:off x="8580351" y="6163628"/>
            <a:ext cx="1097796" cy="369332"/>
          </a:xfrm>
          <a:prstGeom prst="rect">
            <a:avLst/>
          </a:prstGeom>
          <a:noFill/>
        </p:spPr>
        <p:txBody>
          <a:bodyPr wrap="square">
            <a:spAutoFit/>
          </a:bodyPr>
          <a:lstStyle/>
          <a:p>
            <a:r>
              <a:rPr lang="en-US" dirty="0" err="1"/>
              <a:t>FoV</a:t>
            </a:r>
            <a:r>
              <a:rPr lang="en-US" dirty="0"/>
              <a:t> 354</a:t>
            </a:r>
          </a:p>
        </p:txBody>
      </p:sp>
    </p:spTree>
    <p:extLst>
      <p:ext uri="{BB962C8B-B14F-4D97-AF65-F5344CB8AC3E}">
        <p14:creationId xmlns:p14="http://schemas.microsoft.com/office/powerpoint/2010/main" val="12752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9E918-17DD-B74C-9281-EDADA382D3FA}"/>
              </a:ext>
            </a:extLst>
          </p:cNvPr>
          <p:cNvSpPr>
            <a:spLocks noGrp="1"/>
          </p:cNvSpPr>
          <p:nvPr>
            <p:ph type="title"/>
          </p:nvPr>
        </p:nvSpPr>
        <p:spPr>
          <a:xfrm>
            <a:off x="609600" y="199505"/>
            <a:ext cx="10744200" cy="1185577"/>
          </a:xfrm>
        </p:spPr>
        <p:txBody>
          <a:bodyPr>
            <a:normAutofit/>
          </a:bodyPr>
          <a:lstStyle/>
          <a:p>
            <a:r>
              <a:rPr lang="en-US" dirty="0"/>
              <a:t>Effect of Field-of-View</a:t>
            </a:r>
          </a:p>
        </p:txBody>
      </p:sp>
      <p:pic>
        <p:nvPicPr>
          <p:cNvPr id="6" name="Picture 5" descr="A close-up of a fetus&#10;&#10;Description automatically generated with low confidence">
            <a:extLst>
              <a:ext uri="{FF2B5EF4-FFF2-40B4-BE49-F238E27FC236}">
                <a16:creationId xmlns:a16="http://schemas.microsoft.com/office/drawing/2014/main" id="{1F9E3648-D00E-AD49-8A82-A1449B5531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76332" y="1423846"/>
            <a:ext cx="5056302" cy="3972119"/>
          </a:xfrm>
          <a:prstGeom prst="rect">
            <a:avLst/>
          </a:prstGeom>
          <a:noFill/>
          <a:ln>
            <a:noFill/>
          </a:ln>
        </p:spPr>
      </p:pic>
      <p:pic>
        <p:nvPicPr>
          <p:cNvPr id="5" name="Picture 4" descr="Map&#10;&#10;Description automatically generated">
            <a:extLst>
              <a:ext uri="{FF2B5EF4-FFF2-40B4-BE49-F238E27FC236}">
                <a16:creationId xmlns:a16="http://schemas.microsoft.com/office/drawing/2014/main" id="{3B78A9B3-69B6-8B4C-B828-1D75E4189C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08566" y="1423846"/>
            <a:ext cx="5258834" cy="3972119"/>
          </a:xfrm>
          <a:prstGeom prst="rect">
            <a:avLst/>
          </a:prstGeom>
          <a:noFill/>
          <a:ln>
            <a:noFill/>
          </a:ln>
        </p:spPr>
      </p:pic>
      <p:sp>
        <p:nvSpPr>
          <p:cNvPr id="9" name="TextBox 8">
            <a:extLst>
              <a:ext uri="{FF2B5EF4-FFF2-40B4-BE49-F238E27FC236}">
                <a16:creationId xmlns:a16="http://schemas.microsoft.com/office/drawing/2014/main" id="{98650EB5-FC9C-B54A-9486-20AA81A174A3}"/>
              </a:ext>
            </a:extLst>
          </p:cNvPr>
          <p:cNvSpPr txBox="1"/>
          <p:nvPr/>
        </p:nvSpPr>
        <p:spPr>
          <a:xfrm>
            <a:off x="2420754" y="5430789"/>
            <a:ext cx="119353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FoV</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354</a:t>
            </a:r>
          </a:p>
        </p:txBody>
      </p:sp>
      <p:sp>
        <p:nvSpPr>
          <p:cNvPr id="10" name="TextBox 9">
            <a:extLst>
              <a:ext uri="{FF2B5EF4-FFF2-40B4-BE49-F238E27FC236}">
                <a16:creationId xmlns:a16="http://schemas.microsoft.com/office/drawing/2014/main" id="{9FB4774C-907B-8340-8F23-4BB7F6814145}"/>
              </a:ext>
            </a:extLst>
          </p:cNvPr>
          <p:cNvSpPr txBox="1"/>
          <p:nvPr/>
        </p:nvSpPr>
        <p:spPr>
          <a:xfrm>
            <a:off x="8596116" y="5430789"/>
            <a:ext cx="1193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FoV</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237</a:t>
            </a:r>
          </a:p>
        </p:txBody>
      </p:sp>
      <p:sp>
        <p:nvSpPr>
          <p:cNvPr id="11" name="Donut 10">
            <a:extLst>
              <a:ext uri="{FF2B5EF4-FFF2-40B4-BE49-F238E27FC236}">
                <a16:creationId xmlns:a16="http://schemas.microsoft.com/office/drawing/2014/main" id="{89BE1653-71DE-4342-80EA-CA5EEE491CDC}"/>
              </a:ext>
            </a:extLst>
          </p:cNvPr>
          <p:cNvSpPr/>
          <p:nvPr/>
        </p:nvSpPr>
        <p:spPr>
          <a:xfrm>
            <a:off x="2286000" y="4036252"/>
            <a:ext cx="731520" cy="731520"/>
          </a:xfrm>
          <a:prstGeom prst="donut">
            <a:avLst>
              <a:gd name="adj" fmla="val 8112"/>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E119FD8-B710-4EF0-8927-6FE3622B34EA}"/>
              </a:ext>
            </a:extLst>
          </p:cNvPr>
          <p:cNvSpPr txBox="1"/>
          <p:nvPr/>
        </p:nvSpPr>
        <p:spPr>
          <a:xfrm>
            <a:off x="1878246" y="5927278"/>
            <a:ext cx="8540543" cy="523220"/>
          </a:xfrm>
          <a:prstGeom prst="rect">
            <a:avLst/>
          </a:prstGeom>
          <a:noFill/>
        </p:spPr>
        <p:txBody>
          <a:bodyPr wrap="none" rtlCol="0">
            <a:spAutoFit/>
          </a:bodyPr>
          <a:lstStyle/>
          <a:p>
            <a:r>
              <a:rPr lang="en-US" sz="2800" dirty="0"/>
              <a:t>False positive                                        True negative</a:t>
            </a:r>
          </a:p>
        </p:txBody>
      </p:sp>
    </p:spTree>
    <p:extLst>
      <p:ext uri="{BB962C8B-B14F-4D97-AF65-F5344CB8AC3E}">
        <p14:creationId xmlns:p14="http://schemas.microsoft.com/office/powerpoint/2010/main" val="263864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CDE009-9A84-9371-C501-D16B4F69D1BA}"/>
              </a:ext>
            </a:extLst>
          </p:cNvPr>
          <p:cNvSpPr>
            <a:spLocks noGrp="1"/>
          </p:cNvSpPr>
          <p:nvPr>
            <p:ph type="title"/>
          </p:nvPr>
        </p:nvSpPr>
        <p:spPr>
          <a:xfrm>
            <a:off x="609600" y="200025"/>
            <a:ext cx="10744200" cy="1184275"/>
          </a:xfrm>
        </p:spPr>
        <p:txBody>
          <a:bodyPr>
            <a:normAutofit/>
          </a:bodyPr>
          <a:lstStyle/>
          <a:p>
            <a:pPr lvl="0"/>
            <a:r>
              <a:rPr lang="en-US" noProof="0" dirty="0"/>
              <a:t>Limitations</a:t>
            </a:r>
            <a:endParaRPr lang="en-US" dirty="0"/>
          </a:p>
        </p:txBody>
      </p:sp>
      <p:sp>
        <p:nvSpPr>
          <p:cNvPr id="3" name="Text Placeholder 2">
            <a:extLst>
              <a:ext uri="{FF2B5EF4-FFF2-40B4-BE49-F238E27FC236}">
                <a16:creationId xmlns:a16="http://schemas.microsoft.com/office/drawing/2014/main" id="{705EBC8C-BACD-8C41-BB1C-AFB6337C7405}"/>
              </a:ext>
            </a:extLst>
          </p:cNvPr>
          <p:cNvSpPr>
            <a:spLocks noGrp="1"/>
          </p:cNvSpPr>
          <p:nvPr>
            <p:ph idx="1"/>
          </p:nvPr>
        </p:nvSpPr>
        <p:spPr>
          <a:xfrm>
            <a:off x="609600" y="1477963"/>
            <a:ext cx="4148380" cy="4722812"/>
          </a:xfrm>
        </p:spPr>
        <p:txBody>
          <a:bodyPr>
            <a:normAutofit/>
          </a:bodyPr>
          <a:lstStyle/>
          <a:p>
            <a:endParaRPr lang="en-US" sz="3200" dirty="0"/>
          </a:p>
          <a:p>
            <a:r>
              <a:rPr lang="en-US" sz="3200" dirty="0"/>
              <a:t>ASPECTS Example</a:t>
            </a:r>
          </a:p>
          <a:p>
            <a:pPr lvl="0"/>
            <a:endParaRPr lang="en-US" sz="3200" dirty="0"/>
          </a:p>
          <a:p>
            <a:pPr lvl="0"/>
            <a:r>
              <a:rPr lang="en-US" sz="3200" dirty="0"/>
              <a:t>Case study: U of Wisconsin reported excessive false positives compared with published data</a:t>
            </a:r>
          </a:p>
          <a:p>
            <a:pPr lvl="0"/>
            <a:endParaRPr lang="en-US" sz="3200" dirty="0"/>
          </a:p>
        </p:txBody>
      </p:sp>
      <p:sp>
        <p:nvSpPr>
          <p:cNvPr id="6" name="Rectangle 5">
            <a:extLst>
              <a:ext uri="{FF2B5EF4-FFF2-40B4-BE49-F238E27FC236}">
                <a16:creationId xmlns:a16="http://schemas.microsoft.com/office/drawing/2014/main" id="{035B7130-1595-0932-1685-4A3F8E8CCC28}"/>
              </a:ext>
            </a:extLst>
          </p:cNvPr>
          <p:cNvSpPr/>
          <p:nvPr/>
        </p:nvSpPr>
        <p:spPr>
          <a:xfrm>
            <a:off x="266218" y="6277912"/>
            <a:ext cx="11869203" cy="58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endParaRPr lang="en-US" dirty="0">
              <a:solidFill>
                <a:schemeClr val="tx1"/>
              </a:solidFill>
            </a:endParaRPr>
          </a:p>
        </p:txBody>
      </p:sp>
      <p:pic>
        <p:nvPicPr>
          <p:cNvPr id="2" name="Picture 1" descr="0000_reportLH.png">
            <a:extLst>
              <a:ext uri="{FF2B5EF4-FFF2-40B4-BE49-F238E27FC236}">
                <a16:creationId xmlns:a16="http://schemas.microsoft.com/office/drawing/2014/main" id="{C83FD327-A4A4-112B-D51A-04FC50533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96" r="896" b="11815"/>
          <a:stretch/>
        </p:blipFill>
        <p:spPr>
          <a:xfrm>
            <a:off x="5234422" y="1521581"/>
            <a:ext cx="6562931" cy="4756331"/>
          </a:xfrm>
          <a:prstGeom prst="rect">
            <a:avLst/>
          </a:prstGeom>
        </p:spPr>
      </p:pic>
    </p:spTree>
    <p:extLst>
      <p:ext uri="{BB962C8B-B14F-4D97-AF65-F5344CB8AC3E}">
        <p14:creationId xmlns:p14="http://schemas.microsoft.com/office/powerpoint/2010/main" val="1758672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000_reportLH.png">
            <a:extLst>
              <a:ext uri="{FF2B5EF4-FFF2-40B4-BE49-F238E27FC236}">
                <a16:creationId xmlns:a16="http://schemas.microsoft.com/office/drawing/2014/main" id="{2206F427-EEF5-A666-6C24-474F17E31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134" y="1394186"/>
            <a:ext cx="5928571" cy="4872289"/>
          </a:xfrm>
          <a:prstGeom prst="rect">
            <a:avLst/>
          </a:prstGeom>
        </p:spPr>
      </p:pic>
      <p:sp>
        <p:nvSpPr>
          <p:cNvPr id="5" name="Google Shape;297;p8">
            <a:extLst>
              <a:ext uri="{FF2B5EF4-FFF2-40B4-BE49-F238E27FC236}">
                <a16:creationId xmlns:a16="http://schemas.microsoft.com/office/drawing/2014/main" id="{69EEAC16-5C34-0A47-88AC-6F0D4CB1BD57}"/>
              </a:ext>
            </a:extLst>
          </p:cNvPr>
          <p:cNvSpPr txBox="1"/>
          <p:nvPr/>
        </p:nvSpPr>
        <p:spPr>
          <a:xfrm>
            <a:off x="139133" y="708669"/>
            <a:ext cx="5928572" cy="553830"/>
          </a:xfrm>
          <a:prstGeom prst="rect">
            <a:avLst/>
          </a:prstGeom>
          <a:noFill/>
          <a:ln>
            <a:noFill/>
          </a:ln>
        </p:spPr>
        <p:txBody>
          <a:bodyPr spcFirstLastPara="1" wrap="square" lIns="121787" tIns="60877" rIns="121787" bIns="60877"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Arial"/>
                <a:ea typeface="Arial"/>
                <a:cs typeface="Arial"/>
                <a:sym typeface="Arial"/>
              </a:rPr>
              <a:t>ASPECTS: Thick slice</a:t>
            </a:r>
            <a:endParaRPr kumimoji="0" sz="2800" b="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sp>
        <p:nvSpPr>
          <p:cNvPr id="9" name="Google Shape;297;p8">
            <a:extLst>
              <a:ext uri="{FF2B5EF4-FFF2-40B4-BE49-F238E27FC236}">
                <a16:creationId xmlns:a16="http://schemas.microsoft.com/office/drawing/2014/main" id="{AFC6DA3A-B481-874A-B8F3-8CB7D96F0F0C}"/>
              </a:ext>
            </a:extLst>
          </p:cNvPr>
          <p:cNvSpPr txBox="1"/>
          <p:nvPr/>
        </p:nvSpPr>
        <p:spPr>
          <a:xfrm>
            <a:off x="6067705" y="692152"/>
            <a:ext cx="5928572" cy="553830"/>
          </a:xfrm>
          <a:prstGeom prst="rect">
            <a:avLst/>
          </a:prstGeom>
          <a:noFill/>
          <a:ln>
            <a:noFill/>
          </a:ln>
        </p:spPr>
        <p:txBody>
          <a:bodyPr spcFirstLastPara="1" wrap="square" lIns="121787" tIns="60877" rIns="121787" bIns="60877"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accent1"/>
                </a:solidFill>
                <a:effectLst/>
                <a:uLnTx/>
                <a:uFillTx/>
                <a:latin typeface="Arial"/>
                <a:ea typeface="Arial"/>
                <a:cs typeface="Arial"/>
                <a:sym typeface="Arial"/>
              </a:rPr>
              <a:t>ASPECTS: Thin slice</a:t>
            </a:r>
            <a:endParaRPr kumimoji="0" sz="2800" b="0" i="0" u="none" strike="noStrike" kern="1200" cap="none" spc="0" normalizeH="0" baseline="0" noProof="0" dirty="0">
              <a:ln>
                <a:noFill/>
              </a:ln>
              <a:solidFill>
                <a:schemeClr val="accent1"/>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6ABD678D-54A5-563D-3743-2C7DD354B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1384" y="1384311"/>
            <a:ext cx="5911482" cy="4872289"/>
          </a:xfrm>
          <a:prstGeom prst="rect">
            <a:avLst/>
          </a:prstGeom>
        </p:spPr>
      </p:pic>
      <p:sp>
        <p:nvSpPr>
          <p:cNvPr id="12" name="Rectangle 11">
            <a:extLst>
              <a:ext uri="{FF2B5EF4-FFF2-40B4-BE49-F238E27FC236}">
                <a16:creationId xmlns:a16="http://schemas.microsoft.com/office/drawing/2014/main" id="{BCB9C9E9-C1CC-D640-570F-D254D66A556B}"/>
              </a:ext>
            </a:extLst>
          </p:cNvPr>
          <p:cNvSpPr/>
          <p:nvPr/>
        </p:nvSpPr>
        <p:spPr>
          <a:xfrm>
            <a:off x="278832" y="5649645"/>
            <a:ext cx="4013682" cy="420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9255F36F-9633-300F-B9D4-841D7F53E465}"/>
              </a:ext>
            </a:extLst>
          </p:cNvPr>
          <p:cNvSpPr/>
          <p:nvPr/>
        </p:nvSpPr>
        <p:spPr>
          <a:xfrm>
            <a:off x="6194789" y="5718933"/>
            <a:ext cx="4041411" cy="42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177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78B70C9-2F51-0474-376C-36B2D75C47E7}"/>
              </a:ext>
            </a:extLst>
          </p:cNvPr>
          <p:cNvGraphicFramePr>
            <a:graphicFrameLocks noGrp="1"/>
          </p:cNvGraphicFramePr>
          <p:nvPr>
            <p:ph idx="1"/>
            <p:extLst>
              <p:ext uri="{D42A27DB-BD31-4B8C-83A1-F6EECF244321}">
                <p14:modId xmlns:p14="http://schemas.microsoft.com/office/powerpoint/2010/main" val="2014843910"/>
              </p:ext>
            </p:extLst>
          </p:nvPr>
        </p:nvGraphicFramePr>
        <p:xfrm>
          <a:off x="660896" y="1282571"/>
          <a:ext cx="10594689" cy="48870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itle 2">
            <a:extLst>
              <a:ext uri="{FF2B5EF4-FFF2-40B4-BE49-F238E27FC236}">
                <a16:creationId xmlns:a16="http://schemas.microsoft.com/office/drawing/2014/main" id="{2AFEB7EB-5BEA-F53E-0E1D-E0EEF5040305}"/>
              </a:ext>
            </a:extLst>
          </p:cNvPr>
          <p:cNvSpPr>
            <a:spLocks noGrp="1"/>
          </p:cNvSpPr>
          <p:nvPr>
            <p:ph type="title"/>
          </p:nvPr>
        </p:nvSpPr>
        <p:spPr>
          <a:xfrm>
            <a:off x="316650" y="160843"/>
            <a:ext cx="10938935" cy="822961"/>
          </a:xfrm>
        </p:spPr>
        <p:txBody>
          <a:bodyPr>
            <a:normAutofit/>
          </a:bodyPr>
          <a:lstStyle/>
          <a:p>
            <a:pPr algn="ctr"/>
            <a:r>
              <a:rPr lang="en-US" dirty="0"/>
              <a:t>The Promise of AI</a:t>
            </a:r>
            <a:endParaRPr lang="en-US" b="1" dirty="0"/>
          </a:p>
        </p:txBody>
      </p:sp>
      <p:pic>
        <p:nvPicPr>
          <p:cNvPr id="3074" name="Picture 2">
            <a:extLst>
              <a:ext uri="{FF2B5EF4-FFF2-40B4-BE49-F238E27FC236}">
                <a16:creationId xmlns:a16="http://schemas.microsoft.com/office/drawing/2014/main" id="{B27CF7FF-C10A-0089-F35D-813F06760D5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l="-9845" t="-1571"/>
          <a:stretch/>
        </p:blipFill>
        <p:spPr bwMode="auto">
          <a:xfrm>
            <a:off x="-276098" y="2256175"/>
            <a:ext cx="2007420" cy="2507493"/>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EFC4C277-5DE4-B557-782D-0AAC0151394E}"/>
              </a:ext>
            </a:extLst>
          </p:cNvPr>
          <p:cNvGrpSpPr/>
          <p:nvPr/>
        </p:nvGrpSpPr>
        <p:grpSpPr>
          <a:xfrm>
            <a:off x="8006763" y="1000685"/>
            <a:ext cx="3032681" cy="2973380"/>
            <a:chOff x="6317038" y="1133404"/>
            <a:chExt cx="2008647" cy="1898018"/>
          </a:xfrm>
        </p:grpSpPr>
        <p:grpSp>
          <p:nvGrpSpPr>
            <p:cNvPr id="15" name="Group 14">
              <a:extLst>
                <a:ext uri="{FF2B5EF4-FFF2-40B4-BE49-F238E27FC236}">
                  <a16:creationId xmlns:a16="http://schemas.microsoft.com/office/drawing/2014/main" id="{50FB215A-88CE-0E57-A209-E258DEADC2BE}"/>
                </a:ext>
              </a:extLst>
            </p:cNvPr>
            <p:cNvGrpSpPr/>
            <p:nvPr/>
          </p:nvGrpSpPr>
          <p:grpSpPr>
            <a:xfrm>
              <a:off x="6317038" y="1133404"/>
              <a:ext cx="1285680" cy="1898018"/>
              <a:chOff x="6289118" y="1133404"/>
              <a:chExt cx="1285680" cy="1898018"/>
            </a:xfrm>
          </p:grpSpPr>
          <p:pic>
            <p:nvPicPr>
              <p:cNvPr id="6" name="Picture 5">
                <a:extLst>
                  <a:ext uri="{FF2B5EF4-FFF2-40B4-BE49-F238E27FC236}">
                    <a16:creationId xmlns:a16="http://schemas.microsoft.com/office/drawing/2014/main" id="{C8221615-2A7D-AE9F-590F-8A28CECA418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89118" y="1133404"/>
                <a:ext cx="1285680" cy="1673229"/>
              </a:xfrm>
              <a:prstGeom prst="rect">
                <a:avLst/>
              </a:prstGeom>
            </p:spPr>
          </p:pic>
          <p:sp>
            <p:nvSpPr>
              <p:cNvPr id="14" name="Rectangle 13">
                <a:extLst>
                  <a:ext uri="{FF2B5EF4-FFF2-40B4-BE49-F238E27FC236}">
                    <a16:creationId xmlns:a16="http://schemas.microsoft.com/office/drawing/2014/main" id="{1B36E88F-B911-FC13-9E65-67CD42BF4ABE}"/>
                  </a:ext>
                </a:extLst>
              </p:cNvPr>
              <p:cNvSpPr/>
              <p:nvPr/>
            </p:nvSpPr>
            <p:spPr>
              <a:xfrm>
                <a:off x="6289118" y="2806633"/>
                <a:ext cx="1285680" cy="224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99"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solidFill>
                      <a:sysClr val="windowText" lastClr="000000"/>
                    </a:solidFill>
                  </a:ln>
                  <a:solidFill>
                    <a:sysClr val="windowText" lastClr="000000"/>
                  </a:solidFill>
                  <a:effectLst/>
                  <a:uLnTx/>
                  <a:uFillTx/>
                  <a:latin typeface="Arial" panose="020B0604020202020204"/>
                  <a:ea typeface="+mn-ea"/>
                  <a:cs typeface="+mn-cs"/>
                </a:endParaRPr>
              </a:p>
            </p:txBody>
          </p:sp>
        </p:grpSp>
        <p:sp>
          <p:nvSpPr>
            <p:cNvPr id="12" name="TextBox 11">
              <a:extLst>
                <a:ext uri="{FF2B5EF4-FFF2-40B4-BE49-F238E27FC236}">
                  <a16:creationId xmlns:a16="http://schemas.microsoft.com/office/drawing/2014/main" id="{BA0AE4ED-9894-492A-7440-8CE6D68C8BA8}"/>
                </a:ext>
              </a:extLst>
            </p:cNvPr>
            <p:cNvSpPr txBox="1"/>
            <p:nvPr/>
          </p:nvSpPr>
          <p:spPr>
            <a:xfrm>
              <a:off x="6499156" y="2846255"/>
              <a:ext cx="1768433" cy="179863"/>
            </a:xfrm>
            <a:prstGeom prst="rect">
              <a:avLst/>
            </a:prstGeom>
            <a:noFill/>
          </p:spPr>
          <p:txBody>
            <a:bodyPr wrap="square" rtlCol="0">
              <a:spAutoFit/>
            </a:bodyPr>
            <a:lstStyle/>
            <a:p>
              <a:pPr marL="0" marR="0" lvl="0" indent="0" algn="l" defTabSz="913599" rtl="0" eaLnBrk="1" fontAlgn="auto" latinLnBrk="0" hangingPunct="1">
                <a:lnSpc>
                  <a:spcPct val="100000"/>
                </a:lnSpc>
                <a:spcBef>
                  <a:spcPts val="0"/>
                </a:spcBef>
                <a:spcAft>
                  <a:spcPts val="0"/>
                </a:spcAft>
                <a:buClrTx/>
                <a:buSzTx/>
                <a:buFontTx/>
                <a:buNone/>
                <a:tabLst/>
                <a:defRPr/>
              </a:pPr>
              <a:r>
                <a:rPr kumimoji="0" lang="en-US" sz="932" b="0" i="0" u="none" strike="noStrike" kern="1200" cap="none" spc="0" normalizeH="0" baseline="0" noProof="0">
                  <a:ln>
                    <a:noFill/>
                  </a:ln>
                  <a:solidFill>
                    <a:srgbClr val="FFFF00"/>
                  </a:solidFill>
                  <a:effectLst/>
                  <a:uLnTx/>
                  <a:uFillTx/>
                  <a:latin typeface="Arial" panose="020B0604020202020204"/>
                  <a:ea typeface="+mn-ea"/>
                  <a:cs typeface="+mn-cs"/>
                </a:rPr>
                <a:t>Max width = 4.7mm  </a:t>
              </a:r>
            </a:p>
          </p:txBody>
        </p:sp>
        <p:sp>
          <p:nvSpPr>
            <p:cNvPr id="13" name="TextBox 12">
              <a:extLst>
                <a:ext uri="{FF2B5EF4-FFF2-40B4-BE49-F238E27FC236}">
                  <a16:creationId xmlns:a16="http://schemas.microsoft.com/office/drawing/2014/main" id="{CA77408E-3756-1C8C-F769-6B9F1BA82638}"/>
                </a:ext>
              </a:extLst>
            </p:cNvPr>
            <p:cNvSpPr txBox="1"/>
            <p:nvPr/>
          </p:nvSpPr>
          <p:spPr>
            <a:xfrm>
              <a:off x="6461072" y="2750581"/>
              <a:ext cx="1864613" cy="179863"/>
            </a:xfrm>
            <a:prstGeom prst="rect">
              <a:avLst/>
            </a:prstGeom>
            <a:noFill/>
          </p:spPr>
          <p:txBody>
            <a:bodyPr wrap="square" rtlCol="0">
              <a:spAutoFit/>
            </a:bodyPr>
            <a:lstStyle/>
            <a:p>
              <a:pPr marL="0" marR="0" lvl="0" indent="0" algn="l" defTabSz="913599" rtl="0" eaLnBrk="1" fontAlgn="auto" latinLnBrk="0" hangingPunct="1">
                <a:lnSpc>
                  <a:spcPct val="100000"/>
                </a:lnSpc>
                <a:spcBef>
                  <a:spcPts val="0"/>
                </a:spcBef>
                <a:spcAft>
                  <a:spcPts val="0"/>
                </a:spcAft>
                <a:buClrTx/>
                <a:buSzTx/>
                <a:buFontTx/>
                <a:buNone/>
                <a:tabLst/>
                <a:defRPr/>
              </a:pPr>
              <a:r>
                <a:rPr kumimoji="0" lang="en-US" sz="932" b="0" i="0" u="none" strike="noStrike" kern="1200" cap="none" spc="0" normalizeH="0" baseline="0" noProof="0">
                  <a:ln>
                    <a:noFill/>
                  </a:ln>
                  <a:solidFill>
                    <a:srgbClr val="FFFF00"/>
                  </a:solidFill>
                  <a:effectLst/>
                  <a:uLnTx/>
                  <a:uFillTx/>
                  <a:latin typeface="Arial" panose="020B0604020202020204"/>
                  <a:ea typeface="+mn-ea"/>
                  <a:cs typeface="+mn-cs"/>
                </a:rPr>
                <a:t>2017-11-12, 08:13:52 </a:t>
              </a:r>
            </a:p>
          </p:txBody>
        </p:sp>
      </p:grpSp>
      <p:pic>
        <p:nvPicPr>
          <p:cNvPr id="11" name="Picture 10" descr="A picture containing chain&#10;&#10;Description automatically generated">
            <a:extLst>
              <a:ext uri="{FF2B5EF4-FFF2-40B4-BE49-F238E27FC236}">
                <a16:creationId xmlns:a16="http://schemas.microsoft.com/office/drawing/2014/main" id="{D10E9B31-F40F-F7FA-B951-E4ECF550F8C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443916" y="4130128"/>
            <a:ext cx="2448799" cy="2448799"/>
          </a:xfrm>
          <a:prstGeom prst="rect">
            <a:avLst/>
          </a:prstGeom>
        </p:spPr>
      </p:pic>
      <p:pic>
        <p:nvPicPr>
          <p:cNvPr id="8" name="mip_rot_vessel" descr="mip_rot_vessel">
            <a:hlinkClick r:id="" action="ppaction://media"/>
            <a:extLst>
              <a:ext uri="{FF2B5EF4-FFF2-40B4-BE49-F238E27FC236}">
                <a16:creationId xmlns:a16="http://schemas.microsoft.com/office/drawing/2014/main" id="{F974EEBD-2F4B-370E-2D5C-7020DA58B32B}"/>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997332" y="1793331"/>
            <a:ext cx="2195247" cy="3561197"/>
          </a:xfrm>
          <a:prstGeom prst="rect">
            <a:avLst/>
          </a:prstGeom>
        </p:spPr>
      </p:pic>
      <p:pic>
        <p:nvPicPr>
          <p:cNvPr id="7" name="Picture 6" descr="Shape, arrow&#10;&#10;Description automatically generated">
            <a:extLst>
              <a:ext uri="{FF2B5EF4-FFF2-40B4-BE49-F238E27FC236}">
                <a16:creationId xmlns:a16="http://schemas.microsoft.com/office/drawing/2014/main" id="{186C704C-3A50-B193-FA43-9CFE0F34FE9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594654" y="969113"/>
            <a:ext cx="2341374" cy="2176091"/>
          </a:xfrm>
          <a:prstGeom prst="rect">
            <a:avLst/>
          </a:prstGeom>
          <a:ln>
            <a:solidFill>
              <a:schemeClr val="tx1">
                <a:lumMod val="65000"/>
                <a:lumOff val="35000"/>
              </a:schemeClr>
            </a:solidFill>
          </a:ln>
        </p:spPr>
      </p:pic>
      <p:pic>
        <p:nvPicPr>
          <p:cNvPr id="2" name="Anterior Rotation.mp4">
            <a:hlinkClick r:id="" action="ppaction://media"/>
            <a:extLst>
              <a:ext uri="{FF2B5EF4-FFF2-40B4-BE49-F238E27FC236}">
                <a16:creationId xmlns:a16="http://schemas.microsoft.com/office/drawing/2014/main" id="{586B8991-ABEB-1878-1F40-932AF8359579}"/>
              </a:ext>
            </a:extLst>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8050884" y="4692118"/>
            <a:ext cx="2448799" cy="1807276"/>
          </a:xfrm>
          <a:prstGeom prst="rect">
            <a:avLst/>
          </a:prstGeom>
        </p:spPr>
      </p:pic>
    </p:spTree>
    <p:extLst>
      <p:ext uri="{BB962C8B-B14F-4D97-AF65-F5344CB8AC3E}">
        <p14:creationId xmlns:p14="http://schemas.microsoft.com/office/powerpoint/2010/main" val="3254166653"/>
      </p:ext>
    </p:extLst>
  </p:cSld>
  <p:clrMapOvr>
    <a:masterClrMapping/>
  </p:clrMapOvr>
  <p:timing>
    <p:tnLst>
      <p:par>
        <p:cTn id="1" dur="indefinite" restart="never" nodeType="tmRoot">
          <p:childTnLst>
            <p:video>
              <p:cMediaNode vol="80000">
                <p:cTn id="2" repeatCount="indefinite" fill="remove" display="0">
                  <p:stCondLst>
                    <p:cond delay="indefinite"/>
                  </p:stCondLst>
                </p:cTn>
                <p:tgtEl>
                  <p:spTgt spid="2"/>
                </p:tgtEl>
              </p:cMediaNode>
            </p:video>
            <p:video>
              <p:cMediaNode vol="80000">
                <p:cTn id="3" repeatCount="indefinite"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425891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8164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lang="en-US" sz="1500" dirty="0">
                <a:solidFill>
                  <a:srgbClr val="747474"/>
                </a:solidFill>
                <a:latin typeface="Arial" panose="020B0604020202020204" pitchFamily="34" charset="0"/>
                <a:cs typeface="Arial" panose="020B0604020202020204" pitchFamily="34" charset="0"/>
                <a:hlinkClick r:id="rId3"/>
              </a:rPr>
              <a:t>Optimizing ICH Care By Leveraging AC Reversal, AI &amp; Care Bundling</a:t>
            </a:r>
            <a:endParaRPr lang="en-US" sz="1500" dirty="0">
              <a:solidFill>
                <a:srgbClr val="74747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solidFill>
                <a:srgbClr val="74747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Describe the optimal approach to reverse and replete in the anticoagulated patient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Evaluate best practices related to the management of ICH via guideline-directed interventions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Describe the primary determinants of improving outcomes for patients with ICH, with an emphasis on the role of care bundling for optimizing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Demonstrate the ability to delineate emerging reversal from repletion strategies for life-threatening bleeding in the anticoagulated patient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Describe how to use AI in rapidly diagnosing and treating ischemic and hemorrhagic strokes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162890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2180C6E2-1D97-71BB-64AB-542CA96D7F13}"/>
              </a:ext>
            </a:extLst>
          </p:cNvPr>
          <p:cNvSpPr txBox="1"/>
          <p:nvPr/>
        </p:nvSpPr>
        <p:spPr>
          <a:xfrm>
            <a:off x="1065584" y="5121542"/>
            <a:ext cx="2550951" cy="562773"/>
          </a:xfrm>
          <a:prstGeom prst="rect">
            <a:avLst/>
          </a:prstGeom>
          <a:noFill/>
        </p:spPr>
        <p:txBody>
          <a:bodyPr rot="0" spcFirstLastPara="0" vertOverflow="overflow" horzOverflow="overflow" vert="horz" wrap="square" lIns="91174" tIns="45588" rIns="91174" bIns="45588" numCol="1" spcCol="0" rtlCol="0" fromWordArt="0" anchor="t" anchorCtr="0" forceAA="0" compatLnSpc="1">
            <a:prstTxWarp prst="textNoShape">
              <a:avLst/>
            </a:prstTxWarp>
            <a:spAutoFit/>
          </a:bodyPr>
          <a:lstStyle/>
          <a:p>
            <a:pPr algn="ctr" defTabSz="911866">
              <a:defRPr/>
            </a:pPr>
            <a:r>
              <a:rPr lang="en-US" sz="1463" b="1">
                <a:solidFill>
                  <a:srgbClr val="CF152D"/>
                </a:solidFill>
                <a:latin typeface="Arial" panose="020B0604020202020204"/>
              </a:rPr>
              <a:t>Clinical decision support </a:t>
            </a:r>
            <a:br>
              <a:rPr lang="en-US" sz="1463" b="1">
                <a:solidFill>
                  <a:srgbClr val="CF152D"/>
                </a:solidFill>
                <a:latin typeface="Arial" panose="020B0604020202020204"/>
              </a:rPr>
            </a:br>
            <a:r>
              <a:rPr lang="en-US" sz="1596">
                <a:solidFill>
                  <a:srgbClr val="000000"/>
                </a:solidFill>
                <a:latin typeface="Arial" panose="020B0604020202020204"/>
              </a:rPr>
              <a:t>in the palm of your hand</a:t>
            </a:r>
          </a:p>
        </p:txBody>
      </p:sp>
      <p:cxnSp>
        <p:nvCxnSpPr>
          <p:cNvPr id="42" name="Straight Connector 41">
            <a:extLst>
              <a:ext uri="{FF2B5EF4-FFF2-40B4-BE49-F238E27FC236}">
                <a16:creationId xmlns:a16="http://schemas.microsoft.com/office/drawing/2014/main" id="{D021D31F-4CBF-F9D3-51F1-16F957F525FC}"/>
              </a:ext>
            </a:extLst>
          </p:cNvPr>
          <p:cNvCxnSpPr>
            <a:cxnSpLocks/>
          </p:cNvCxnSpPr>
          <p:nvPr/>
        </p:nvCxnSpPr>
        <p:spPr>
          <a:xfrm>
            <a:off x="540122" y="5018042"/>
            <a:ext cx="3601874"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A0588D-263D-A813-9279-FD9622ABF26C}"/>
              </a:ext>
            </a:extLst>
          </p:cNvPr>
          <p:cNvCxnSpPr>
            <a:cxnSpLocks/>
          </p:cNvCxnSpPr>
          <p:nvPr/>
        </p:nvCxnSpPr>
        <p:spPr>
          <a:xfrm>
            <a:off x="4297583" y="5018042"/>
            <a:ext cx="1725811"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7E578B7-C163-B668-AEEE-01C848CD8FE4}"/>
              </a:ext>
            </a:extLst>
          </p:cNvPr>
          <p:cNvCxnSpPr>
            <a:cxnSpLocks/>
          </p:cNvCxnSpPr>
          <p:nvPr/>
        </p:nvCxnSpPr>
        <p:spPr>
          <a:xfrm>
            <a:off x="8103499" y="5018042"/>
            <a:ext cx="3842004"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A8696D7-24E8-A236-795F-1C39D66E8C0D}"/>
              </a:ext>
            </a:extLst>
          </p:cNvPr>
          <p:cNvSpPr txBox="1"/>
          <p:nvPr/>
        </p:nvSpPr>
        <p:spPr>
          <a:xfrm>
            <a:off x="8077879" y="5121542"/>
            <a:ext cx="3842004" cy="1033478"/>
          </a:xfrm>
          <a:prstGeom prst="rect">
            <a:avLst/>
          </a:prstGeom>
          <a:noFill/>
        </p:spPr>
        <p:txBody>
          <a:bodyPr rot="0" spcFirstLastPara="0" vertOverflow="overflow" horzOverflow="overflow" vert="horz" wrap="square" lIns="91174" tIns="45588" rIns="91174" bIns="45588" numCol="1" spcCol="0" rtlCol="0" fromWordArt="0" anchor="t" anchorCtr="0" forceAA="0" compatLnSpc="1">
            <a:prstTxWarp prst="textNoShape">
              <a:avLst/>
            </a:prstTxWarp>
            <a:spAutoFit/>
          </a:bodyPr>
          <a:lstStyle/>
          <a:p>
            <a:pPr algn="ctr" defTabSz="911866">
              <a:defRPr/>
            </a:pPr>
            <a:r>
              <a:rPr lang="en-US" sz="1463" b="1">
                <a:solidFill>
                  <a:srgbClr val="CF152D"/>
                </a:solidFill>
                <a:latin typeface="Arial" panose="020B0604020202020204"/>
              </a:rPr>
              <a:t>Post-case outcomes and program analytics </a:t>
            </a:r>
            <a:br>
              <a:rPr lang="en-US" sz="1463" b="1">
                <a:solidFill>
                  <a:srgbClr val="CF152D"/>
                </a:solidFill>
                <a:latin typeface="Arial" panose="020B0604020202020204"/>
              </a:rPr>
            </a:br>
            <a:r>
              <a:rPr lang="en-US" sz="1596">
                <a:solidFill>
                  <a:srgbClr val="000000"/>
                </a:solidFill>
                <a:latin typeface="Arial" panose="020B0604020202020204"/>
              </a:rPr>
              <a:t>to speed up compliance reporting  and operational efficiencies</a:t>
            </a:r>
          </a:p>
        </p:txBody>
      </p:sp>
      <p:sp>
        <p:nvSpPr>
          <p:cNvPr id="49" name="TextBox 48">
            <a:extLst>
              <a:ext uri="{FF2B5EF4-FFF2-40B4-BE49-F238E27FC236}">
                <a16:creationId xmlns:a16="http://schemas.microsoft.com/office/drawing/2014/main" id="{E8BFB0CA-425B-4814-45DE-0729566E2D94}"/>
              </a:ext>
            </a:extLst>
          </p:cNvPr>
          <p:cNvSpPr txBox="1"/>
          <p:nvPr/>
        </p:nvSpPr>
        <p:spPr>
          <a:xfrm>
            <a:off x="4263325" y="5129072"/>
            <a:ext cx="1760068" cy="983016"/>
          </a:xfrm>
          <a:prstGeom prst="rect">
            <a:avLst/>
          </a:prstGeom>
          <a:noFill/>
        </p:spPr>
        <p:txBody>
          <a:bodyPr rot="0" spcFirstLastPara="0" vertOverflow="overflow" horzOverflow="overflow" vert="horz" wrap="square" lIns="91174" tIns="45588" rIns="91174" bIns="45588" numCol="1" spcCol="0" rtlCol="0" fromWordArt="0" anchor="t" anchorCtr="0" forceAA="0" compatLnSpc="1">
            <a:prstTxWarp prst="textNoShape">
              <a:avLst/>
            </a:prstTxWarp>
            <a:spAutoFit/>
          </a:bodyPr>
          <a:lstStyle/>
          <a:p>
            <a:pPr algn="ctr" defTabSz="911866">
              <a:defRPr/>
            </a:pPr>
            <a:r>
              <a:rPr lang="en-US" sz="1397" b="1">
                <a:solidFill>
                  <a:srgbClr val="CF152D"/>
                </a:solidFill>
                <a:latin typeface="Arial" panose="020B0604020202020204"/>
              </a:rPr>
              <a:t>Team workflow </a:t>
            </a:r>
            <a:br>
              <a:rPr lang="en-US" sz="1397" b="1">
                <a:solidFill>
                  <a:srgbClr val="CF152D"/>
                </a:solidFill>
                <a:latin typeface="Arial" panose="020B0604020202020204"/>
              </a:rPr>
            </a:br>
            <a:r>
              <a:rPr lang="en-US" sz="1464">
                <a:solidFill>
                  <a:srgbClr val="000000"/>
                </a:solidFill>
                <a:latin typeface="Arial" panose="020B0604020202020204"/>
              </a:rPr>
              <a:t>across entire care continuum </a:t>
            </a:r>
          </a:p>
          <a:p>
            <a:pPr algn="ctr" defTabSz="911866">
              <a:defRPr/>
            </a:pPr>
            <a:r>
              <a:rPr lang="en-US" sz="1464">
                <a:solidFill>
                  <a:srgbClr val="000000"/>
                </a:solidFill>
                <a:latin typeface="Arial" panose="020B0604020202020204"/>
              </a:rPr>
              <a:t>(HIPAA compliant)</a:t>
            </a:r>
          </a:p>
        </p:txBody>
      </p:sp>
      <p:sp>
        <p:nvSpPr>
          <p:cNvPr id="54" name="Title 53"/>
          <p:cNvSpPr>
            <a:spLocks noGrp="1"/>
          </p:cNvSpPr>
          <p:nvPr>
            <p:ph type="title"/>
          </p:nvPr>
        </p:nvSpPr>
        <p:spPr>
          <a:xfrm>
            <a:off x="609600" y="199505"/>
            <a:ext cx="10744200" cy="1185577"/>
          </a:xfrm>
        </p:spPr>
        <p:txBody>
          <a:bodyPr/>
          <a:lstStyle/>
          <a:p>
            <a:r>
              <a:rPr lang="en-US" dirty="0"/>
              <a:t>AI Solutions</a:t>
            </a:r>
          </a:p>
        </p:txBody>
      </p:sp>
      <p:pic>
        <p:nvPicPr>
          <p:cNvPr id="4" name="Picture 3" descr="Graphical user interface, text, application&#10;&#10;Description automatically generated">
            <a:extLst>
              <a:ext uri="{FF2B5EF4-FFF2-40B4-BE49-F238E27FC236}">
                <a16:creationId xmlns:a16="http://schemas.microsoft.com/office/drawing/2014/main" id="{4604831B-D5FB-CBBE-80BD-59BB6F468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0363" y="1400640"/>
            <a:ext cx="1867516" cy="3484396"/>
          </a:xfrm>
          <a:prstGeom prst="rect">
            <a:avLst/>
          </a:prstGeom>
        </p:spPr>
      </p:pic>
      <p:cxnSp>
        <p:nvCxnSpPr>
          <p:cNvPr id="24" name="Straight Connector 23">
            <a:extLst>
              <a:ext uri="{FF2B5EF4-FFF2-40B4-BE49-F238E27FC236}">
                <a16:creationId xmlns:a16="http://schemas.microsoft.com/office/drawing/2014/main" id="{BC1837A9-62BB-F060-84AB-23E5CE5F92DA}"/>
              </a:ext>
            </a:extLst>
          </p:cNvPr>
          <p:cNvCxnSpPr>
            <a:cxnSpLocks/>
          </p:cNvCxnSpPr>
          <p:nvPr/>
        </p:nvCxnSpPr>
        <p:spPr>
          <a:xfrm>
            <a:off x="6200585" y="5021476"/>
            <a:ext cx="1725811" cy="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C16F3F7-F4BA-7CDD-37C4-E335DB0793E9}"/>
              </a:ext>
            </a:extLst>
          </p:cNvPr>
          <p:cNvSpPr txBox="1"/>
          <p:nvPr/>
        </p:nvSpPr>
        <p:spPr>
          <a:xfrm>
            <a:off x="6153521" y="5132508"/>
            <a:ext cx="1760068" cy="757698"/>
          </a:xfrm>
          <a:prstGeom prst="rect">
            <a:avLst/>
          </a:prstGeom>
          <a:noFill/>
        </p:spPr>
        <p:txBody>
          <a:bodyPr rot="0" spcFirstLastPara="0" vertOverflow="overflow" horzOverflow="overflow" vert="horz" wrap="square" lIns="91174" tIns="45588" rIns="91174" bIns="45588" numCol="1" spcCol="0" rtlCol="0" fromWordArt="0" anchor="t" anchorCtr="0" forceAA="0" compatLnSpc="1">
            <a:prstTxWarp prst="textNoShape">
              <a:avLst/>
            </a:prstTxWarp>
            <a:spAutoFit/>
          </a:bodyPr>
          <a:lstStyle/>
          <a:p>
            <a:pPr algn="ctr" defTabSz="911866">
              <a:defRPr/>
            </a:pPr>
            <a:r>
              <a:rPr lang="en-US" sz="1397" b="1" dirty="0">
                <a:solidFill>
                  <a:srgbClr val="CF152D"/>
                </a:solidFill>
                <a:latin typeface="Arial" panose="020B0604020202020204"/>
              </a:rPr>
              <a:t>EMR integration</a:t>
            </a:r>
            <a:br>
              <a:rPr lang="en-US" sz="1397" b="1" dirty="0">
                <a:solidFill>
                  <a:srgbClr val="CF152D"/>
                </a:solidFill>
                <a:latin typeface="Arial" panose="020B0604020202020204"/>
              </a:rPr>
            </a:br>
            <a:r>
              <a:rPr lang="en-US" sz="1464" dirty="0">
                <a:solidFill>
                  <a:srgbClr val="000000"/>
                </a:solidFill>
                <a:latin typeface="Arial" panose="020B0604020202020204"/>
              </a:rPr>
              <a:t>avoid duplicate data entry</a:t>
            </a:r>
          </a:p>
        </p:txBody>
      </p:sp>
      <p:grpSp>
        <p:nvGrpSpPr>
          <p:cNvPr id="29" name="Group 28">
            <a:extLst>
              <a:ext uri="{FF2B5EF4-FFF2-40B4-BE49-F238E27FC236}">
                <a16:creationId xmlns:a16="http://schemas.microsoft.com/office/drawing/2014/main" id="{991369D7-E8CB-DEF3-3D39-FE892A6ADD60}"/>
              </a:ext>
            </a:extLst>
          </p:cNvPr>
          <p:cNvGrpSpPr/>
          <p:nvPr/>
        </p:nvGrpSpPr>
        <p:grpSpPr>
          <a:xfrm>
            <a:off x="4219454" y="1400639"/>
            <a:ext cx="1841467" cy="3428997"/>
            <a:chOff x="873189" y="521208"/>
            <a:chExt cx="2907789" cy="5839977"/>
          </a:xfrm>
        </p:grpSpPr>
        <p:pic>
          <p:nvPicPr>
            <p:cNvPr id="31" name="Picture 30" descr="A screenshot of a phone&#10;&#10;Description automatically generated with low confidence">
              <a:extLst>
                <a:ext uri="{FF2B5EF4-FFF2-40B4-BE49-F238E27FC236}">
                  <a16:creationId xmlns:a16="http://schemas.microsoft.com/office/drawing/2014/main" id="{CC3ED469-C05C-7473-A627-4C7D7F0B56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121" y="639534"/>
              <a:ext cx="2575375" cy="5573376"/>
            </a:xfrm>
            <a:prstGeom prst="rect">
              <a:avLst/>
            </a:prstGeom>
          </p:spPr>
        </p:pic>
        <p:pic>
          <p:nvPicPr>
            <p:cNvPr id="34" name="Picture 33" descr="A screen shot of a computer&#10;&#10;Description automatically generated">
              <a:extLst>
                <a:ext uri="{FF2B5EF4-FFF2-40B4-BE49-F238E27FC236}">
                  <a16:creationId xmlns:a16="http://schemas.microsoft.com/office/drawing/2014/main" id="{9275E4B6-C928-2924-14C9-0E11CBB44E53}"/>
                </a:ext>
              </a:extLst>
            </p:cNvPr>
            <p:cNvPicPr>
              <a:picLocks noChangeAspect="1"/>
            </p:cNvPicPr>
            <p:nvPr/>
          </p:nvPicPr>
          <p:blipFill>
            <a:blip r:embed="rId5"/>
            <a:stretch>
              <a:fillRect/>
            </a:stretch>
          </p:blipFill>
          <p:spPr>
            <a:xfrm>
              <a:off x="873189" y="521208"/>
              <a:ext cx="2907789" cy="5839977"/>
            </a:xfrm>
            <a:prstGeom prst="rect">
              <a:avLst/>
            </a:prstGeom>
          </p:spPr>
        </p:pic>
      </p:grpSp>
      <p:grpSp>
        <p:nvGrpSpPr>
          <p:cNvPr id="3" name="Group 2">
            <a:extLst>
              <a:ext uri="{FF2B5EF4-FFF2-40B4-BE49-F238E27FC236}">
                <a16:creationId xmlns:a16="http://schemas.microsoft.com/office/drawing/2014/main" id="{75EC97F9-D4F7-D30E-64B0-9D0D5321434E}"/>
              </a:ext>
            </a:extLst>
          </p:cNvPr>
          <p:cNvGrpSpPr/>
          <p:nvPr/>
        </p:nvGrpSpPr>
        <p:grpSpPr>
          <a:xfrm>
            <a:off x="8189279" y="2390411"/>
            <a:ext cx="4095821" cy="2572308"/>
            <a:chOff x="8150881" y="2141656"/>
            <a:chExt cx="4099613" cy="2574689"/>
          </a:xfrm>
        </p:grpSpPr>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50881" y="2141656"/>
              <a:ext cx="4099613" cy="2574689"/>
            </a:xfrm>
            <a:prstGeom prst="rect">
              <a:avLst/>
            </a:prstGeom>
          </p:spPr>
        </p:pic>
        <p:pic>
          <p:nvPicPr>
            <p:cNvPr id="2" name="Picture 1" descr="Chart, bar chart&#10;&#10;Description automatically generated">
              <a:extLst>
                <a:ext uri="{FF2B5EF4-FFF2-40B4-BE49-F238E27FC236}">
                  <a16:creationId xmlns:a16="http://schemas.microsoft.com/office/drawing/2014/main" id="{B941FC0D-2787-C101-51EA-3C262BEDE2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5031" y="2542470"/>
              <a:ext cx="2561993" cy="1739073"/>
            </a:xfrm>
            <a:prstGeom prst="rect">
              <a:avLst/>
            </a:prstGeom>
            <a:ln>
              <a:solidFill>
                <a:schemeClr val="bg2">
                  <a:lumMod val="90000"/>
                </a:schemeClr>
              </a:solidFill>
            </a:ln>
          </p:spPr>
        </p:pic>
      </p:grpSp>
      <p:grpSp>
        <p:nvGrpSpPr>
          <p:cNvPr id="26" name="Group 25">
            <a:extLst>
              <a:ext uri="{FF2B5EF4-FFF2-40B4-BE49-F238E27FC236}">
                <a16:creationId xmlns:a16="http://schemas.microsoft.com/office/drawing/2014/main" id="{096C2FEF-6F50-1A62-DCC5-F2E9C7F49F9A}"/>
              </a:ext>
            </a:extLst>
          </p:cNvPr>
          <p:cNvGrpSpPr>
            <a:grpSpLocks/>
          </p:cNvGrpSpPr>
          <p:nvPr/>
        </p:nvGrpSpPr>
        <p:grpSpPr>
          <a:xfrm>
            <a:off x="8194485" y="1944548"/>
            <a:ext cx="1228114" cy="2770608"/>
            <a:chOff x="10405819" y="2997351"/>
            <a:chExt cx="1525711" cy="3127621"/>
          </a:xfrm>
          <a:effectLst/>
        </p:grpSpPr>
        <p:pic>
          <p:nvPicPr>
            <p:cNvPr id="27" name="Picture 26">
              <a:extLst>
                <a:ext uri="{FF2B5EF4-FFF2-40B4-BE49-F238E27FC236}">
                  <a16:creationId xmlns:a16="http://schemas.microsoft.com/office/drawing/2014/main" id="{CF90FB14-A07D-BC10-31B7-4A89549769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1153" y="3087022"/>
              <a:ext cx="1383956" cy="2950628"/>
            </a:xfrm>
            <a:prstGeom prst="roundRect">
              <a:avLst>
                <a:gd name="adj" fmla="val 10599"/>
              </a:avLst>
            </a:prstGeom>
          </p:spPr>
        </p:pic>
        <p:pic>
          <p:nvPicPr>
            <p:cNvPr id="28" name="Picture 27" descr="A screen shot of a computer&#10;&#10;Description automatically generated">
              <a:extLst>
                <a:ext uri="{FF2B5EF4-FFF2-40B4-BE49-F238E27FC236}">
                  <a16:creationId xmlns:a16="http://schemas.microsoft.com/office/drawing/2014/main" id="{EF53FE2A-F26D-0EF4-EC2F-F90476E16B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05819" y="2997351"/>
              <a:ext cx="1525711" cy="3127621"/>
            </a:xfrm>
            <a:prstGeom prst="rect">
              <a:avLst/>
            </a:prstGeom>
          </p:spPr>
        </p:pic>
      </p:grpSp>
      <p:grpSp>
        <p:nvGrpSpPr>
          <p:cNvPr id="5" name="Group 4">
            <a:extLst>
              <a:ext uri="{FF2B5EF4-FFF2-40B4-BE49-F238E27FC236}">
                <a16:creationId xmlns:a16="http://schemas.microsoft.com/office/drawing/2014/main" id="{B22FD2A8-4A6A-562B-E400-073BDA9B115D}"/>
              </a:ext>
            </a:extLst>
          </p:cNvPr>
          <p:cNvGrpSpPr/>
          <p:nvPr/>
        </p:nvGrpSpPr>
        <p:grpSpPr>
          <a:xfrm>
            <a:off x="2288794" y="1400639"/>
            <a:ext cx="1696870" cy="3389245"/>
            <a:chOff x="4594750" y="836520"/>
            <a:chExt cx="1730927" cy="3493059"/>
          </a:xfrm>
        </p:grpSpPr>
        <p:pic>
          <p:nvPicPr>
            <p:cNvPr id="6" name="Google Shape;1172;p35">
              <a:extLst>
                <a:ext uri="{FF2B5EF4-FFF2-40B4-BE49-F238E27FC236}">
                  <a16:creationId xmlns:a16="http://schemas.microsoft.com/office/drawing/2014/main" id="{E91D264B-5C5C-AAFF-2571-7F8214F35FFB}"/>
                </a:ext>
              </a:extLst>
            </p:cNvPr>
            <p:cNvPicPr preferRelativeResize="0"/>
            <p:nvPr/>
          </p:nvPicPr>
          <p:blipFill>
            <a:blip r:embed="rId10" cstate="screen">
              <a:extLst>
                <a:ext uri="{28A0092B-C50C-407E-A947-70E740481C1C}">
                  <a14:useLocalDpi xmlns:a14="http://schemas.microsoft.com/office/drawing/2010/main"/>
                </a:ext>
              </a:extLst>
            </a:blip>
            <a:srcRect/>
            <a:stretch/>
          </p:blipFill>
          <p:spPr>
            <a:xfrm>
              <a:off x="4695058" y="905094"/>
              <a:ext cx="1539708" cy="3336949"/>
            </a:xfrm>
            <a:prstGeom prst="roundRect">
              <a:avLst>
                <a:gd name="adj" fmla="val 12185"/>
              </a:avLst>
            </a:prstGeom>
            <a:noFill/>
            <a:ln>
              <a:noFill/>
            </a:ln>
          </p:spPr>
        </p:pic>
        <p:pic>
          <p:nvPicPr>
            <p:cNvPr id="7" name="Google Shape;1173;p35" descr="A screen shot of a computer&#10;&#10;Description automatically generated">
              <a:extLst>
                <a:ext uri="{FF2B5EF4-FFF2-40B4-BE49-F238E27FC236}">
                  <a16:creationId xmlns:a16="http://schemas.microsoft.com/office/drawing/2014/main" id="{FE293FC4-7598-6096-3929-77FB20D85AC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94750" y="836520"/>
              <a:ext cx="1730927" cy="3493059"/>
            </a:xfrm>
            <a:prstGeom prst="rect">
              <a:avLst/>
            </a:prstGeom>
            <a:noFill/>
            <a:ln>
              <a:noFill/>
            </a:ln>
          </p:spPr>
        </p:pic>
      </p:grpSp>
      <p:grpSp>
        <p:nvGrpSpPr>
          <p:cNvPr id="9" name="Group 8">
            <a:extLst>
              <a:ext uri="{FF2B5EF4-FFF2-40B4-BE49-F238E27FC236}">
                <a16:creationId xmlns:a16="http://schemas.microsoft.com/office/drawing/2014/main" id="{620BDBE5-2E73-A31F-C0CA-15FCAD635FDB}"/>
              </a:ext>
            </a:extLst>
          </p:cNvPr>
          <p:cNvGrpSpPr/>
          <p:nvPr/>
        </p:nvGrpSpPr>
        <p:grpSpPr>
          <a:xfrm>
            <a:off x="380567" y="1370689"/>
            <a:ext cx="1691434" cy="3389245"/>
            <a:chOff x="2723350" y="840105"/>
            <a:chExt cx="1730927" cy="3493059"/>
          </a:xfrm>
        </p:grpSpPr>
        <p:pic>
          <p:nvPicPr>
            <p:cNvPr id="10" name="Google Shape;1172;p35">
              <a:extLst>
                <a:ext uri="{FF2B5EF4-FFF2-40B4-BE49-F238E27FC236}">
                  <a16:creationId xmlns:a16="http://schemas.microsoft.com/office/drawing/2014/main" id="{2F2C8CB2-7738-BB06-31E5-9E7CF3C03142}"/>
                </a:ext>
              </a:extLst>
            </p:cNvPr>
            <p:cNvPicPr preferRelativeResize="0"/>
            <p:nvPr/>
          </p:nvPicPr>
          <p:blipFill>
            <a:blip r:embed="rId11" cstate="screen">
              <a:extLst>
                <a:ext uri="{28A0092B-C50C-407E-A947-70E740481C1C}">
                  <a14:useLocalDpi xmlns:a14="http://schemas.microsoft.com/office/drawing/2010/main"/>
                </a:ext>
              </a:extLst>
            </a:blip>
            <a:srcRect/>
            <a:stretch/>
          </p:blipFill>
          <p:spPr>
            <a:xfrm>
              <a:off x="2823658" y="908679"/>
              <a:ext cx="1539708" cy="3336949"/>
            </a:xfrm>
            <a:prstGeom prst="roundRect">
              <a:avLst>
                <a:gd name="adj" fmla="val 12185"/>
              </a:avLst>
            </a:prstGeom>
            <a:noFill/>
            <a:ln>
              <a:noFill/>
            </a:ln>
          </p:spPr>
        </p:pic>
        <p:pic>
          <p:nvPicPr>
            <p:cNvPr id="11" name="Google Shape;1173;p35" descr="A screen shot of a computer&#10;&#10;Description automatically generated">
              <a:extLst>
                <a:ext uri="{FF2B5EF4-FFF2-40B4-BE49-F238E27FC236}">
                  <a16:creationId xmlns:a16="http://schemas.microsoft.com/office/drawing/2014/main" id="{A2E90756-7281-69CA-05E9-CD649D16343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23350" y="840105"/>
              <a:ext cx="1730927" cy="3493059"/>
            </a:xfrm>
            <a:prstGeom prst="rect">
              <a:avLst/>
            </a:prstGeom>
            <a:noFill/>
            <a:ln>
              <a:noFill/>
            </a:ln>
          </p:spPr>
        </p:pic>
      </p:grpSp>
    </p:spTree>
    <p:extLst>
      <p:ext uri="{BB962C8B-B14F-4D97-AF65-F5344CB8AC3E}">
        <p14:creationId xmlns:p14="http://schemas.microsoft.com/office/powerpoint/2010/main" val="144707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807174-27C1-954D-90ED-CFA49E10F1FF}"/>
              </a:ext>
            </a:extLst>
          </p:cNvPr>
          <p:cNvSpPr>
            <a:spLocks noGrp="1"/>
          </p:cNvSpPr>
          <p:nvPr>
            <p:ph type="title"/>
          </p:nvPr>
        </p:nvSpPr>
        <p:spPr>
          <a:xfrm>
            <a:off x="609600" y="199505"/>
            <a:ext cx="10744200" cy="1185577"/>
          </a:xfrm>
        </p:spPr>
        <p:txBody>
          <a:bodyPr/>
          <a:lstStyle/>
          <a:p>
            <a:r>
              <a:rPr lang="en-US" dirty="0"/>
              <a:t>Mobile Multi-Modality Clinician Viewer</a:t>
            </a:r>
          </a:p>
        </p:txBody>
      </p:sp>
      <p:sp>
        <p:nvSpPr>
          <p:cNvPr id="2" name="Content Placeholder 1">
            <a:extLst>
              <a:ext uri="{FF2B5EF4-FFF2-40B4-BE49-F238E27FC236}">
                <a16:creationId xmlns:a16="http://schemas.microsoft.com/office/drawing/2014/main" id="{931672C8-D05B-ED1B-0C6B-5E51C44217DA}"/>
              </a:ext>
            </a:extLst>
          </p:cNvPr>
          <p:cNvSpPr>
            <a:spLocks noGrp="1"/>
          </p:cNvSpPr>
          <p:nvPr>
            <p:ph idx="1"/>
          </p:nvPr>
        </p:nvSpPr>
        <p:spPr>
          <a:xfrm>
            <a:off x="609600" y="1477963"/>
            <a:ext cx="3643901" cy="4722812"/>
          </a:xfrm>
        </p:spPr>
        <p:txBody>
          <a:bodyPr/>
          <a:lstStyle/>
          <a:p>
            <a:r>
              <a:rPr lang="en-US" dirty="0"/>
              <a:t>Multi-modality support</a:t>
            </a:r>
          </a:p>
          <a:p>
            <a:r>
              <a:rPr lang="en-US" dirty="0"/>
              <a:t>Advanced PACS features (crosshairs)</a:t>
            </a:r>
          </a:p>
          <a:p>
            <a:r>
              <a:rPr lang="en-US" dirty="0"/>
              <a:t>Standalone </a:t>
            </a:r>
            <a:r>
              <a:rPr lang="en-US" dirty="0">
                <a:solidFill>
                  <a:schemeClr val="tx1"/>
                </a:solidFill>
              </a:rPr>
              <a:t>v</a:t>
            </a:r>
            <a:r>
              <a:rPr lang="en-US" dirty="0"/>
              <a:t>iewer with custom worklist &amp; query (PACS/EMR)</a:t>
            </a:r>
          </a:p>
        </p:txBody>
      </p:sp>
      <p:pic>
        <p:nvPicPr>
          <p:cNvPr id="4" name="Picture 3">
            <a:extLst>
              <a:ext uri="{FF2B5EF4-FFF2-40B4-BE49-F238E27FC236}">
                <a16:creationId xmlns:a16="http://schemas.microsoft.com/office/drawing/2014/main" id="{99856F51-9500-DFD3-ADCB-981F9754A4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5073" y="1532894"/>
            <a:ext cx="4689794" cy="4667881"/>
          </a:xfrm>
          <a:prstGeom prst="rect">
            <a:avLst/>
          </a:prstGeom>
        </p:spPr>
      </p:pic>
      <p:pic>
        <p:nvPicPr>
          <p:cNvPr id="6" name="Picture 5">
            <a:extLst>
              <a:ext uri="{FF2B5EF4-FFF2-40B4-BE49-F238E27FC236}">
                <a16:creationId xmlns:a16="http://schemas.microsoft.com/office/drawing/2014/main" id="{C31BE472-C0D4-9C57-C481-F051E1C745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7941" y="1532894"/>
            <a:ext cx="2156960" cy="4667881"/>
          </a:xfrm>
          <a:prstGeom prst="rect">
            <a:avLst/>
          </a:prstGeom>
        </p:spPr>
      </p:pic>
    </p:spTree>
    <p:extLst>
      <p:ext uri="{BB962C8B-B14F-4D97-AF65-F5344CB8AC3E}">
        <p14:creationId xmlns:p14="http://schemas.microsoft.com/office/powerpoint/2010/main" val="3946220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024CD-0916-F125-A03A-1BF65A1BF192}"/>
              </a:ext>
            </a:extLst>
          </p:cNvPr>
          <p:cNvSpPr>
            <a:spLocks noGrp="1"/>
          </p:cNvSpPr>
          <p:nvPr>
            <p:ph type="title"/>
          </p:nvPr>
        </p:nvSpPr>
        <p:spPr>
          <a:xfrm>
            <a:off x="609600" y="199505"/>
            <a:ext cx="10744200" cy="1185577"/>
          </a:xfrm>
        </p:spPr>
        <p:txBody>
          <a:bodyPr/>
          <a:lstStyle/>
          <a:p>
            <a:r>
              <a:rPr lang="en-US" noProof="0" dirty="0"/>
              <a:t>Stroke AI 2024: Know the Benefits and Limitations</a:t>
            </a:r>
            <a:endParaRPr lang="en-US"/>
          </a:p>
        </p:txBody>
      </p:sp>
      <p:sp>
        <p:nvSpPr>
          <p:cNvPr id="3" name="Content Placeholder 2">
            <a:extLst>
              <a:ext uri="{FF2B5EF4-FFF2-40B4-BE49-F238E27FC236}">
                <a16:creationId xmlns:a16="http://schemas.microsoft.com/office/drawing/2014/main" id="{B0BC0232-15C2-731C-0314-5725B7C721BA}"/>
              </a:ext>
            </a:extLst>
          </p:cNvPr>
          <p:cNvSpPr>
            <a:spLocks noGrp="1"/>
          </p:cNvSpPr>
          <p:nvPr>
            <p:ph idx="1"/>
          </p:nvPr>
        </p:nvSpPr>
        <p:spPr>
          <a:xfrm>
            <a:off x="609600" y="1477906"/>
            <a:ext cx="10744200" cy="4722477"/>
          </a:xfrm>
        </p:spPr>
        <p:txBody>
          <a:bodyPr>
            <a:noAutofit/>
          </a:bodyPr>
          <a:lstStyle/>
          <a:p>
            <a:r>
              <a:rPr lang="en-US" noProof="0" dirty="0"/>
              <a:t>False positives and false negatives</a:t>
            </a:r>
          </a:p>
          <a:p>
            <a:pPr lvl="0"/>
            <a:endParaRPr lang="en-US" noProof="0" dirty="0"/>
          </a:p>
          <a:p>
            <a:pPr lvl="0"/>
            <a:r>
              <a:rPr lang="en-US" dirty="0"/>
              <a:t>Clinician</a:t>
            </a:r>
            <a:r>
              <a:rPr lang="en-US" noProof="0" dirty="0"/>
              <a:t> oversight mandatory</a:t>
            </a:r>
          </a:p>
          <a:p>
            <a:pPr lvl="0"/>
            <a:endParaRPr lang="en-US" noProof="0" dirty="0"/>
          </a:p>
          <a:p>
            <a:pPr lvl="0"/>
            <a:r>
              <a:rPr lang="en-US" noProof="0" dirty="0"/>
              <a:t>Should be trained on all protocols that are encountered in practice</a:t>
            </a:r>
          </a:p>
          <a:p>
            <a:pPr lvl="0"/>
            <a:endParaRPr lang="en-US" noProof="0" dirty="0"/>
          </a:p>
          <a:p>
            <a:pPr lvl="0"/>
            <a:r>
              <a:rPr lang="en-US" noProof="0" dirty="0"/>
              <a:t>Technical issues: </a:t>
            </a:r>
            <a:r>
              <a:rPr lang="en-US" dirty="0">
                <a:solidFill>
                  <a:schemeClr val="tx1"/>
                </a:solidFill>
              </a:rPr>
              <a:t>B</a:t>
            </a:r>
            <a:r>
              <a:rPr lang="en-US" noProof="0" dirty="0" err="1"/>
              <a:t>olus</a:t>
            </a:r>
            <a:r>
              <a:rPr lang="en-US" noProof="0" dirty="0"/>
              <a:t> timing, FOV, slice thickness, etc.</a:t>
            </a:r>
          </a:p>
          <a:p>
            <a:pPr lvl="0"/>
            <a:endParaRPr lang="en-US" noProof="0" dirty="0"/>
          </a:p>
          <a:p>
            <a:pPr lvl="0"/>
            <a:r>
              <a:rPr lang="en-US" noProof="0" dirty="0">
                <a:solidFill>
                  <a:schemeClr val="tx1"/>
                </a:solidFill>
              </a:rPr>
              <a:t>Triage and notification versus CAD products</a:t>
            </a:r>
          </a:p>
        </p:txBody>
      </p:sp>
      <p:sp>
        <p:nvSpPr>
          <p:cNvPr id="4" name="TextBox 3">
            <a:extLst>
              <a:ext uri="{FF2B5EF4-FFF2-40B4-BE49-F238E27FC236}">
                <a16:creationId xmlns:a16="http://schemas.microsoft.com/office/drawing/2014/main" id="{3573186B-7B27-7F97-D7B5-D0CD1F60C431}"/>
              </a:ext>
            </a:extLst>
          </p:cNvPr>
          <p:cNvSpPr txBox="1"/>
          <p:nvPr/>
        </p:nvSpPr>
        <p:spPr>
          <a:xfrm>
            <a:off x="337530" y="6130776"/>
            <a:ext cx="5467989" cy="307777"/>
          </a:xfrm>
          <a:prstGeom prst="rect">
            <a:avLst/>
          </a:prstGeom>
          <a:noFill/>
        </p:spPr>
        <p:txBody>
          <a:bodyPr wrap="square" rtlCol="0">
            <a:spAutoFit/>
          </a:bodyPr>
          <a:lstStyle/>
          <a:p>
            <a:r>
              <a:rPr lang="en-US" sz="1400" dirty="0"/>
              <a:t>FOV, field of view; CAD, computer-aided design.</a:t>
            </a:r>
          </a:p>
        </p:txBody>
      </p:sp>
    </p:spTree>
    <p:extLst>
      <p:ext uri="{BB962C8B-B14F-4D97-AF65-F5344CB8AC3E}">
        <p14:creationId xmlns:p14="http://schemas.microsoft.com/office/powerpoint/2010/main" val="1987289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p7"/>
          <p:cNvSpPr txBox="1"/>
          <p:nvPr/>
        </p:nvSpPr>
        <p:spPr>
          <a:xfrm>
            <a:off x="11273" y="1526547"/>
            <a:ext cx="5880480" cy="4532874"/>
          </a:xfrm>
          <a:prstGeom prst="rect">
            <a:avLst/>
          </a:prstGeom>
          <a:gradFill>
            <a:gsLst>
              <a:gs pos="0">
                <a:srgbClr val="EEEEEE">
                  <a:alpha val="0"/>
                </a:srgbClr>
              </a:gs>
              <a:gs pos="100000">
                <a:schemeClr val="lt2"/>
              </a:gs>
            </a:gsLst>
            <a:lin ang="10800000" scaled="0"/>
          </a:gradFill>
          <a:ln>
            <a:noFill/>
          </a:ln>
        </p:spPr>
        <p:txBody>
          <a:bodyPr spcFirstLastPara="1" wrap="square" lIns="243383" tIns="22791" rIns="45616" bIns="22791" anchor="ctr" anchorCtr="0">
            <a:normAutofit/>
          </a:bodyPr>
          <a:lstStyle>
            <a:defPPr marR="0" lvl="0" algn="l" rtl="0">
              <a:lnSpc>
                <a:spcPct val="100000"/>
              </a:lnSpc>
              <a:spcBef>
                <a:spcPct val="0"/>
              </a:spcBef>
              <a:spcAft>
                <a:spcPct val="0"/>
              </a:spcAft>
            </a:defPPr>
          </a:lstStyle>
          <a:p>
            <a:pPr defTabSz="912754">
              <a:spcBef>
                <a:spcPct val="0"/>
              </a:spcBef>
              <a:spcAft>
                <a:spcPct val="0"/>
              </a:spcAft>
              <a:buClr>
                <a:srgbClr val="CF152D"/>
              </a:buClr>
              <a:buSzPts val="160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2129" dirty="0">
              <a:solidFill>
                <a:srgbClr val="000000"/>
              </a:solidFill>
              <a:latin typeface="Arial" pitchFamily="34" charset="0"/>
              <a:ea typeface="Arial" pitchFamily="34" charset="0"/>
              <a:cs typeface="Arial" pitchFamily="34" charset="0"/>
              <a:sym typeface="Arial" pitchFamily="34" charset="0"/>
            </a:endParaRPr>
          </a:p>
        </p:txBody>
      </p:sp>
      <p:sp>
        <p:nvSpPr>
          <p:cNvPr id="480" name="Google Shape;480;p7"/>
          <p:cNvSpPr txBox="1"/>
          <p:nvPr/>
        </p:nvSpPr>
        <p:spPr>
          <a:xfrm>
            <a:off x="1096983" y="1885639"/>
            <a:ext cx="3665461" cy="735885"/>
          </a:xfrm>
          <a:prstGeom prst="rect">
            <a:avLst/>
          </a:prstGeom>
          <a:noFill/>
          <a:ln>
            <a:noFill/>
          </a:ln>
        </p:spPr>
        <p:txBody>
          <a:bodyPr spcFirstLastPara="1" wrap="square" lIns="121674" tIns="60821" rIns="121674" bIns="60821" anchor="t" anchorCtr="0">
            <a:noAutofit/>
          </a:bodyPr>
          <a:lstStyle>
            <a:defPPr marR="0" lvl="0" algn="l" rtl="0">
              <a:lnSpc>
                <a:spcPct val="100000"/>
              </a:lnSpc>
              <a:spcBef>
                <a:spcPct val="0"/>
              </a:spcBef>
              <a:spcAft>
                <a:spcPct val="0"/>
              </a:spcAft>
            </a:defPPr>
          </a:lstStyle>
          <a:p>
            <a:pPr defTabSz="912754">
              <a:spcBef>
                <a:spcPct val="0"/>
              </a:spcBef>
              <a:spcAft>
                <a:spcPct val="0"/>
              </a:spcAft>
              <a:buClr>
                <a:srgbClr val="CF152D"/>
              </a:buClr>
              <a:buSzPts val="126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4" b="1" dirty="0">
                <a:solidFill>
                  <a:srgbClr val="000000"/>
                </a:solidFill>
                <a:latin typeface="Arial" pitchFamily="34" charset="0"/>
                <a:ea typeface="Arial" pitchFamily="34" charset="0"/>
                <a:cs typeface="Arial" pitchFamily="34" charset="0"/>
                <a:sym typeface="Arial" pitchFamily="34" charset="0"/>
              </a:rPr>
              <a:t>Faster detection and notification </a:t>
            </a:r>
            <a:r>
              <a:rPr lang="en-US" sz="1864" dirty="0">
                <a:solidFill>
                  <a:srgbClr val="000000"/>
                </a:solidFill>
                <a:latin typeface="Arial" pitchFamily="34" charset="0"/>
                <a:ea typeface="Arial" pitchFamily="34" charset="0"/>
                <a:cs typeface="Arial" pitchFamily="34" charset="0"/>
                <a:sym typeface="Arial" pitchFamily="34" charset="0"/>
              </a:rPr>
              <a:t>(1 min)</a:t>
            </a:r>
            <a:endParaRPr sz="1730" dirty="0">
              <a:solidFill>
                <a:srgbClr val="000000"/>
              </a:solidFill>
              <a:latin typeface="Arial" pitchFamily="34" charset="0"/>
              <a:ea typeface="Arial" pitchFamily="34" charset="0"/>
              <a:cs typeface="Arial" pitchFamily="34" charset="0"/>
              <a:sym typeface="Arial" pitchFamily="34" charset="0"/>
            </a:endParaRPr>
          </a:p>
        </p:txBody>
      </p:sp>
      <p:grpSp>
        <p:nvGrpSpPr>
          <p:cNvPr id="481" name="Google Shape;481;p7"/>
          <p:cNvGrpSpPr/>
          <p:nvPr/>
        </p:nvGrpSpPr>
        <p:grpSpPr>
          <a:xfrm rot="10800000">
            <a:off x="749532" y="1995595"/>
            <a:ext cx="289854" cy="289854"/>
            <a:chOff x="6705895" y="1396245"/>
            <a:chExt cx="193901" cy="193901"/>
          </a:xfrm>
        </p:grpSpPr>
        <p:sp>
          <p:nvSpPr>
            <p:cNvPr id="482" name="Google Shape;482;p7"/>
            <p:cNvSpPr/>
            <p:nvPr/>
          </p:nvSpPr>
          <p:spPr>
            <a:xfrm>
              <a:off x="6705895" y="1396245"/>
              <a:ext cx="193901" cy="193901"/>
            </a:xfrm>
            <a:prstGeom prst="ellipse">
              <a:avLst/>
            </a:prstGeom>
            <a:solidFill>
              <a:schemeClr val="accen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sp>
          <p:nvSpPr>
            <p:cNvPr id="483" name="Google Shape;483;p7"/>
            <p:cNvSpPr/>
            <p:nvPr/>
          </p:nvSpPr>
          <p:spPr>
            <a:xfrm>
              <a:off x="6739444" y="1444288"/>
              <a:ext cx="57146" cy="97820"/>
            </a:xfrm>
            <a:custGeom>
              <a:avLst/>
              <a:gdLst/>
              <a:ahLst/>
              <a:cxnLst/>
              <a:rect l="l" t="t" r="r" b="b"/>
              <a:pathLst>
                <a:path w="57146" h="97820" extrusionOk="0">
                  <a:moveTo>
                    <a:pt x="48927" y="97819"/>
                  </a:moveTo>
                  <a:cubicBezTo>
                    <a:pt x="46971" y="97819"/>
                    <a:pt x="45014" y="97040"/>
                    <a:pt x="43456" y="95465"/>
                  </a:cubicBezTo>
                  <a:lnTo>
                    <a:pt x="2354" y="54379"/>
                  </a:lnTo>
                  <a:cubicBezTo>
                    <a:pt x="795" y="52820"/>
                    <a:pt x="0" y="50864"/>
                    <a:pt x="0" y="48908"/>
                  </a:cubicBezTo>
                  <a:cubicBezTo>
                    <a:pt x="0" y="46951"/>
                    <a:pt x="780" y="44995"/>
                    <a:pt x="2354" y="43436"/>
                  </a:cubicBezTo>
                  <a:lnTo>
                    <a:pt x="43440" y="2350"/>
                  </a:lnTo>
                  <a:cubicBezTo>
                    <a:pt x="46573" y="-783"/>
                    <a:pt x="51266" y="-783"/>
                    <a:pt x="54399" y="2350"/>
                  </a:cubicBezTo>
                  <a:cubicBezTo>
                    <a:pt x="57533" y="5483"/>
                    <a:pt x="57533" y="10176"/>
                    <a:pt x="54399" y="13309"/>
                  </a:cubicBezTo>
                  <a:lnTo>
                    <a:pt x="19183" y="48908"/>
                  </a:lnTo>
                  <a:lnTo>
                    <a:pt x="54797" y="84522"/>
                  </a:lnTo>
                  <a:cubicBezTo>
                    <a:pt x="57930" y="87655"/>
                    <a:pt x="57930" y="92348"/>
                    <a:pt x="54797" y="95481"/>
                  </a:cubicBezTo>
                  <a:cubicBezTo>
                    <a:pt x="53223" y="97041"/>
                    <a:pt x="50884" y="97820"/>
                    <a:pt x="48927" y="97820"/>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sp>
          <p:nvSpPr>
            <p:cNvPr id="484" name="Google Shape;484;p7"/>
            <p:cNvSpPr/>
            <p:nvPr/>
          </p:nvSpPr>
          <p:spPr>
            <a:xfrm>
              <a:off x="6741416" y="1485370"/>
              <a:ext cx="124814" cy="15651"/>
            </a:xfrm>
            <a:custGeom>
              <a:avLst/>
              <a:gdLst/>
              <a:ahLst/>
              <a:cxnLst/>
              <a:rect l="l" t="t" r="r" b="b"/>
              <a:pathLst>
                <a:path w="124814" h="15651" extrusionOk="0">
                  <a:moveTo>
                    <a:pt x="116989" y="15652"/>
                  </a:moveTo>
                  <a:lnTo>
                    <a:pt x="7826" y="15652"/>
                  </a:lnTo>
                  <a:cubicBezTo>
                    <a:pt x="3515" y="15652"/>
                    <a:pt x="0" y="12136"/>
                    <a:pt x="0" y="7826"/>
                  </a:cubicBezTo>
                  <a:cubicBezTo>
                    <a:pt x="0" y="3515"/>
                    <a:pt x="3515" y="0"/>
                    <a:pt x="7826" y="0"/>
                  </a:cubicBezTo>
                  <a:lnTo>
                    <a:pt x="116989" y="0"/>
                  </a:lnTo>
                  <a:cubicBezTo>
                    <a:pt x="121300" y="0"/>
                    <a:pt x="124815" y="3515"/>
                    <a:pt x="124815" y="7826"/>
                  </a:cubicBezTo>
                  <a:cubicBezTo>
                    <a:pt x="124815" y="12136"/>
                    <a:pt x="121300" y="15652"/>
                    <a:pt x="116989" y="15652"/>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grpSp>
      <p:sp>
        <p:nvSpPr>
          <p:cNvPr id="485" name="Google Shape;485;p7"/>
          <p:cNvSpPr txBox="1"/>
          <p:nvPr/>
        </p:nvSpPr>
        <p:spPr>
          <a:xfrm>
            <a:off x="1084332" y="2672863"/>
            <a:ext cx="3857189" cy="1028472"/>
          </a:xfrm>
          <a:prstGeom prst="rect">
            <a:avLst/>
          </a:prstGeom>
          <a:noFill/>
          <a:ln>
            <a:noFill/>
          </a:ln>
        </p:spPr>
        <p:txBody>
          <a:bodyPr spcFirstLastPara="1" wrap="square" lIns="121674" tIns="60821" rIns="121674" bIns="60821" anchor="t" anchorCtr="0">
            <a:noAutofit/>
          </a:bodyPr>
          <a:lstStyle>
            <a:defPPr marR="0" lvl="0" algn="l" rtl="0">
              <a:lnSpc>
                <a:spcPct val="100000"/>
              </a:lnSpc>
              <a:spcBef>
                <a:spcPct val="0"/>
              </a:spcBef>
              <a:spcAft>
                <a:spcPct val="0"/>
              </a:spcAft>
            </a:defPPr>
          </a:lstStyle>
          <a:p>
            <a:pPr defTabSz="912754">
              <a:spcBef>
                <a:spcPct val="0"/>
              </a:spcBef>
              <a:spcAft>
                <a:spcPct val="0"/>
              </a:spcAft>
              <a:buClr>
                <a:srgbClr val="CF152D"/>
              </a:buClr>
              <a:buSzPts val="126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4" b="1">
                <a:solidFill>
                  <a:srgbClr val="000000"/>
                </a:solidFill>
                <a:latin typeface="Arial" pitchFamily="34" charset="0"/>
                <a:ea typeface="Arial" pitchFamily="34" charset="0"/>
                <a:cs typeface="Arial" pitchFamily="34" charset="0"/>
                <a:sym typeface="Arial" pitchFamily="34" charset="0"/>
              </a:rPr>
              <a:t>Identifies all types </a:t>
            </a:r>
            <a:r>
              <a:rPr lang="en-US" sz="1864">
                <a:solidFill>
                  <a:srgbClr val="000000"/>
                </a:solidFill>
                <a:latin typeface="Arial" pitchFamily="34" charset="0"/>
                <a:ea typeface="Arial" pitchFamily="34" charset="0"/>
                <a:cs typeface="Arial" pitchFamily="34" charset="0"/>
                <a:sym typeface="Arial" pitchFamily="34" charset="0"/>
              </a:rPr>
              <a:t>of suspected hemorrhage, including IPH, IVH, SDH and SAH</a:t>
            </a:r>
            <a:endParaRPr sz="1730">
              <a:solidFill>
                <a:srgbClr val="000000"/>
              </a:solidFill>
              <a:latin typeface="Arial" pitchFamily="34" charset="0"/>
              <a:ea typeface="Arial" pitchFamily="34" charset="0"/>
              <a:cs typeface="Arial" pitchFamily="34" charset="0"/>
              <a:sym typeface="Arial" pitchFamily="34" charset="0"/>
            </a:endParaRPr>
          </a:p>
        </p:txBody>
      </p:sp>
      <p:grpSp>
        <p:nvGrpSpPr>
          <p:cNvPr id="486" name="Google Shape;486;p7"/>
          <p:cNvGrpSpPr/>
          <p:nvPr/>
        </p:nvGrpSpPr>
        <p:grpSpPr>
          <a:xfrm rot="10800000">
            <a:off x="736885" y="2782822"/>
            <a:ext cx="289854" cy="289854"/>
            <a:chOff x="6705895" y="1396245"/>
            <a:chExt cx="193901" cy="193901"/>
          </a:xfrm>
        </p:grpSpPr>
        <p:sp>
          <p:nvSpPr>
            <p:cNvPr id="487" name="Google Shape;487;p7"/>
            <p:cNvSpPr/>
            <p:nvPr/>
          </p:nvSpPr>
          <p:spPr>
            <a:xfrm>
              <a:off x="6705895" y="1396245"/>
              <a:ext cx="193901" cy="193901"/>
            </a:xfrm>
            <a:prstGeom prst="ellipse">
              <a:avLst/>
            </a:prstGeom>
            <a:solidFill>
              <a:schemeClr val="accen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sp>
          <p:nvSpPr>
            <p:cNvPr id="488" name="Google Shape;488;p7"/>
            <p:cNvSpPr/>
            <p:nvPr/>
          </p:nvSpPr>
          <p:spPr>
            <a:xfrm>
              <a:off x="6739444" y="1444288"/>
              <a:ext cx="57146" cy="97820"/>
            </a:xfrm>
            <a:custGeom>
              <a:avLst/>
              <a:gdLst/>
              <a:ahLst/>
              <a:cxnLst/>
              <a:rect l="l" t="t" r="r" b="b"/>
              <a:pathLst>
                <a:path w="57146" h="97820" extrusionOk="0">
                  <a:moveTo>
                    <a:pt x="48927" y="97819"/>
                  </a:moveTo>
                  <a:cubicBezTo>
                    <a:pt x="46971" y="97819"/>
                    <a:pt x="45014" y="97040"/>
                    <a:pt x="43456" y="95465"/>
                  </a:cubicBezTo>
                  <a:lnTo>
                    <a:pt x="2354" y="54379"/>
                  </a:lnTo>
                  <a:cubicBezTo>
                    <a:pt x="795" y="52820"/>
                    <a:pt x="0" y="50864"/>
                    <a:pt x="0" y="48908"/>
                  </a:cubicBezTo>
                  <a:cubicBezTo>
                    <a:pt x="0" y="46951"/>
                    <a:pt x="780" y="44995"/>
                    <a:pt x="2354" y="43436"/>
                  </a:cubicBezTo>
                  <a:lnTo>
                    <a:pt x="43440" y="2350"/>
                  </a:lnTo>
                  <a:cubicBezTo>
                    <a:pt x="46573" y="-783"/>
                    <a:pt x="51266" y="-783"/>
                    <a:pt x="54399" y="2350"/>
                  </a:cubicBezTo>
                  <a:cubicBezTo>
                    <a:pt x="57533" y="5483"/>
                    <a:pt x="57533" y="10176"/>
                    <a:pt x="54399" y="13309"/>
                  </a:cubicBezTo>
                  <a:lnTo>
                    <a:pt x="19183" y="48908"/>
                  </a:lnTo>
                  <a:lnTo>
                    <a:pt x="54797" y="84522"/>
                  </a:lnTo>
                  <a:cubicBezTo>
                    <a:pt x="57930" y="87655"/>
                    <a:pt x="57930" y="92348"/>
                    <a:pt x="54797" y="95481"/>
                  </a:cubicBezTo>
                  <a:cubicBezTo>
                    <a:pt x="53223" y="97041"/>
                    <a:pt x="50884" y="97820"/>
                    <a:pt x="48927" y="97820"/>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sp>
          <p:nvSpPr>
            <p:cNvPr id="489" name="Google Shape;489;p7"/>
            <p:cNvSpPr/>
            <p:nvPr/>
          </p:nvSpPr>
          <p:spPr>
            <a:xfrm>
              <a:off x="6741416" y="1485370"/>
              <a:ext cx="124814" cy="15651"/>
            </a:xfrm>
            <a:custGeom>
              <a:avLst/>
              <a:gdLst/>
              <a:ahLst/>
              <a:cxnLst/>
              <a:rect l="l" t="t" r="r" b="b"/>
              <a:pathLst>
                <a:path w="124814" h="15651" extrusionOk="0">
                  <a:moveTo>
                    <a:pt x="116989" y="15652"/>
                  </a:moveTo>
                  <a:lnTo>
                    <a:pt x="7826" y="15652"/>
                  </a:lnTo>
                  <a:cubicBezTo>
                    <a:pt x="3515" y="15652"/>
                    <a:pt x="0" y="12136"/>
                    <a:pt x="0" y="7826"/>
                  </a:cubicBezTo>
                  <a:cubicBezTo>
                    <a:pt x="0" y="3515"/>
                    <a:pt x="3515" y="0"/>
                    <a:pt x="7826" y="0"/>
                  </a:cubicBezTo>
                  <a:lnTo>
                    <a:pt x="116989" y="0"/>
                  </a:lnTo>
                  <a:cubicBezTo>
                    <a:pt x="121300" y="0"/>
                    <a:pt x="124815" y="3515"/>
                    <a:pt x="124815" y="7826"/>
                  </a:cubicBezTo>
                  <a:cubicBezTo>
                    <a:pt x="124815" y="12136"/>
                    <a:pt x="121300" y="15652"/>
                    <a:pt x="116989" y="15652"/>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grpSp>
      <p:sp>
        <p:nvSpPr>
          <p:cNvPr id="490" name="Google Shape;490;p7"/>
          <p:cNvSpPr txBox="1"/>
          <p:nvPr/>
        </p:nvSpPr>
        <p:spPr>
          <a:xfrm>
            <a:off x="1096983" y="4383461"/>
            <a:ext cx="3665461" cy="711681"/>
          </a:xfrm>
          <a:prstGeom prst="rect">
            <a:avLst/>
          </a:prstGeom>
          <a:noFill/>
          <a:ln>
            <a:noFill/>
          </a:ln>
        </p:spPr>
        <p:txBody>
          <a:bodyPr spcFirstLastPara="1" wrap="square" lIns="121674" tIns="60821" rIns="121674" bIns="60821" anchor="t" anchorCtr="0">
            <a:noAutofit/>
          </a:bodyPr>
          <a:lstStyle>
            <a:defPPr marR="0" lvl="0" algn="l" rtl="0">
              <a:lnSpc>
                <a:spcPct val="100000"/>
              </a:lnSpc>
              <a:spcBef>
                <a:spcPct val="0"/>
              </a:spcBef>
              <a:spcAft>
                <a:spcPct val="0"/>
              </a:spcAft>
            </a:defPPr>
          </a:lstStyle>
          <a:p>
            <a:pPr defTabSz="912754">
              <a:spcBef>
                <a:spcPct val="0"/>
              </a:spcBef>
              <a:spcAft>
                <a:spcPct val="0"/>
              </a:spcAft>
              <a:buClr>
                <a:srgbClr val="CF152D"/>
              </a:buClr>
              <a:buSzPts val="126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864">
              <a:solidFill>
                <a:srgbClr val="000000"/>
              </a:solidFill>
              <a:latin typeface="Arial" pitchFamily="34" charset="0"/>
              <a:cs typeface="Arial" pitchFamily="34" charset="0"/>
              <a:sym typeface="Arial" pitchFamily="34" charset="0"/>
            </a:endParaRPr>
          </a:p>
        </p:txBody>
      </p:sp>
      <p:grpSp>
        <p:nvGrpSpPr>
          <p:cNvPr id="495" name="Google Shape;495;p7"/>
          <p:cNvGrpSpPr/>
          <p:nvPr/>
        </p:nvGrpSpPr>
        <p:grpSpPr>
          <a:xfrm>
            <a:off x="736885" y="5258991"/>
            <a:ext cx="4767185" cy="708024"/>
            <a:chOff x="558800" y="3089257"/>
            <a:chExt cx="3002954" cy="286848"/>
          </a:xfrm>
        </p:grpSpPr>
        <p:sp>
          <p:nvSpPr>
            <p:cNvPr id="496" name="Google Shape;496;p7"/>
            <p:cNvSpPr/>
            <p:nvPr/>
          </p:nvSpPr>
          <p:spPr>
            <a:xfrm>
              <a:off x="558800" y="3089257"/>
              <a:ext cx="1457026" cy="286848"/>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algn="ct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4">
                  <a:solidFill>
                    <a:srgbClr val="000000"/>
                  </a:solidFill>
                  <a:latin typeface="Arial" pitchFamily="34" charset="0"/>
                  <a:ea typeface="Arial" pitchFamily="34" charset="0"/>
                  <a:cs typeface="Arial" pitchFamily="34" charset="0"/>
                  <a:sym typeface="Arial" pitchFamily="34" charset="0"/>
                </a:rPr>
                <a:t>Sensitivity</a:t>
              </a:r>
              <a:br>
                <a:rPr lang="en-US" sz="1864">
                  <a:solidFill>
                    <a:srgbClr val="000000"/>
                  </a:solidFill>
                  <a:latin typeface="Arial" pitchFamily="34" charset="0"/>
                  <a:ea typeface="Arial" pitchFamily="34" charset="0"/>
                  <a:cs typeface="Arial" pitchFamily="34" charset="0"/>
                  <a:sym typeface="Arial" pitchFamily="34" charset="0"/>
                </a:rPr>
              </a:br>
              <a:r>
                <a:rPr lang="en-US" sz="1864" b="1">
                  <a:solidFill>
                    <a:srgbClr val="CF152D"/>
                  </a:solidFill>
                  <a:latin typeface="Arial" pitchFamily="34" charset="0"/>
                  <a:ea typeface="Arial" pitchFamily="34" charset="0"/>
                  <a:cs typeface="Arial" pitchFamily="34" charset="0"/>
                  <a:sym typeface="Arial" pitchFamily="34" charset="0"/>
                </a:rPr>
                <a:t>98%</a:t>
              </a:r>
              <a:endParaRPr sz="1864">
                <a:solidFill>
                  <a:srgbClr val="000000"/>
                </a:solidFill>
                <a:latin typeface="Arial" pitchFamily="34" charset="0"/>
                <a:cs typeface="Arial" pitchFamily="34" charset="0"/>
                <a:sym typeface="Arial" pitchFamily="34" charset="0"/>
              </a:endParaRPr>
            </a:p>
          </p:txBody>
        </p:sp>
        <p:sp>
          <p:nvSpPr>
            <p:cNvPr id="497" name="Google Shape;497;p7"/>
            <p:cNvSpPr/>
            <p:nvPr/>
          </p:nvSpPr>
          <p:spPr>
            <a:xfrm>
              <a:off x="2104728" y="3089257"/>
              <a:ext cx="1457026" cy="286848"/>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algn="ct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4">
                  <a:solidFill>
                    <a:srgbClr val="000000"/>
                  </a:solidFill>
                  <a:latin typeface="Arial" pitchFamily="34" charset="0"/>
                  <a:ea typeface="Arial" pitchFamily="34" charset="0"/>
                  <a:cs typeface="Arial" pitchFamily="34" charset="0"/>
                  <a:sym typeface="Arial" pitchFamily="34" charset="0"/>
                </a:rPr>
                <a:t>Specificity </a:t>
              </a:r>
              <a:br>
                <a:rPr lang="en-US" sz="1864">
                  <a:solidFill>
                    <a:srgbClr val="000000"/>
                  </a:solidFill>
                  <a:latin typeface="Arial" pitchFamily="34" charset="0"/>
                  <a:ea typeface="Arial" pitchFamily="34" charset="0"/>
                  <a:cs typeface="Arial" pitchFamily="34" charset="0"/>
                  <a:sym typeface="Arial" pitchFamily="34" charset="0"/>
                </a:rPr>
              </a:br>
              <a:r>
                <a:rPr lang="en-US" sz="1864">
                  <a:solidFill>
                    <a:srgbClr val="C00000"/>
                  </a:solidFill>
                  <a:latin typeface="Arial" pitchFamily="34" charset="0"/>
                  <a:ea typeface="Arial" pitchFamily="34" charset="0"/>
                  <a:cs typeface="Arial" pitchFamily="34" charset="0"/>
                  <a:sym typeface="Arial" pitchFamily="34" charset="0"/>
                </a:rPr>
                <a:t>&gt;</a:t>
              </a:r>
              <a:r>
                <a:rPr lang="en-US" sz="1864" b="1">
                  <a:solidFill>
                    <a:srgbClr val="CF152D"/>
                  </a:solidFill>
                  <a:latin typeface="Arial" pitchFamily="34" charset="0"/>
                  <a:ea typeface="Arial" pitchFamily="34" charset="0"/>
                  <a:cs typeface="Arial" pitchFamily="34" charset="0"/>
                  <a:sym typeface="Arial" pitchFamily="34" charset="0"/>
                </a:rPr>
                <a:t>99% </a:t>
              </a:r>
              <a:endParaRPr sz="1864">
                <a:solidFill>
                  <a:srgbClr val="000000"/>
                </a:solidFill>
                <a:latin typeface="Arial" pitchFamily="34" charset="0"/>
                <a:cs typeface="Arial" pitchFamily="34" charset="0"/>
                <a:sym typeface="Arial" pitchFamily="34" charset="0"/>
              </a:endParaRPr>
            </a:p>
          </p:txBody>
        </p:sp>
      </p:grpSp>
      <p:pic>
        <p:nvPicPr>
          <p:cNvPr id="500" name="Google Shape;500;p7" descr="A picture containing text, electronics&#10;&#10;Description automatically generated"/>
          <p:cNvPicPr preferRelativeResize="0"/>
          <p:nvPr/>
        </p:nvPicPr>
        <p:blipFill>
          <a:blip r:embed="rId3" cstate="screen">
            <a:alphaModFix/>
            <a:extLst>
              <a:ext uri="{28A0092B-C50C-407E-A947-70E740481C1C}">
                <a14:useLocalDpi xmlns:a14="http://schemas.microsoft.com/office/drawing/2010/main"/>
              </a:ext>
            </a:extLst>
          </a:blip>
          <a:srcRect/>
          <a:stretch>
            <a:fillRect/>
          </a:stretch>
        </p:blipFill>
        <p:spPr>
          <a:xfrm>
            <a:off x="6357361" y="1233211"/>
            <a:ext cx="2835533" cy="5357698"/>
          </a:xfrm>
          <a:prstGeom prst="rect">
            <a:avLst/>
          </a:prstGeom>
          <a:noFill/>
          <a:ln>
            <a:noFill/>
          </a:ln>
        </p:spPr>
      </p:pic>
      <p:pic>
        <p:nvPicPr>
          <p:cNvPr id="501" name="Google Shape;501;p7" descr="A picture containing text, electronics, black, remote control&#10;&#10;Description automatically generated"/>
          <p:cNvPicPr preferRelativeResize="0"/>
          <p:nvPr/>
        </p:nvPicPr>
        <p:blipFill>
          <a:blip r:embed="rId4" cstate="screen">
            <a:alphaModFix/>
            <a:extLst>
              <a:ext uri="{28A0092B-C50C-407E-A947-70E740481C1C}">
                <a14:useLocalDpi xmlns:a14="http://schemas.microsoft.com/office/drawing/2010/main"/>
              </a:ext>
            </a:extLst>
          </a:blip>
          <a:srcRect/>
          <a:stretch>
            <a:fillRect/>
          </a:stretch>
        </p:blipFill>
        <p:spPr>
          <a:xfrm>
            <a:off x="9194452" y="1233211"/>
            <a:ext cx="2631505" cy="5463177"/>
          </a:xfrm>
          <a:prstGeom prst="rect">
            <a:avLst/>
          </a:prstGeom>
          <a:noFill/>
          <a:ln>
            <a:noFill/>
          </a:ln>
        </p:spPr>
      </p:pic>
      <p:sp>
        <p:nvSpPr>
          <p:cNvPr id="24" name="Google Shape;490;p7">
            <a:extLst>
              <a:ext uri="{FF2B5EF4-FFF2-40B4-BE49-F238E27FC236}">
                <a16:creationId xmlns:a16="http://schemas.microsoft.com/office/drawing/2014/main" id="{2D55D12E-E727-7C4A-46F6-D7D35AFEEE0A}"/>
              </a:ext>
            </a:extLst>
          </p:cNvPr>
          <p:cNvSpPr txBox="1"/>
          <p:nvPr/>
        </p:nvSpPr>
        <p:spPr>
          <a:xfrm>
            <a:off x="1088750" y="3802102"/>
            <a:ext cx="3805386" cy="711681"/>
          </a:xfrm>
          <a:prstGeom prst="rect">
            <a:avLst/>
          </a:prstGeom>
          <a:noFill/>
          <a:ln>
            <a:noFill/>
          </a:ln>
        </p:spPr>
        <p:txBody>
          <a:bodyPr spcFirstLastPara="1" wrap="square" lIns="121674" tIns="60821" rIns="121674" bIns="60821" anchor="t" anchorCtr="0">
            <a:noAutofit/>
          </a:bodyPr>
          <a:lstStyle>
            <a:defPPr marR="0" lvl="0" algn="l" rtl="0">
              <a:lnSpc>
                <a:spcPct val="100000"/>
              </a:lnSpc>
              <a:spcBef>
                <a:spcPct val="0"/>
              </a:spcBef>
              <a:spcAft>
                <a:spcPct val="0"/>
              </a:spcAft>
            </a:defPPr>
          </a:lstStyle>
          <a:p>
            <a:pPr defTabSz="912754">
              <a:spcBef>
                <a:spcPct val="0"/>
              </a:spcBef>
              <a:spcAft>
                <a:spcPct val="0"/>
              </a:spcAft>
              <a:buClr>
                <a:srgbClr val="CF152D"/>
              </a:buClr>
              <a:buSzPts val="126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4" b="1">
                <a:solidFill>
                  <a:srgbClr val="000000"/>
                </a:solidFill>
                <a:latin typeface="Arial" pitchFamily="34" charset="0"/>
                <a:ea typeface="Arial" pitchFamily="34" charset="0"/>
                <a:cs typeface="Arial" pitchFamily="34" charset="0"/>
                <a:sym typeface="Arial" pitchFamily="34" charset="0"/>
              </a:rPr>
              <a:t>Broad range </a:t>
            </a:r>
            <a:r>
              <a:rPr lang="en-US" sz="1864">
                <a:solidFill>
                  <a:srgbClr val="000000"/>
                </a:solidFill>
                <a:latin typeface="Arial" pitchFamily="34" charset="0"/>
                <a:ea typeface="Arial" pitchFamily="34" charset="0"/>
                <a:cs typeface="Arial" pitchFamily="34" charset="0"/>
                <a:sym typeface="Arial" pitchFamily="34" charset="0"/>
              </a:rPr>
              <a:t>including suspected ICH </a:t>
            </a:r>
            <a:r>
              <a:rPr lang="en-US" sz="1864" b="1">
                <a:solidFill>
                  <a:srgbClr val="941B1F"/>
                </a:solidFill>
                <a:latin typeface="Arial" pitchFamily="34" charset="0"/>
                <a:ea typeface="Arial" pitchFamily="34" charset="0"/>
                <a:cs typeface="Arial" pitchFamily="34" charset="0"/>
                <a:sym typeface="Arial" pitchFamily="34" charset="0"/>
              </a:rPr>
              <a:t>as small as 0.4ml</a:t>
            </a:r>
            <a:endParaRPr sz="1864" b="1">
              <a:solidFill>
                <a:srgbClr val="941B1F"/>
              </a:solidFill>
              <a:latin typeface="Arial" pitchFamily="34" charset="0"/>
              <a:cs typeface="Arial" pitchFamily="34" charset="0"/>
              <a:sym typeface="Arial" pitchFamily="34" charset="0"/>
            </a:endParaRPr>
          </a:p>
        </p:txBody>
      </p:sp>
      <p:grpSp>
        <p:nvGrpSpPr>
          <p:cNvPr id="25" name="Google Shape;491;p7">
            <a:extLst>
              <a:ext uri="{FF2B5EF4-FFF2-40B4-BE49-F238E27FC236}">
                <a16:creationId xmlns:a16="http://schemas.microsoft.com/office/drawing/2014/main" id="{9E87D50E-3CD5-D639-D89E-F0A0E6E82EA9}"/>
              </a:ext>
            </a:extLst>
          </p:cNvPr>
          <p:cNvGrpSpPr/>
          <p:nvPr/>
        </p:nvGrpSpPr>
        <p:grpSpPr>
          <a:xfrm rot="10800000">
            <a:off x="749532" y="3912060"/>
            <a:ext cx="289854" cy="289854"/>
            <a:chOff x="6705895" y="1396245"/>
            <a:chExt cx="193901" cy="193901"/>
          </a:xfrm>
        </p:grpSpPr>
        <p:sp>
          <p:nvSpPr>
            <p:cNvPr id="26" name="Google Shape;492;p7">
              <a:extLst>
                <a:ext uri="{FF2B5EF4-FFF2-40B4-BE49-F238E27FC236}">
                  <a16:creationId xmlns:a16="http://schemas.microsoft.com/office/drawing/2014/main" id="{A18757B3-0733-7875-B2AE-EF15FA43B15B}"/>
                </a:ext>
              </a:extLst>
            </p:cNvPr>
            <p:cNvSpPr/>
            <p:nvPr/>
          </p:nvSpPr>
          <p:spPr>
            <a:xfrm>
              <a:off x="6705895" y="1396245"/>
              <a:ext cx="193901" cy="193901"/>
            </a:xfrm>
            <a:prstGeom prst="ellipse">
              <a:avLst/>
            </a:prstGeom>
            <a:solidFill>
              <a:schemeClr val="accen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sp>
          <p:nvSpPr>
            <p:cNvPr id="27" name="Google Shape;493;p7">
              <a:extLst>
                <a:ext uri="{FF2B5EF4-FFF2-40B4-BE49-F238E27FC236}">
                  <a16:creationId xmlns:a16="http://schemas.microsoft.com/office/drawing/2014/main" id="{5EE9AB45-4C4F-955D-66AF-37EA07DBEA1C}"/>
                </a:ext>
              </a:extLst>
            </p:cNvPr>
            <p:cNvSpPr/>
            <p:nvPr/>
          </p:nvSpPr>
          <p:spPr>
            <a:xfrm>
              <a:off x="6739444" y="1444288"/>
              <a:ext cx="57146" cy="97820"/>
            </a:xfrm>
            <a:custGeom>
              <a:avLst/>
              <a:gdLst/>
              <a:ahLst/>
              <a:cxnLst/>
              <a:rect l="l" t="t" r="r" b="b"/>
              <a:pathLst>
                <a:path w="57146" h="97820" extrusionOk="0">
                  <a:moveTo>
                    <a:pt x="48927" y="97819"/>
                  </a:moveTo>
                  <a:cubicBezTo>
                    <a:pt x="46971" y="97819"/>
                    <a:pt x="45014" y="97040"/>
                    <a:pt x="43456" y="95465"/>
                  </a:cubicBezTo>
                  <a:lnTo>
                    <a:pt x="2354" y="54379"/>
                  </a:lnTo>
                  <a:cubicBezTo>
                    <a:pt x="795" y="52820"/>
                    <a:pt x="0" y="50864"/>
                    <a:pt x="0" y="48908"/>
                  </a:cubicBezTo>
                  <a:cubicBezTo>
                    <a:pt x="0" y="46951"/>
                    <a:pt x="780" y="44995"/>
                    <a:pt x="2354" y="43436"/>
                  </a:cubicBezTo>
                  <a:lnTo>
                    <a:pt x="43440" y="2350"/>
                  </a:lnTo>
                  <a:cubicBezTo>
                    <a:pt x="46573" y="-783"/>
                    <a:pt x="51266" y="-783"/>
                    <a:pt x="54399" y="2350"/>
                  </a:cubicBezTo>
                  <a:cubicBezTo>
                    <a:pt x="57533" y="5483"/>
                    <a:pt x="57533" y="10176"/>
                    <a:pt x="54399" y="13309"/>
                  </a:cubicBezTo>
                  <a:lnTo>
                    <a:pt x="19183" y="48908"/>
                  </a:lnTo>
                  <a:lnTo>
                    <a:pt x="54797" y="84522"/>
                  </a:lnTo>
                  <a:cubicBezTo>
                    <a:pt x="57930" y="87655"/>
                    <a:pt x="57930" y="92348"/>
                    <a:pt x="54797" y="95481"/>
                  </a:cubicBezTo>
                  <a:cubicBezTo>
                    <a:pt x="53223" y="97041"/>
                    <a:pt x="50884" y="97820"/>
                    <a:pt x="48927" y="97820"/>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sp>
          <p:nvSpPr>
            <p:cNvPr id="28" name="Google Shape;494;p7">
              <a:extLst>
                <a:ext uri="{FF2B5EF4-FFF2-40B4-BE49-F238E27FC236}">
                  <a16:creationId xmlns:a16="http://schemas.microsoft.com/office/drawing/2014/main" id="{FE6D822C-92EE-F9A0-F7C5-66DD4C7F38AA}"/>
                </a:ext>
              </a:extLst>
            </p:cNvPr>
            <p:cNvSpPr/>
            <p:nvPr/>
          </p:nvSpPr>
          <p:spPr>
            <a:xfrm>
              <a:off x="6741416" y="1485370"/>
              <a:ext cx="124814" cy="15651"/>
            </a:xfrm>
            <a:custGeom>
              <a:avLst/>
              <a:gdLst/>
              <a:ahLst/>
              <a:cxnLst/>
              <a:rect l="l" t="t" r="r" b="b"/>
              <a:pathLst>
                <a:path w="124814" h="15651" extrusionOk="0">
                  <a:moveTo>
                    <a:pt x="116989" y="15652"/>
                  </a:moveTo>
                  <a:lnTo>
                    <a:pt x="7826" y="15652"/>
                  </a:lnTo>
                  <a:cubicBezTo>
                    <a:pt x="3515" y="15652"/>
                    <a:pt x="0" y="12136"/>
                    <a:pt x="0" y="7826"/>
                  </a:cubicBezTo>
                  <a:cubicBezTo>
                    <a:pt x="0" y="3515"/>
                    <a:pt x="3515" y="0"/>
                    <a:pt x="7826" y="0"/>
                  </a:cubicBezTo>
                  <a:lnTo>
                    <a:pt x="116989" y="0"/>
                  </a:lnTo>
                  <a:cubicBezTo>
                    <a:pt x="121300" y="0"/>
                    <a:pt x="124815" y="3515"/>
                    <a:pt x="124815" y="7826"/>
                  </a:cubicBezTo>
                  <a:cubicBezTo>
                    <a:pt x="124815" y="12136"/>
                    <a:pt x="121300" y="15652"/>
                    <a:pt x="116989" y="15652"/>
                  </a:cubicBezTo>
                  <a:close/>
                </a:path>
              </a:pathLst>
            </a:custGeom>
            <a:solidFill>
              <a:schemeClr val="lt1"/>
            </a:solidFill>
            <a:ln>
              <a:noFill/>
            </a:ln>
          </p:spPr>
          <p:txBody>
            <a:bodyPr spcFirstLastPara="1" wrap="square" lIns="121674" tIns="60821" rIns="121674" bIns="60821" anchor="ctr" anchorCtr="0">
              <a:noAutofit/>
            </a:bodyPr>
            <a:lstStyle>
              <a:defPPr marR="0" lvl="0" algn="l" rtl="0">
                <a:lnSpc>
                  <a:spcPct val="100000"/>
                </a:lnSpc>
                <a:spcBef>
                  <a:spcPct val="0"/>
                </a:spcBef>
                <a:spcAft>
                  <a:spcPct val="0"/>
                </a:spcAft>
              </a:defPPr>
            </a:lstStyle>
            <a:p>
              <a:pPr defTabSz="912754">
                <a:spcBef>
                  <a:spcPct val="0"/>
                </a:spcBef>
                <a:spcAft>
                  <a:spcPct val="0"/>
                </a:spcAft>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1797">
                <a:solidFill>
                  <a:srgbClr val="000000"/>
                </a:solidFill>
                <a:latin typeface="Arial" pitchFamily="34" charset="0"/>
                <a:ea typeface="Arial" pitchFamily="34" charset="0"/>
                <a:cs typeface="Arial" pitchFamily="34" charset="0"/>
                <a:sym typeface="Arial" pitchFamily="34" charset="0"/>
              </a:endParaRPr>
            </a:p>
          </p:txBody>
        </p:sp>
      </p:grpSp>
      <p:sp>
        <p:nvSpPr>
          <p:cNvPr id="3" name="7-Point Star 2">
            <a:extLst>
              <a:ext uri="{FF2B5EF4-FFF2-40B4-BE49-F238E27FC236}">
                <a16:creationId xmlns:a16="http://schemas.microsoft.com/office/drawing/2014/main" id="{C04E7046-5A75-FA96-66BB-8BBA7664E785}"/>
              </a:ext>
            </a:extLst>
          </p:cNvPr>
          <p:cNvSpPr/>
          <p:nvPr/>
        </p:nvSpPr>
        <p:spPr>
          <a:xfrm>
            <a:off x="5074418" y="4742308"/>
            <a:ext cx="773736" cy="711681"/>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754">
              <a:defRPr/>
            </a:pPr>
            <a:endParaRPr lang="en-US" sz="1400" dirty="0">
              <a:solidFill>
                <a:srgbClr val="FFFFFF"/>
              </a:solidFill>
              <a:latin typeface="Arial" panose="020B0604020202020204"/>
              <a:sym typeface="Arial"/>
            </a:endParaRPr>
          </a:p>
        </p:txBody>
      </p:sp>
      <p:sp>
        <p:nvSpPr>
          <p:cNvPr id="2" name="TextBox 1">
            <a:extLst>
              <a:ext uri="{FF2B5EF4-FFF2-40B4-BE49-F238E27FC236}">
                <a16:creationId xmlns:a16="http://schemas.microsoft.com/office/drawing/2014/main" id="{CC9E4311-A553-E05E-3F02-C15C874D1E98}"/>
              </a:ext>
            </a:extLst>
          </p:cNvPr>
          <p:cNvSpPr txBox="1"/>
          <p:nvPr/>
        </p:nvSpPr>
        <p:spPr>
          <a:xfrm>
            <a:off x="5114629" y="4983986"/>
            <a:ext cx="716863" cy="307777"/>
          </a:xfrm>
          <a:prstGeom prst="rect">
            <a:avLst/>
          </a:prstGeom>
          <a:noFill/>
        </p:spPr>
        <p:txBody>
          <a:bodyPr wrap="none" rtlCol="0">
            <a:spAutoFit/>
          </a:bodyPr>
          <a:lstStyle/>
          <a:p>
            <a:r>
              <a:rPr lang="en-US" sz="1400" dirty="0">
                <a:solidFill>
                  <a:schemeClr val="bg1"/>
                </a:solidFill>
              </a:rPr>
              <a:t>N=900</a:t>
            </a:r>
          </a:p>
        </p:txBody>
      </p:sp>
      <p:sp>
        <p:nvSpPr>
          <p:cNvPr id="8" name="Title 7">
            <a:extLst>
              <a:ext uri="{FF2B5EF4-FFF2-40B4-BE49-F238E27FC236}">
                <a16:creationId xmlns:a16="http://schemas.microsoft.com/office/drawing/2014/main" id="{89DF9A10-78EC-3F86-840D-DD6983EFEB38}"/>
              </a:ext>
            </a:extLst>
          </p:cNvPr>
          <p:cNvSpPr>
            <a:spLocks noGrp="1"/>
          </p:cNvSpPr>
          <p:nvPr>
            <p:ph type="title"/>
          </p:nvPr>
        </p:nvSpPr>
        <p:spPr>
          <a:xfrm>
            <a:off x="609600" y="199505"/>
            <a:ext cx="10744200" cy="1185577"/>
          </a:xfrm>
        </p:spPr>
        <p:txBody>
          <a:bodyPr/>
          <a:lstStyle/>
          <a:p>
            <a:r>
              <a:rPr lang="en-US" dirty="0">
                <a:sym typeface="Arial" pitchFamily="34" charset="0"/>
              </a:rPr>
              <a:t> ICH 3.0: Key Features</a:t>
            </a:r>
            <a:endParaRPr lang="en-US" dirty="0"/>
          </a:p>
        </p:txBody>
      </p:sp>
    </p:spTree>
    <p:extLst>
      <p:ext uri="{BB962C8B-B14F-4D97-AF65-F5344CB8AC3E}">
        <p14:creationId xmlns:p14="http://schemas.microsoft.com/office/powerpoint/2010/main" val="180559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3"/>
          <p:cNvSpPr txBox="1"/>
          <p:nvPr/>
        </p:nvSpPr>
        <p:spPr>
          <a:xfrm>
            <a:off x="28365" y="1860990"/>
            <a:ext cx="6906388" cy="4511685"/>
          </a:xfrm>
          <a:prstGeom prst="rect">
            <a:avLst/>
          </a:prstGeom>
          <a:gradFill>
            <a:gsLst>
              <a:gs pos="0">
                <a:srgbClr val="EEEEEE">
                  <a:alpha val="0"/>
                </a:srgbClr>
              </a:gs>
              <a:gs pos="100000">
                <a:schemeClr val="lt2"/>
              </a:gs>
            </a:gsLst>
            <a:lin ang="10800000" scaled="0"/>
          </a:gradFill>
          <a:ln>
            <a:noFill/>
          </a:ln>
        </p:spPr>
        <p:txBody>
          <a:bodyPr spcFirstLastPara="1" wrap="square" lIns="243608" tIns="22812" rIns="45658" bIns="22812" anchor="ctr" anchorCtr="0">
            <a:normAutofit/>
          </a:bodyPr>
          <a:lstStyle>
            <a:defPPr marR="0" lvl="0" algn="l" rtl="0">
              <a:lnSpc>
                <a:spcPct val="100000"/>
              </a:lnSpc>
              <a:spcBef>
                <a:spcPct val="0"/>
              </a:spcBef>
              <a:spcAft>
                <a:spcPct val="0"/>
              </a:spcAft>
            </a:defPPr>
          </a:lstStyle>
          <a:p>
            <a:pPr defTabSz="913599">
              <a:spcBef>
                <a:spcPct val="0"/>
              </a:spcBef>
              <a:spcAft>
                <a:spcPct val="0"/>
              </a:spcAft>
              <a:buClr>
                <a:srgbClr val="CF152D"/>
              </a:buClr>
              <a:buSzPts val="160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endParaRPr sz="2131">
              <a:solidFill>
                <a:srgbClr val="000000"/>
              </a:solidFill>
              <a:latin typeface="Arial" pitchFamily="34" charset="0"/>
              <a:ea typeface="Arial" pitchFamily="34" charset="0"/>
              <a:cs typeface="Arial" pitchFamily="34" charset="0"/>
              <a:sym typeface="Arial" pitchFamily="34" charset="0"/>
            </a:endParaRPr>
          </a:p>
        </p:txBody>
      </p:sp>
      <p:sp>
        <p:nvSpPr>
          <p:cNvPr id="650" name="Google Shape;650;p13"/>
          <p:cNvSpPr txBox="1">
            <a:spLocks noGrp="1"/>
          </p:cNvSpPr>
          <p:nvPr>
            <p:ph type="title"/>
          </p:nvPr>
        </p:nvSpPr>
        <p:spPr>
          <a:xfrm>
            <a:off x="626533" y="365124"/>
            <a:ext cx="10938935" cy="822961"/>
          </a:xfrm>
          <a:noFill/>
          <a:ln>
            <a:noFill/>
          </a:ln>
        </p:spPr>
        <p:txBody>
          <a:bodyPr spcFirstLastPara="1" vert="horz" wrap="square" lIns="121787" tIns="60877" rIns="121787" bIns="60877" rtlCol="0" anchor="ctr" anchorCtr="0">
            <a:noAutofit/>
          </a:bodyPr>
          <a:lstStyle/>
          <a:p>
            <a:r>
              <a:rPr lang="en-US" dirty="0">
                <a:sym typeface="Arial" pitchFamily="34" charset="0"/>
              </a:rPr>
              <a:t>  </a:t>
            </a:r>
            <a:r>
              <a:rPr lang="en-US" dirty="0" err="1">
                <a:sym typeface="Arial" pitchFamily="34" charset="0"/>
              </a:rPr>
              <a:t>Hyperdensity</a:t>
            </a:r>
            <a:endParaRPr lang="en-US" dirty="0"/>
          </a:p>
        </p:txBody>
      </p:sp>
      <p:grpSp>
        <p:nvGrpSpPr>
          <p:cNvPr id="652" name="Google Shape;652;p13"/>
          <p:cNvGrpSpPr/>
          <p:nvPr/>
        </p:nvGrpSpPr>
        <p:grpSpPr>
          <a:xfrm>
            <a:off x="805619" y="1937781"/>
            <a:ext cx="3723123" cy="1037819"/>
            <a:chOff x="572466" y="1148115"/>
            <a:chExt cx="2794928" cy="779085"/>
          </a:xfrm>
        </p:grpSpPr>
        <p:sp>
          <p:nvSpPr>
            <p:cNvPr id="653" name="Google Shape;653;p13"/>
            <p:cNvSpPr txBox="1"/>
            <p:nvPr/>
          </p:nvSpPr>
          <p:spPr>
            <a:xfrm>
              <a:off x="643519" y="1148115"/>
              <a:ext cx="2723875" cy="779085"/>
            </a:xfrm>
            <a:prstGeom prst="rect">
              <a:avLst/>
            </a:prstGeom>
            <a:noFill/>
            <a:ln>
              <a:noFill/>
            </a:ln>
          </p:spPr>
          <p:txBody>
            <a:bodyPr spcFirstLastPara="1" wrap="square" lIns="121787" tIns="60877" rIns="121787" bIns="60877" anchor="t" anchorCtr="0">
              <a:noAutofit/>
            </a:bodyPr>
            <a:lstStyle>
              <a:defPPr marR="0" lvl="0" algn="l" rtl="0">
                <a:lnSpc>
                  <a:spcPct val="100000"/>
                </a:lnSpc>
                <a:spcBef>
                  <a:spcPct val="0"/>
                </a:spcBef>
                <a:spcAft>
                  <a:spcPct val="0"/>
                </a:spcAft>
              </a:defPPr>
            </a:lstStyle>
            <a:p>
              <a:pPr defTabSz="913599">
                <a:spcBef>
                  <a:spcPct val="0"/>
                </a:spcBef>
                <a:spcAft>
                  <a:spcPct val="0"/>
                </a:spcAft>
                <a:buClr>
                  <a:srgbClr val="CF152D"/>
                </a:buClr>
                <a:buSzPts val="126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5" b="1" dirty="0" err="1">
                  <a:solidFill>
                    <a:srgbClr val="CF152D"/>
                  </a:solidFill>
                  <a:latin typeface="Arial" pitchFamily="34" charset="0"/>
                  <a:ea typeface="Arial" pitchFamily="34" charset="0"/>
                  <a:cs typeface="Arial" pitchFamily="34" charset="0"/>
                  <a:sym typeface="Arial" pitchFamily="34" charset="0"/>
                </a:rPr>
                <a:t>Hyperdensity</a:t>
              </a:r>
              <a:r>
                <a:rPr lang="en-US" sz="1865" b="1" dirty="0">
                  <a:latin typeface="Arial" pitchFamily="34" charset="0"/>
                  <a:ea typeface="Arial" pitchFamily="34" charset="0"/>
                  <a:cs typeface="Arial" pitchFamily="34" charset="0"/>
                  <a:sym typeface="Arial" pitchFamily="34" charset="0"/>
                </a:rPr>
                <a:t>: </a:t>
              </a:r>
              <a:r>
                <a:rPr lang="en-US" sz="1865" dirty="0">
                  <a:solidFill>
                    <a:srgbClr val="000000"/>
                  </a:solidFill>
                  <a:latin typeface="Arial" pitchFamily="34" charset="0"/>
                  <a:ea typeface="Arial" pitchFamily="34" charset="0"/>
                  <a:cs typeface="Arial" pitchFamily="34" charset="0"/>
                  <a:sym typeface="Arial" pitchFamily="34" charset="0"/>
                </a:rPr>
                <a:t>Automatically detects ICH/hyperdense lesions</a:t>
              </a:r>
              <a:endParaRPr sz="1865" dirty="0">
                <a:solidFill>
                  <a:srgbClr val="000000"/>
                </a:solidFill>
                <a:latin typeface="Arial" pitchFamily="34" charset="0"/>
                <a:cs typeface="Arial" pitchFamily="34" charset="0"/>
                <a:sym typeface="Arial" pitchFamily="34" charset="0"/>
              </a:endParaRPr>
            </a:p>
          </p:txBody>
        </p:sp>
        <p:cxnSp>
          <p:nvCxnSpPr>
            <p:cNvPr id="654" name="Google Shape;654;p13"/>
            <p:cNvCxnSpPr/>
            <p:nvPr/>
          </p:nvCxnSpPr>
          <p:spPr>
            <a:xfrm flipH="1">
              <a:off x="572466" y="1221701"/>
              <a:ext cx="0" cy="573848"/>
            </a:xfrm>
            <a:prstGeom prst="straightConnector1">
              <a:avLst/>
            </a:prstGeom>
            <a:noFill/>
            <a:ln w="25400" cap="flat" cmpd="sng">
              <a:solidFill>
                <a:schemeClr val="accent1"/>
              </a:solidFill>
              <a:prstDash val="solid"/>
              <a:miter lim="800000"/>
              <a:headEnd type="none" w="sm" len="sm"/>
              <a:tailEnd type="none" w="sm" len="sm"/>
            </a:ln>
          </p:spPr>
        </p:cxnSp>
      </p:grpSp>
      <p:grpSp>
        <p:nvGrpSpPr>
          <p:cNvPr id="655" name="Google Shape;655;p13"/>
          <p:cNvGrpSpPr/>
          <p:nvPr/>
        </p:nvGrpSpPr>
        <p:grpSpPr>
          <a:xfrm>
            <a:off x="805619" y="3081148"/>
            <a:ext cx="3723123" cy="1168042"/>
            <a:chOff x="572466" y="2006434"/>
            <a:chExt cx="2794928" cy="876843"/>
          </a:xfrm>
        </p:grpSpPr>
        <p:sp>
          <p:nvSpPr>
            <p:cNvPr id="656" name="Google Shape;656;p13"/>
            <p:cNvSpPr txBox="1"/>
            <p:nvPr/>
          </p:nvSpPr>
          <p:spPr>
            <a:xfrm>
              <a:off x="643519" y="2006434"/>
              <a:ext cx="2723875" cy="876843"/>
            </a:xfrm>
            <a:prstGeom prst="rect">
              <a:avLst/>
            </a:prstGeom>
            <a:noFill/>
            <a:ln>
              <a:noFill/>
            </a:ln>
          </p:spPr>
          <p:txBody>
            <a:bodyPr spcFirstLastPara="1" wrap="square" lIns="121787" tIns="60877" rIns="121787" bIns="60877" anchor="t" anchorCtr="0">
              <a:noAutofit/>
            </a:bodyPr>
            <a:lstStyle>
              <a:defPPr marR="0" lvl="0" algn="l" rtl="0">
                <a:lnSpc>
                  <a:spcPct val="100000"/>
                </a:lnSpc>
                <a:spcBef>
                  <a:spcPct val="0"/>
                </a:spcBef>
                <a:spcAft>
                  <a:spcPct val="0"/>
                </a:spcAft>
              </a:defPPr>
            </a:lstStyle>
            <a:p>
              <a:pPr defTabSz="913599">
                <a:spcBef>
                  <a:spcPct val="0"/>
                </a:spcBef>
                <a:spcAft>
                  <a:spcPct val="0"/>
                </a:spcAft>
                <a:buClr>
                  <a:srgbClr val="CF152D"/>
                </a:buClr>
                <a:buSzPts val="126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5" b="1" dirty="0">
                  <a:solidFill>
                    <a:srgbClr val="CF152D"/>
                  </a:solidFill>
                  <a:latin typeface="Arial" pitchFamily="34" charset="0"/>
                  <a:ea typeface="Arial" pitchFamily="34" charset="0"/>
                  <a:cs typeface="Arial" pitchFamily="34" charset="0"/>
                  <a:sym typeface="Arial" pitchFamily="34" charset="0"/>
                </a:rPr>
                <a:t>Quick identification </a:t>
              </a:r>
              <a:r>
                <a:rPr lang="en-US" sz="1865" dirty="0">
                  <a:solidFill>
                    <a:srgbClr val="000000"/>
                  </a:solidFill>
                  <a:latin typeface="Arial" pitchFamily="34" charset="0"/>
                  <a:ea typeface="Arial" pitchFamily="34" charset="0"/>
                  <a:cs typeface="Arial" pitchFamily="34" charset="0"/>
                  <a:sym typeface="Arial" pitchFamily="34" charset="0"/>
                </a:rPr>
                <a:t>of volumes to help improve hemorrhage care</a:t>
              </a:r>
              <a:endParaRPr sz="1865" dirty="0">
                <a:solidFill>
                  <a:srgbClr val="000000"/>
                </a:solidFill>
                <a:latin typeface="Arial" pitchFamily="34" charset="0"/>
                <a:cs typeface="Arial" pitchFamily="34" charset="0"/>
                <a:sym typeface="Arial" pitchFamily="34" charset="0"/>
              </a:endParaRPr>
            </a:p>
          </p:txBody>
        </p:sp>
        <p:cxnSp>
          <p:nvCxnSpPr>
            <p:cNvPr id="657" name="Google Shape;657;p13"/>
            <p:cNvCxnSpPr/>
            <p:nvPr/>
          </p:nvCxnSpPr>
          <p:spPr>
            <a:xfrm flipH="1">
              <a:off x="572466" y="2091766"/>
              <a:ext cx="0" cy="573848"/>
            </a:xfrm>
            <a:prstGeom prst="straightConnector1">
              <a:avLst/>
            </a:prstGeom>
            <a:noFill/>
            <a:ln w="25400" cap="flat" cmpd="sng">
              <a:solidFill>
                <a:schemeClr val="accent1"/>
              </a:solidFill>
              <a:prstDash val="solid"/>
              <a:miter lim="800000"/>
              <a:headEnd type="none" w="sm" len="sm"/>
              <a:tailEnd type="none" w="sm" len="sm"/>
            </a:ln>
          </p:spPr>
        </p:cxnSp>
      </p:grpSp>
      <p:grpSp>
        <p:nvGrpSpPr>
          <p:cNvPr id="661" name="Google Shape;661;p13"/>
          <p:cNvGrpSpPr/>
          <p:nvPr/>
        </p:nvGrpSpPr>
        <p:grpSpPr>
          <a:xfrm>
            <a:off x="805619" y="4295161"/>
            <a:ext cx="3273203" cy="977781"/>
            <a:chOff x="572466" y="3521669"/>
            <a:chExt cx="2457175" cy="734015"/>
          </a:xfrm>
        </p:grpSpPr>
        <p:sp>
          <p:nvSpPr>
            <p:cNvPr id="662" name="Google Shape;662;p13"/>
            <p:cNvSpPr txBox="1"/>
            <p:nvPr/>
          </p:nvSpPr>
          <p:spPr>
            <a:xfrm>
              <a:off x="643520" y="3521669"/>
              <a:ext cx="2386121" cy="734015"/>
            </a:xfrm>
            <a:prstGeom prst="rect">
              <a:avLst/>
            </a:prstGeom>
            <a:noFill/>
            <a:ln>
              <a:noFill/>
            </a:ln>
          </p:spPr>
          <p:txBody>
            <a:bodyPr spcFirstLastPara="1" wrap="square" lIns="121787" tIns="60877" rIns="121787" bIns="60877" anchor="t" anchorCtr="0">
              <a:noAutofit/>
            </a:bodyPr>
            <a:lstStyle>
              <a:defPPr marR="0" lvl="0" algn="l" rtl="0">
                <a:lnSpc>
                  <a:spcPct val="100000"/>
                </a:lnSpc>
                <a:spcBef>
                  <a:spcPct val="0"/>
                </a:spcBef>
                <a:spcAft>
                  <a:spcPct val="0"/>
                </a:spcAft>
              </a:defPPr>
            </a:lstStyle>
            <a:p>
              <a:pPr defTabSz="913599">
                <a:spcBef>
                  <a:spcPct val="0"/>
                </a:spcBef>
                <a:spcAft>
                  <a:spcPct val="0"/>
                </a:spcAft>
                <a:buClr>
                  <a:srgbClr val="CF152D"/>
                </a:buClr>
                <a:buSzPts val="1260"/>
                <a:defRPr kumimoji="0" sz="1400" b="0" i="0" u="none" strike="noStrike" cap="none" normalizeH="0" noProof="0">
                  <a:solidFill>
                    <a:srgbClr val="000000"/>
                  </a:solidFill>
                  <a:uLnTx/>
                  <a:uFillTx/>
                  <a:latin typeface="Arial" pitchFamily="34" charset="0"/>
                  <a:ea typeface="Arial" pitchFamily="34" charset="0"/>
                  <a:cs typeface="Arial" pitchFamily="34" charset="0"/>
                  <a:sym typeface="Arial" pitchFamily="34" charset="0"/>
                </a:defRPr>
              </a:pPr>
              <a:r>
                <a:rPr lang="en-US" sz="1865" b="1" dirty="0">
                  <a:solidFill>
                    <a:srgbClr val="CF152D"/>
                  </a:solidFill>
                  <a:latin typeface="Arial" pitchFamily="34" charset="0"/>
                  <a:ea typeface="Arial" pitchFamily="34" charset="0"/>
                  <a:cs typeface="Arial" pitchFamily="34" charset="0"/>
                  <a:sym typeface="Arial" pitchFamily="34" charset="0"/>
                </a:rPr>
                <a:t>Accuracy: </a:t>
              </a:r>
              <a:r>
                <a:rPr lang="en-US" sz="1865" dirty="0">
                  <a:solidFill>
                    <a:srgbClr val="000000"/>
                  </a:solidFill>
                  <a:latin typeface="Arial" pitchFamily="34" charset="0"/>
                  <a:ea typeface="Arial" pitchFamily="34" charset="0"/>
                  <a:cs typeface="Arial" pitchFamily="34" charset="0"/>
                  <a:sym typeface="Arial" pitchFamily="34" charset="0"/>
                </a:rPr>
                <a:t>Matches hand drawn volumes by experts Pearson correlation = 0.994</a:t>
              </a:r>
              <a:endParaRPr sz="1865" dirty="0">
                <a:solidFill>
                  <a:srgbClr val="000000"/>
                </a:solidFill>
                <a:latin typeface="Arial" pitchFamily="34" charset="0"/>
                <a:cs typeface="Arial" pitchFamily="34" charset="0"/>
                <a:sym typeface="Arial" pitchFamily="34" charset="0"/>
              </a:endParaRPr>
            </a:p>
          </p:txBody>
        </p:sp>
        <p:cxnSp>
          <p:nvCxnSpPr>
            <p:cNvPr id="663" name="Google Shape;663;p13"/>
            <p:cNvCxnSpPr/>
            <p:nvPr/>
          </p:nvCxnSpPr>
          <p:spPr>
            <a:xfrm flipH="1">
              <a:off x="572466" y="3593599"/>
              <a:ext cx="0" cy="573848"/>
            </a:xfrm>
            <a:prstGeom prst="straightConnector1">
              <a:avLst/>
            </a:prstGeom>
            <a:noFill/>
            <a:ln w="25400" cap="flat" cmpd="sng">
              <a:solidFill>
                <a:schemeClr val="accent1"/>
              </a:solidFill>
              <a:prstDash val="solid"/>
              <a:miter lim="800000"/>
              <a:headEnd type="none" w="sm" len="sm"/>
              <a:tailEnd type="none" w="sm" len="sm"/>
            </a:ln>
          </p:spPr>
        </p:cxnSp>
      </p:grpSp>
      <p:pic>
        <p:nvPicPr>
          <p:cNvPr id="19" name="Picture Placeholder 5">
            <a:extLst>
              <a:ext uri="{FF2B5EF4-FFF2-40B4-BE49-F238E27FC236}">
                <a16:creationId xmlns:a16="http://schemas.microsoft.com/office/drawing/2014/main" id="{03D56F61-25AE-8BB0-582D-7C555C3494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2" r="-157" b="-1"/>
          <a:stretch/>
        </p:blipFill>
        <p:spPr>
          <a:xfrm>
            <a:off x="4429946" y="1860990"/>
            <a:ext cx="7693893" cy="3947136"/>
          </a:xfrm>
          <a:prstGeom prst="rect">
            <a:avLst/>
          </a:prstGeom>
          <a:noFill/>
          <a:ln>
            <a:noFill/>
          </a:ln>
        </p:spPr>
      </p:pic>
      <p:pic>
        <p:nvPicPr>
          <p:cNvPr id="2" name="Graphic 1">
            <a:extLst>
              <a:ext uri="{FF2B5EF4-FFF2-40B4-BE49-F238E27FC236}">
                <a16:creationId xmlns:a16="http://schemas.microsoft.com/office/drawing/2014/main" id="{CF3FB37A-EA04-1A2A-DCCA-24BB80B76DD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05302" y="233651"/>
            <a:ext cx="1450690" cy="1450690"/>
          </a:xfrm>
          <a:prstGeom prst="rect">
            <a:avLst/>
          </a:prstGeom>
        </p:spPr>
      </p:pic>
    </p:spTree>
    <p:extLst>
      <p:ext uri="{BB962C8B-B14F-4D97-AF65-F5344CB8AC3E}">
        <p14:creationId xmlns:p14="http://schemas.microsoft.com/office/powerpoint/2010/main" val="75913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F947415C-1E3F-FF89-0F91-4EDB299FC4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1088" y="1249040"/>
            <a:ext cx="5270764" cy="5108686"/>
          </a:xfrm>
          <a:prstGeom prst="rect">
            <a:avLst/>
          </a:prstGeom>
        </p:spPr>
      </p:pic>
      <p:pic>
        <p:nvPicPr>
          <p:cNvPr id="6" name="Google Shape;501;p7" descr="A picture containing text, electronics, black, remote control&#10;&#10;Description automatically generated">
            <a:extLst>
              <a:ext uri="{FF2B5EF4-FFF2-40B4-BE49-F238E27FC236}">
                <a16:creationId xmlns:a16="http://schemas.microsoft.com/office/drawing/2014/main" id="{1DCADF57-537F-EC56-BD7B-C63351A28BF8}"/>
              </a:ext>
            </a:extLst>
          </p:cNvPr>
          <p:cNvPicPr preferRelativeResize="0"/>
          <p:nvPr/>
        </p:nvPicPr>
        <p:blipFill>
          <a:blip r:embed="rId4" cstate="screen">
            <a:alphaModFix/>
            <a:extLst>
              <a:ext uri="{28A0092B-C50C-407E-A947-70E740481C1C}">
                <a14:useLocalDpi xmlns:a14="http://schemas.microsoft.com/office/drawing/2010/main"/>
              </a:ext>
            </a:extLst>
          </a:blip>
          <a:srcRect/>
          <a:stretch>
            <a:fillRect/>
          </a:stretch>
        </p:blipFill>
        <p:spPr>
          <a:xfrm>
            <a:off x="9475728" y="1130476"/>
            <a:ext cx="2590148" cy="5528019"/>
          </a:xfrm>
          <a:prstGeom prst="rect">
            <a:avLst/>
          </a:prstGeom>
          <a:noFill/>
          <a:ln>
            <a:noFill/>
          </a:ln>
        </p:spPr>
      </p:pic>
      <p:pic>
        <p:nvPicPr>
          <p:cNvPr id="8" name="Picture 7">
            <a:extLst>
              <a:ext uri="{FF2B5EF4-FFF2-40B4-BE49-F238E27FC236}">
                <a16:creationId xmlns:a16="http://schemas.microsoft.com/office/drawing/2014/main" id="{F3D0C64F-6AE4-F790-6749-7DDBDC4EB7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40783" y="3727814"/>
            <a:ext cx="1937415" cy="2383096"/>
          </a:xfrm>
          <a:prstGeom prst="rect">
            <a:avLst/>
          </a:prstGeom>
          <a:ln>
            <a:solidFill>
              <a:schemeClr val="tx1">
                <a:lumMod val="65000"/>
                <a:lumOff val="35000"/>
              </a:schemeClr>
            </a:solidFill>
          </a:ln>
        </p:spPr>
      </p:pic>
      <p:pic>
        <p:nvPicPr>
          <p:cNvPr id="5" name="Picture 2">
            <a:extLst>
              <a:ext uri="{FF2B5EF4-FFF2-40B4-BE49-F238E27FC236}">
                <a16:creationId xmlns:a16="http://schemas.microsoft.com/office/drawing/2014/main" id="{4D1FE941-905E-3DDF-8FDE-1584D6929C5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9845" t="-1571"/>
          <a:stretch/>
        </p:blipFill>
        <p:spPr bwMode="auto">
          <a:xfrm>
            <a:off x="1406769" y="4350508"/>
            <a:ext cx="2072155" cy="2588354"/>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49A34BE8-1702-3BBC-70C0-C8842AEF9FB8}"/>
              </a:ext>
            </a:extLst>
          </p:cNvPr>
          <p:cNvSpPr>
            <a:spLocks noGrp="1"/>
          </p:cNvSpPr>
          <p:nvPr>
            <p:ph type="title"/>
          </p:nvPr>
        </p:nvSpPr>
        <p:spPr/>
        <p:txBody>
          <a:bodyPr/>
          <a:lstStyle/>
          <a:p>
            <a:r>
              <a:rPr lang="en-US" dirty="0"/>
              <a:t>SDH Triage + Midline Shift + Volume + Max Width</a:t>
            </a:r>
          </a:p>
        </p:txBody>
      </p:sp>
      <p:sp>
        <p:nvSpPr>
          <p:cNvPr id="9" name="Content Placeholder 8">
            <a:extLst>
              <a:ext uri="{FF2B5EF4-FFF2-40B4-BE49-F238E27FC236}">
                <a16:creationId xmlns:a16="http://schemas.microsoft.com/office/drawing/2014/main" id="{4EDE1604-F9FE-5670-93B5-DFC374DD21ED}"/>
              </a:ext>
            </a:extLst>
          </p:cNvPr>
          <p:cNvSpPr>
            <a:spLocks noGrp="1"/>
          </p:cNvSpPr>
          <p:nvPr>
            <p:ph idx="1"/>
          </p:nvPr>
        </p:nvSpPr>
        <p:spPr>
          <a:xfrm>
            <a:off x="609600" y="1477906"/>
            <a:ext cx="3721488" cy="2998401"/>
          </a:xfrm>
        </p:spPr>
        <p:txBody>
          <a:bodyPr>
            <a:normAutofit fontScale="92500" lnSpcReduction="20000"/>
          </a:bodyPr>
          <a:lstStyle/>
          <a:p>
            <a:r>
              <a:rPr lang="en-US" dirty="0"/>
              <a:t>Identify patients in the network with SDH (chronic and acute) for new MMA embolization treatments</a:t>
            </a:r>
          </a:p>
          <a:p>
            <a:endParaRPr lang="en-US" dirty="0"/>
          </a:p>
          <a:p>
            <a:r>
              <a:rPr lang="en-US" dirty="0"/>
              <a:t>Follow up with key measurement (MLS, hematoma volume, max width) </a:t>
            </a:r>
          </a:p>
          <a:p>
            <a:endParaRPr lang="en-US" dirty="0"/>
          </a:p>
        </p:txBody>
      </p:sp>
    </p:spTree>
    <p:extLst>
      <p:ext uri="{BB962C8B-B14F-4D97-AF65-F5344CB8AC3E}">
        <p14:creationId xmlns:p14="http://schemas.microsoft.com/office/powerpoint/2010/main" val="28035096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KE6TnOTVaLlYzVOFj2L9c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KE6TnOTVaLlYzVOFj2L9cg"/>
</p:tagLst>
</file>

<file path=ppt/tags/tag5.xml><?xml version="1.0" encoding="utf-8"?>
<p:tagLst xmlns:a="http://schemas.openxmlformats.org/drawingml/2006/main" xmlns:r="http://schemas.openxmlformats.org/officeDocument/2006/relationships" xmlns:p="http://schemas.openxmlformats.org/presentationml/2006/main">
  <p:tag name="FONT STYLE" val="SANS SERIF"/>
  <p:tag name="ISLOCKED" val="TRUE"/>
  <p:tag name="TOP" val="710000000000000E-13"/>
  <p:tag name="LEFT" val="612000000000000E-12"/>
  <p:tag name="HEIGHT" val="260000000000000E-13"/>
  <p:tag name="WIDTH" val="850000000000000E-13"/>
  <p:tag name="TEXT_TYPE" val="DRAFT STAMP"/>
</p:tagLst>
</file>

<file path=ppt/theme/theme1.xml><?xml version="1.0" encoding="utf-8"?>
<a:theme xmlns:a="http://schemas.openxmlformats.org/drawingml/2006/main" name="EMCREG-MedEd Dual">
  <a:themeElements>
    <a:clrScheme name="EMCREG-MedEd">
      <a:dk1>
        <a:srgbClr val="000000"/>
      </a:dk1>
      <a:lt1>
        <a:srgbClr val="FFFFFF"/>
      </a:lt1>
      <a:dk2>
        <a:srgbClr val="282525"/>
      </a:dk2>
      <a:lt2>
        <a:srgbClr val="F3F3F3"/>
      </a:lt2>
      <a:accent1>
        <a:srgbClr val="BE3540"/>
      </a:accent1>
      <a:accent2>
        <a:srgbClr val="8B8D9B"/>
      </a:accent2>
      <a:accent3>
        <a:srgbClr val="113854"/>
      </a:accent3>
      <a:accent4>
        <a:srgbClr val="246487"/>
      </a:accent4>
      <a:accent5>
        <a:srgbClr val="75D1D1"/>
      </a:accent5>
      <a:accent6>
        <a:srgbClr val="686762"/>
      </a:accent6>
      <a:hlink>
        <a:srgbClr val="75D1D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CREG-Emed-19-Gray" id="{3E2747F6-3850-45A0-AD4B-0BFE41BD25E7}" vid="{FAD19B55-A48C-4568-AD87-F3AAE2540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55e9ad1-4522-4e5b-8d2e-6f450f6d945f" xsi:nil="true"/>
    <lcf76f155ced4ddcb4097134ff3c332f xmlns="a9d8bbac-cce3-475c-b9fe-65ecbcec7ed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C680350CE9C149837DD9E5879C280B" ma:contentTypeVersion="15" ma:contentTypeDescription="Create a new document." ma:contentTypeScope="" ma:versionID="253f81baf9dbeeb19c3962fd02be5c00">
  <xsd:schema xmlns:xsd="http://www.w3.org/2001/XMLSchema" xmlns:xs="http://www.w3.org/2001/XMLSchema" xmlns:p="http://schemas.microsoft.com/office/2006/metadata/properties" xmlns:ns2="a9d8bbac-cce3-475c-b9fe-65ecbcec7edd" xmlns:ns3="f55e9ad1-4522-4e5b-8d2e-6f450f6d945f" targetNamespace="http://schemas.microsoft.com/office/2006/metadata/properties" ma:root="true" ma:fieldsID="6fed9c7c03c97ba4c9dbb438d9c3bb9b" ns2:_="" ns3:_="">
    <xsd:import namespace="a9d8bbac-cce3-475c-b9fe-65ecbcec7edd"/>
    <xsd:import namespace="f55e9ad1-4522-4e5b-8d2e-6f450f6d94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8bbac-cce3-475c-b9fe-65ecbcec7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5e9ad1-4522-4e5b-8d2e-6f450f6d94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8eb5337-1fcb-4779-9b12-3ebf5b838b56}" ma:internalName="TaxCatchAll" ma:showField="CatchAllData" ma:web="f55e9ad1-4522-4e5b-8d2e-6f450f6d94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C366A-F559-489E-98D4-A21DE3DFE67A}">
  <ds:schemaRefs>
    <ds:schemaRef ds:uri="http://schemas.microsoft.com/sharepoint/v3/contenttype/forms"/>
  </ds:schemaRefs>
</ds:datastoreItem>
</file>

<file path=customXml/itemProps2.xml><?xml version="1.0" encoding="utf-8"?>
<ds:datastoreItem xmlns:ds="http://schemas.openxmlformats.org/officeDocument/2006/customXml" ds:itemID="{C999618D-7632-4D9C-92F1-EE0E7B3552B4}">
  <ds:schemaRef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 ds:uri="http://www.w3.org/XML/1998/namespace"/>
    <ds:schemaRef ds:uri="http://purl.org/dc/elements/1.1/"/>
    <ds:schemaRef ds:uri="http://schemas.microsoft.com/office/infopath/2007/PartnerControls"/>
    <ds:schemaRef ds:uri="f55e9ad1-4522-4e5b-8d2e-6f450f6d945f"/>
    <ds:schemaRef ds:uri="a9d8bbac-cce3-475c-b9fe-65ecbcec7edd"/>
  </ds:schemaRefs>
</ds:datastoreItem>
</file>

<file path=customXml/itemProps3.xml><?xml version="1.0" encoding="utf-8"?>
<ds:datastoreItem xmlns:ds="http://schemas.openxmlformats.org/officeDocument/2006/customXml" ds:itemID="{159294BF-EB92-4510-9136-AF2935B223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8bbac-cce3-475c-b9fe-65ecbcec7edd"/>
    <ds:schemaRef ds:uri="f55e9ad1-4522-4e5b-8d2e-6f450f6d9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EMCREG-Emed-19-Gray</Template>
  <TotalTime>114</TotalTime>
  <Words>918</Words>
  <Application>Microsoft Macintosh PowerPoint</Application>
  <PresentationFormat>Widescreen</PresentationFormat>
  <Paragraphs>128</Paragraphs>
  <Slides>19</Slides>
  <Notes>13</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9" baseType="lpstr">
      <vt:lpstr>Arial</vt:lpstr>
      <vt:lpstr>Axiforma-ExtraBold</vt:lpstr>
      <vt:lpstr>Calibri</vt:lpstr>
      <vt:lpstr>Century Gothic</vt:lpstr>
      <vt:lpstr>Noto Sans Symbols</vt:lpstr>
      <vt:lpstr>NTR</vt:lpstr>
      <vt:lpstr>Times New Roman</vt:lpstr>
      <vt:lpstr>Trebuchet MS</vt:lpstr>
      <vt:lpstr>EMCREG-MedEd Dual</vt:lpstr>
      <vt:lpstr>think-cell Slide</vt:lpstr>
      <vt:lpstr>The Frontier of Stroke Diagnosis: How Can Artificial Intelligence Improve Acute Care for Ischemic and Hemorrhagic Stroke?</vt:lpstr>
      <vt:lpstr>PowerPoint Presentation</vt:lpstr>
      <vt:lpstr>Disclaimer</vt:lpstr>
      <vt:lpstr>AI Solutions</vt:lpstr>
      <vt:lpstr>Mobile Multi-Modality Clinician Viewer</vt:lpstr>
      <vt:lpstr>Stroke AI 2024: Know the Benefits and Limitations</vt:lpstr>
      <vt:lpstr> ICH 3.0: Key Features</vt:lpstr>
      <vt:lpstr>  Hyperdensity</vt:lpstr>
      <vt:lpstr>SDH Triage + Midline Shift + Volume + Max Width</vt:lpstr>
      <vt:lpstr>Rapid NCCT Stroke: Focus on Spoke/Critical  Access Hospitals </vt:lpstr>
      <vt:lpstr>Comprehensive AI Aneurysm Solution</vt:lpstr>
      <vt:lpstr>Aneurysm Surveillance</vt:lpstr>
      <vt:lpstr>Cone Beam CT Perfusion:  Perfusion Imaging in the Angio Suite </vt:lpstr>
      <vt:lpstr>Limitations</vt:lpstr>
      <vt:lpstr>Effect of Field-of-View</vt:lpstr>
      <vt:lpstr>Limitations</vt:lpstr>
      <vt:lpstr>PowerPoint Presentation</vt:lpstr>
      <vt:lpstr>The Promise of AI</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Frontier of Stroke Diagnosis: How Can Artificial Intelligence Improve Acute Care for Ischemic and Hemorrhagic Stroke?</dc:title>
  <dc:subject/>
  <dc:creator>MedEd On The Go</dc:creator>
  <cp:keywords/>
  <dc:description/>
  <cp:lastModifiedBy>Olivia Marshall</cp:lastModifiedBy>
  <cp:revision>20</cp:revision>
  <dcterms:created xsi:type="dcterms:W3CDTF">2019-10-04T13:20:51Z</dcterms:created>
  <dcterms:modified xsi:type="dcterms:W3CDTF">2024-02-27T03:18:40Z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0x0101007CC680350CE9C149837DD9E5879C280B</vt:lpwstr>
  </property>
  <property fmtid="{D5CDD505-2E9C-101B-9397-08002B2CF9AE}" pid="3" name="MediaServiceImageTags">
    <vt:lpwstr/>
  </property>
</Properties>
</file>