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6"/>
  </p:notesMasterIdLst>
  <p:sldIdLst>
    <p:sldId id="256" r:id="rId5"/>
    <p:sldId id="2147478238" r:id="rId6"/>
    <p:sldId id="2147478237" r:id="rId7"/>
    <p:sldId id="367" r:id="rId8"/>
    <p:sldId id="1940" r:id="rId9"/>
    <p:sldId id="1939" r:id="rId10"/>
    <p:sldId id="276" r:id="rId11"/>
    <p:sldId id="1941" r:id="rId12"/>
    <p:sldId id="1942" r:id="rId13"/>
    <p:sldId id="1943"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97" autoAdjust="0"/>
    <p:restoredTop sz="87047" autoAdjust="0"/>
  </p:normalViewPr>
  <p:slideViewPr>
    <p:cSldViewPr snapToGrid="0">
      <p:cViewPr varScale="1">
        <p:scale>
          <a:sx n="108" d="100"/>
          <a:sy n="108" d="100"/>
        </p:scale>
        <p:origin x="1568" y="1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14EC45-5AE9-48AE-9B31-2E1D701BD40D}" type="datetimeFigureOut">
              <a:rPr lang="en-US" smtClean="0"/>
              <a:t>2/26/24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196533-2590-4445-88A2-C0FA051E18F8}" type="slidenum">
              <a:rPr lang="en-US" smtClean="0"/>
              <a:t>‹#›</a:t>
            </a:fld>
            <a:endParaRPr lang="en-US"/>
          </a:p>
        </p:txBody>
      </p:sp>
    </p:spTree>
    <p:extLst>
      <p:ext uri="{BB962C8B-B14F-4D97-AF65-F5344CB8AC3E}">
        <p14:creationId xmlns:p14="http://schemas.microsoft.com/office/powerpoint/2010/main" val="2308044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5AD21D-D791-45F0-AC6A-A6B2B4E9DC59}" type="slidenum">
              <a:rPr lang="en-US" smtClean="0"/>
              <a:t>1</a:t>
            </a:fld>
            <a:endParaRPr lang="en-US"/>
          </a:p>
        </p:txBody>
      </p:sp>
    </p:spTree>
    <p:extLst>
      <p:ext uri="{BB962C8B-B14F-4D97-AF65-F5344CB8AC3E}">
        <p14:creationId xmlns:p14="http://schemas.microsoft.com/office/powerpoint/2010/main" val="1677053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7AAFC0-E40F-4DB9-B57B-779C38D8CA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4248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661419-07C2-4C88-A427-904D9F3DBC61}" type="slidenum">
              <a:rPr lang="en-US" smtClean="0"/>
              <a:t>6</a:t>
            </a:fld>
            <a:endParaRPr lang="en-US"/>
          </a:p>
        </p:txBody>
      </p:sp>
    </p:spTree>
    <p:extLst>
      <p:ext uri="{BB962C8B-B14F-4D97-AF65-F5344CB8AC3E}">
        <p14:creationId xmlns:p14="http://schemas.microsoft.com/office/powerpoint/2010/main" val="1915749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7AAFC0-E40F-4DB9-B57B-779C38D8CA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7791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661419-07C2-4C88-A427-904D9F3DBC61}" type="slidenum">
              <a:rPr lang="en-US" smtClean="0"/>
              <a:t>8</a:t>
            </a:fld>
            <a:endParaRPr lang="en-US"/>
          </a:p>
        </p:txBody>
      </p:sp>
    </p:spTree>
    <p:extLst>
      <p:ext uri="{BB962C8B-B14F-4D97-AF65-F5344CB8AC3E}">
        <p14:creationId xmlns:p14="http://schemas.microsoft.com/office/powerpoint/2010/main" val="3927866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5AD21D-D791-45F0-AC6A-A6B2B4E9DC59}" type="slidenum">
              <a:rPr lang="en-US" smtClean="0"/>
              <a:t>9</a:t>
            </a:fld>
            <a:endParaRPr lang="en-US"/>
          </a:p>
        </p:txBody>
      </p:sp>
    </p:spTree>
    <p:extLst>
      <p:ext uri="{BB962C8B-B14F-4D97-AF65-F5344CB8AC3E}">
        <p14:creationId xmlns:p14="http://schemas.microsoft.com/office/powerpoint/2010/main" val="952609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5AD21D-D791-45F0-AC6A-A6B2B4E9DC59}" type="slidenum">
              <a:rPr lang="en-US" smtClean="0"/>
              <a:t>10</a:t>
            </a:fld>
            <a:endParaRPr lang="en-US"/>
          </a:p>
        </p:txBody>
      </p:sp>
    </p:spTree>
    <p:extLst>
      <p:ext uri="{BB962C8B-B14F-4D97-AF65-F5344CB8AC3E}">
        <p14:creationId xmlns:p14="http://schemas.microsoft.com/office/powerpoint/2010/main" val="324854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96879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grpSp>
        <p:nvGrpSpPr>
          <p:cNvPr id="2" name="Group 1">
            <a:extLst>
              <a:ext uri="{FF2B5EF4-FFF2-40B4-BE49-F238E27FC236}">
                <a16:creationId xmlns:a16="http://schemas.microsoft.com/office/drawing/2014/main" id="{52B88683-F4CA-439F-8BE8-ED2F20FC2E60}"/>
              </a:ext>
            </a:extLst>
          </p:cNvPr>
          <p:cNvGrpSpPr/>
          <p:nvPr userDrawn="1"/>
        </p:nvGrpSpPr>
        <p:grpSpPr>
          <a:xfrm>
            <a:off x="0" y="0"/>
            <a:ext cx="12192000" cy="975360"/>
            <a:chOff x="0" y="0"/>
            <a:chExt cx="12192000" cy="975360"/>
          </a:xfrm>
        </p:grpSpPr>
        <p:pic>
          <p:nvPicPr>
            <p:cNvPr id="8" name="Picture 7">
              <a:extLst>
                <a:ext uri="{FF2B5EF4-FFF2-40B4-BE49-F238E27FC236}">
                  <a16:creationId xmlns:a16="http://schemas.microsoft.com/office/drawing/2014/main" id="{812D41A0-A12B-4C60-BD42-0644A38EF1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9" name="Picture 8">
              <a:extLst>
                <a:ext uri="{FF2B5EF4-FFF2-40B4-BE49-F238E27FC236}">
                  <a16:creationId xmlns:a16="http://schemas.microsoft.com/office/drawing/2014/main" id="{491DB813-C245-435B-B415-FC1D6311886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1" name="Picture 10">
            <a:extLst>
              <a:ext uri="{FF2B5EF4-FFF2-40B4-BE49-F238E27FC236}">
                <a16:creationId xmlns:a16="http://schemas.microsoft.com/office/drawing/2014/main" id="{98D7BE7B-D2B3-48B4-96E3-689D1AC137D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1039712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606829"/>
            <a:ext cx="4272539" cy="5254221"/>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626224"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0" y="6356350"/>
            <a:ext cx="11199811"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03943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457201"/>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0" y="6356350"/>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86101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72361-B0B6-28FA-AD98-21DD3DF336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653C58-7049-9263-BF02-9B54BA73D1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784E31-43C2-BD91-4235-1F656CD5D951}"/>
              </a:ext>
            </a:extLst>
          </p:cNvPr>
          <p:cNvSpPr>
            <a:spLocks noGrp="1"/>
          </p:cNvSpPr>
          <p:nvPr>
            <p:ph type="dt" sz="half" idx="10"/>
          </p:nvPr>
        </p:nvSpPr>
        <p:spPr/>
        <p:txBody>
          <a:bodyPr/>
          <a:lstStyle/>
          <a:p>
            <a:fld id="{6C0C8CB0-3716-4E74-8749-31F0006B94E0}" type="datetimeFigureOut">
              <a:rPr lang="en-US" smtClean="0"/>
              <a:t>2/26/24</a:t>
            </a:fld>
            <a:endParaRPr lang="en-US"/>
          </a:p>
        </p:txBody>
      </p:sp>
      <p:sp>
        <p:nvSpPr>
          <p:cNvPr id="5" name="Footer Placeholder 4">
            <a:extLst>
              <a:ext uri="{FF2B5EF4-FFF2-40B4-BE49-F238E27FC236}">
                <a16:creationId xmlns:a16="http://schemas.microsoft.com/office/drawing/2014/main" id="{4C52BDDE-6DBE-A970-BCA6-C65427A186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C4B32-5C3D-B379-A5FC-AE1E4C4523E4}"/>
              </a:ext>
            </a:extLst>
          </p:cNvPr>
          <p:cNvSpPr>
            <a:spLocks noGrp="1"/>
          </p:cNvSpPr>
          <p:nvPr>
            <p:ph type="sldNum" sz="quarter" idx="12"/>
          </p:nvPr>
        </p:nvSpPr>
        <p:spPr/>
        <p:txBody>
          <a:bodyPr/>
          <a:lstStyle/>
          <a:p>
            <a:fld id="{8106B094-93D4-46E4-9B2C-03980DF73C4F}" type="slidenum">
              <a:rPr lang="en-US" smtClean="0"/>
              <a:t>‹#›</a:t>
            </a:fld>
            <a:endParaRPr lang="en-US"/>
          </a:p>
        </p:txBody>
      </p:sp>
    </p:spTree>
    <p:extLst>
      <p:ext uri="{BB962C8B-B14F-4D97-AF65-F5344CB8AC3E}">
        <p14:creationId xmlns:p14="http://schemas.microsoft.com/office/powerpoint/2010/main" val="1628046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2926080" y="6356350"/>
            <a:ext cx="819911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grpSp>
        <p:nvGrpSpPr>
          <p:cNvPr id="8" name="Group 7">
            <a:extLst>
              <a:ext uri="{FF2B5EF4-FFF2-40B4-BE49-F238E27FC236}">
                <a16:creationId xmlns:a16="http://schemas.microsoft.com/office/drawing/2014/main" id="{089A264A-AC5B-4283-916B-BEA290A0B0D0}"/>
              </a:ext>
            </a:extLst>
          </p:cNvPr>
          <p:cNvGrpSpPr/>
          <p:nvPr userDrawn="1"/>
        </p:nvGrpSpPr>
        <p:grpSpPr>
          <a:xfrm>
            <a:off x="0" y="0"/>
            <a:ext cx="12192000" cy="975360"/>
            <a:chOff x="0" y="0"/>
            <a:chExt cx="12192000" cy="975360"/>
          </a:xfrm>
        </p:grpSpPr>
        <p:pic>
          <p:nvPicPr>
            <p:cNvPr id="9" name="Picture 8">
              <a:extLst>
                <a:ext uri="{FF2B5EF4-FFF2-40B4-BE49-F238E27FC236}">
                  <a16:creationId xmlns:a16="http://schemas.microsoft.com/office/drawing/2014/main" id="{96D2F3A7-2DDF-43EE-9D90-4DFF2A231EE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858AA69B-06EA-4D76-8AD0-30EE6A4CE60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1" name="Picture 10">
            <a:extLst>
              <a:ext uri="{FF2B5EF4-FFF2-40B4-BE49-F238E27FC236}">
                <a16:creationId xmlns:a16="http://schemas.microsoft.com/office/drawing/2014/main" id="{8C9AB0E5-B29C-4E14-A39A-DA7D5DD440E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643" y="6093534"/>
            <a:ext cx="1267742" cy="649084"/>
          </a:xfrm>
          <a:prstGeom prst="rect">
            <a:avLst/>
          </a:prstGeom>
        </p:spPr>
      </p:pic>
    </p:spTree>
    <p:extLst>
      <p:ext uri="{BB962C8B-B14F-4D97-AF65-F5344CB8AC3E}">
        <p14:creationId xmlns:p14="http://schemas.microsoft.com/office/powerpoint/2010/main" val="2263806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610349" y="4589463"/>
            <a:ext cx="4514851"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2926080" y="6356350"/>
            <a:ext cx="819911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1" name="Text Placeholder 2">
            <a:extLst>
              <a:ext uri="{FF2B5EF4-FFF2-40B4-BE49-F238E27FC236}">
                <a16:creationId xmlns:a16="http://schemas.microsoft.com/office/drawing/2014/main" id="{1FD911D0-DADF-4587-B77C-7892147F7563}"/>
              </a:ext>
            </a:extLst>
          </p:cNvPr>
          <p:cNvSpPr>
            <a:spLocks noGrp="1"/>
          </p:cNvSpPr>
          <p:nvPr>
            <p:ph type="body" idx="10"/>
          </p:nvPr>
        </p:nvSpPr>
        <p:spPr>
          <a:xfrm>
            <a:off x="1703543" y="4589463"/>
            <a:ext cx="4514851"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9" name="Group 8">
            <a:extLst>
              <a:ext uri="{FF2B5EF4-FFF2-40B4-BE49-F238E27FC236}">
                <a16:creationId xmlns:a16="http://schemas.microsoft.com/office/drawing/2014/main" id="{3F418F41-1686-4328-9724-A570C42561FC}"/>
              </a:ext>
            </a:extLst>
          </p:cNvPr>
          <p:cNvGrpSpPr/>
          <p:nvPr userDrawn="1"/>
        </p:nvGrpSpPr>
        <p:grpSpPr>
          <a:xfrm>
            <a:off x="0" y="0"/>
            <a:ext cx="12192000" cy="975360"/>
            <a:chOff x="0" y="0"/>
            <a:chExt cx="12192000" cy="975360"/>
          </a:xfrm>
        </p:grpSpPr>
        <p:pic>
          <p:nvPicPr>
            <p:cNvPr id="10" name="Picture 9">
              <a:extLst>
                <a:ext uri="{FF2B5EF4-FFF2-40B4-BE49-F238E27FC236}">
                  <a16:creationId xmlns:a16="http://schemas.microsoft.com/office/drawing/2014/main" id="{A9EEAEED-EB44-477F-806E-60576BE3F4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3" name="Picture 12">
              <a:extLst>
                <a:ext uri="{FF2B5EF4-FFF2-40B4-BE49-F238E27FC236}">
                  <a16:creationId xmlns:a16="http://schemas.microsoft.com/office/drawing/2014/main" id="{798061BD-8256-4ADE-A9F4-7FDD0026513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7" name="Picture 16">
            <a:extLst>
              <a:ext uri="{FF2B5EF4-FFF2-40B4-BE49-F238E27FC236}">
                <a16:creationId xmlns:a16="http://schemas.microsoft.com/office/drawing/2014/main" id="{A269C1E7-9B03-4DB0-8768-BFB3B740D52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643" y="6093534"/>
            <a:ext cx="1267742" cy="649084"/>
          </a:xfrm>
          <a:prstGeom prst="rect">
            <a:avLst/>
          </a:prstGeom>
        </p:spPr>
      </p:pic>
    </p:spTree>
    <p:extLst>
      <p:ext uri="{BB962C8B-B14F-4D97-AF65-F5344CB8AC3E}">
        <p14:creationId xmlns:p14="http://schemas.microsoft.com/office/powerpoint/2010/main" val="646146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856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8598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6"/>
              </a:buClr>
              <a:buSzPct val="100000"/>
              <a:buFont typeface="Arial" panose="020B0604020202020204" pitchFamily="34" charset="0"/>
              <a:buChar char="•"/>
              <a:defRPr/>
            </a:lvl1pPr>
            <a:lvl2pPr marL="685800" indent="-228600">
              <a:buClr>
                <a:schemeClr val="accent6"/>
              </a:buClr>
              <a:buSzPct val="100000"/>
              <a:buFont typeface="Arial" panose="020B0604020202020204" pitchFamily="34" charset="0"/>
              <a:buChar char="•"/>
              <a:defRPr/>
            </a:lvl2pPr>
            <a:lvl3pPr marL="1143000" indent="-228600">
              <a:buClr>
                <a:schemeClr val="accent6"/>
              </a:buClr>
              <a:buSzPct val="100000"/>
              <a:buFont typeface="Arial" panose="020B0604020202020204" pitchFamily="34" charset="0"/>
              <a:buChar char="•"/>
              <a:defRPr/>
            </a:lvl3pPr>
            <a:lvl4pPr marL="1600200" indent="-228600">
              <a:buClr>
                <a:schemeClr val="accent6"/>
              </a:buClr>
              <a:buSzPct val="100000"/>
              <a:buFont typeface="Arial" panose="020B0604020202020204" pitchFamily="34" charset="0"/>
              <a:buChar char="•"/>
              <a:defRPr/>
            </a:lvl4pPr>
            <a:lvl5pPr marL="2057400" indent="-228600">
              <a:buClr>
                <a:schemeClr val="accent6"/>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7228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74125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74423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0" y="6356350"/>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930571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89BEF74D-8D28-4131-8F45-3779D7055172}"/>
              </a:ext>
            </a:extLst>
          </p:cNvPr>
          <p:cNvPicPr>
            <a:picLocks noChangeAspect="1"/>
          </p:cNvPicPr>
          <p:nvPr userDrawn="1"/>
        </p:nvPicPr>
        <p:blipFill rotWithShape="1">
          <a:blip r:embed="rId14" cstate="screen">
            <a:extLst>
              <a:ext uri="{BEBA8EAE-BF5A-486C-A8C5-ECC9F3942E4B}">
                <a14:imgProps xmlns:a14="http://schemas.microsoft.com/office/drawing/2010/main">
                  <a14:imgLayer r:embed="rId15">
                    <a14:imgEffect>
                      <a14:sharpenSoften amount="-100000"/>
                    </a14:imgEffect>
                  </a14:imgLayer>
                </a14:imgProps>
              </a:ext>
              <a:ext uri="{28A0092B-C50C-407E-A947-70E740481C1C}">
                <a14:useLocalDpi xmlns:a14="http://schemas.microsoft.com/office/drawing/2010/main"/>
              </a:ext>
            </a:extLst>
          </a:blip>
          <a:srcRect/>
          <a:stretch/>
        </p:blipFill>
        <p:spPr>
          <a:xfrm>
            <a:off x="0" y="-3586"/>
            <a:ext cx="12192000" cy="106682"/>
          </a:xfrm>
          <a:prstGeom prst="rect">
            <a:avLst/>
          </a:prstGeom>
        </p:spPr>
      </p:pic>
      <p:sp>
        <p:nvSpPr>
          <p:cNvPr id="8" name="Footer Placeholder 4">
            <a:extLst>
              <a:ext uri="{FF2B5EF4-FFF2-40B4-BE49-F238E27FC236}">
                <a16:creationId xmlns:a16="http://schemas.microsoft.com/office/drawing/2014/main" id="{B6C3302F-87F6-4619-9382-93EEA9D2B073}"/>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6060528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100000"/>
        </a:lnSpc>
        <a:spcBef>
          <a:spcPct val="0"/>
        </a:spcBef>
        <a:buNone/>
        <a:defRPr sz="3200" b="1" i="0" kern="1200">
          <a:solidFill>
            <a:schemeClr val="accent6">
              <a:lumMod val="50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6"/>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Clr>
          <a:schemeClr val="accent6"/>
        </a:buClr>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8.png"/><Relationship Id="rId7" Type="http://schemas.openxmlformats.org/officeDocument/2006/relationships/hyperlink" Target="http://www.mededonthego.com/"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3.svg"/><Relationship Id="rId4" Type="http://schemas.openxmlformats.org/officeDocument/2006/relationships/image" Target="../media/image19.sv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mededonthego.com/Video/program/1100" TargetMode="External"/><Relationship Id="rId7"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hyperlink" Target="mailto:support@MedEdOTG.com" TargetMode="External"/><Relationship Id="rId10" Type="http://schemas.openxmlformats.org/officeDocument/2006/relationships/image" Target="../media/image9.png"/><Relationship Id="rId4" Type="http://schemas.openxmlformats.org/officeDocument/2006/relationships/hyperlink" Target="http://www.mededonthego.com/" TargetMode="External"/><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0057A-017A-731E-4277-36FF57FB2A77}"/>
              </a:ext>
            </a:extLst>
          </p:cNvPr>
          <p:cNvSpPr>
            <a:spLocks noGrp="1"/>
          </p:cNvSpPr>
          <p:nvPr>
            <p:ph type="title"/>
          </p:nvPr>
        </p:nvSpPr>
        <p:spPr>
          <a:xfrm>
            <a:off x="609600" y="1432338"/>
            <a:ext cx="11185134" cy="2852737"/>
          </a:xfrm>
        </p:spPr>
        <p:txBody>
          <a:bodyPr>
            <a:noAutofit/>
          </a:bodyPr>
          <a:lstStyle/>
          <a:p>
            <a:r>
              <a:rPr lang="en-US" sz="4000" dirty="0"/>
              <a:t>Providing Optimal Care for the Anticoagulated Patient with Intracranial Hemorrhage in the Acute Care Setting: </a:t>
            </a:r>
            <a:br>
              <a:rPr lang="en-US" sz="4000" dirty="0"/>
            </a:br>
            <a:r>
              <a:rPr lang="en-US" sz="4000" dirty="0"/>
              <a:t>Does the Patient Need Reversal, Repletion, or Surgery?</a:t>
            </a:r>
          </a:p>
        </p:txBody>
      </p:sp>
      <p:sp>
        <p:nvSpPr>
          <p:cNvPr id="3" name="Subtitle 2">
            <a:extLst>
              <a:ext uri="{FF2B5EF4-FFF2-40B4-BE49-F238E27FC236}">
                <a16:creationId xmlns:a16="http://schemas.microsoft.com/office/drawing/2014/main" id="{9BDA434A-279C-610C-DB5E-B5CFE8EA6C5C}"/>
              </a:ext>
            </a:extLst>
          </p:cNvPr>
          <p:cNvSpPr>
            <a:spLocks noGrp="1"/>
          </p:cNvSpPr>
          <p:nvPr>
            <p:ph type="body" idx="1"/>
          </p:nvPr>
        </p:nvSpPr>
        <p:spPr>
          <a:xfrm>
            <a:off x="609601" y="4589463"/>
            <a:ext cx="10515600" cy="1767794"/>
          </a:xfrm>
        </p:spPr>
        <p:txBody>
          <a:bodyPr>
            <a:normAutofit/>
          </a:bodyPr>
          <a:lstStyle/>
          <a:p>
            <a:r>
              <a:rPr lang="en-US" dirty="0"/>
              <a:t>Natalie Kreitzer, MD, MS</a:t>
            </a:r>
          </a:p>
          <a:p>
            <a:r>
              <a:rPr lang="en-US" dirty="0"/>
              <a:t>Associate Professor of Emergency Medicine, Neurocritical Care, and UC Stroke Team</a:t>
            </a:r>
          </a:p>
          <a:p>
            <a:r>
              <a:rPr lang="en-US" dirty="0"/>
              <a:t>University of Cincinnati</a:t>
            </a:r>
          </a:p>
          <a:p>
            <a:r>
              <a:rPr lang="en-US" dirty="0"/>
              <a:t>Cincinnati, OH</a:t>
            </a:r>
          </a:p>
        </p:txBody>
      </p:sp>
    </p:spTree>
    <p:extLst>
      <p:ext uri="{BB962C8B-B14F-4D97-AF65-F5344CB8AC3E}">
        <p14:creationId xmlns:p14="http://schemas.microsoft.com/office/powerpoint/2010/main" val="1692400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C06BC-8CEB-054A-64D1-BF20593A8D3C}"/>
              </a:ext>
            </a:extLst>
          </p:cNvPr>
          <p:cNvSpPr>
            <a:spLocks noGrp="1"/>
          </p:cNvSpPr>
          <p:nvPr>
            <p:ph type="title"/>
          </p:nvPr>
        </p:nvSpPr>
        <p:spPr>
          <a:xfrm>
            <a:off x="609600" y="199505"/>
            <a:ext cx="10744200" cy="1185577"/>
          </a:xfrm>
        </p:spPr>
        <p:txBody>
          <a:bodyPr/>
          <a:lstStyle/>
          <a:p>
            <a:r>
              <a:rPr lang="en-US" dirty="0"/>
              <a:t>IVH Surgical Management</a:t>
            </a:r>
          </a:p>
        </p:txBody>
      </p:sp>
      <p:pic>
        <p:nvPicPr>
          <p:cNvPr id="9" name="Content Placeholder 8">
            <a:extLst>
              <a:ext uri="{FF2B5EF4-FFF2-40B4-BE49-F238E27FC236}">
                <a16:creationId xmlns:a16="http://schemas.microsoft.com/office/drawing/2014/main" id="{7723CCC5-261B-C9ED-7ED5-84A04568307A}"/>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960698" y="1287110"/>
            <a:ext cx="6042002" cy="4971268"/>
          </a:xfrm>
        </p:spPr>
      </p:pic>
      <p:sp>
        <p:nvSpPr>
          <p:cNvPr id="5" name="Footer Placeholder 4">
            <a:extLst>
              <a:ext uri="{FF2B5EF4-FFF2-40B4-BE49-F238E27FC236}">
                <a16:creationId xmlns:a16="http://schemas.microsoft.com/office/drawing/2014/main" id="{DA2AB38A-250C-9143-A19A-857CF9A802D7}"/>
              </a:ext>
            </a:extLst>
          </p:cNvPr>
          <p:cNvSpPr>
            <a:spLocks noGrp="1"/>
          </p:cNvSpPr>
          <p:nvPr>
            <p:ph type="ftr" sz="quarter" idx="3"/>
          </p:nvPr>
        </p:nvSpPr>
        <p:spPr/>
        <p:txBody>
          <a:bodyPr/>
          <a:lstStyle/>
          <a:p>
            <a:r>
              <a:rPr lang="en-US" dirty="0">
                <a:solidFill>
                  <a:schemeClr val="accent2"/>
                </a:solidFill>
              </a:rPr>
              <a:t>Greenberg SM, et al. </a:t>
            </a:r>
            <a:r>
              <a:rPr lang="en-US" i="1" dirty="0">
                <a:solidFill>
                  <a:schemeClr val="accent2"/>
                </a:solidFill>
              </a:rPr>
              <a:t>Stroke. </a:t>
            </a:r>
            <a:r>
              <a:rPr lang="en-US" dirty="0">
                <a:solidFill>
                  <a:schemeClr val="accent2"/>
                </a:solidFill>
              </a:rPr>
              <a:t>2022;53:e282-e361.</a:t>
            </a:r>
            <a:endParaRPr lang="en-US" strike="sngStrike" dirty="0">
              <a:solidFill>
                <a:schemeClr val="accent2"/>
              </a:solidFill>
            </a:endParaRPr>
          </a:p>
        </p:txBody>
      </p:sp>
    </p:spTree>
    <p:extLst>
      <p:ext uri="{BB962C8B-B14F-4D97-AF65-F5344CB8AC3E}">
        <p14:creationId xmlns:p14="http://schemas.microsoft.com/office/powerpoint/2010/main" val="875235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4258915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8164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lang="en-US" sz="1500" dirty="0">
                <a:solidFill>
                  <a:srgbClr val="747474"/>
                </a:solidFill>
                <a:latin typeface="Arial" panose="020B0604020202020204" pitchFamily="34" charset="0"/>
                <a:cs typeface="Arial" panose="020B0604020202020204" pitchFamily="34" charset="0"/>
                <a:hlinkClick r:id="rId3"/>
              </a:rPr>
              <a:t>Optimizing ICH Care By Leveraging AC Reversal, AI &amp; Care Bundling</a:t>
            </a:r>
            <a:endParaRPr lang="en-US" sz="1500" dirty="0">
              <a:solidFill>
                <a:srgbClr val="747474"/>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dirty="0">
              <a:solidFill>
                <a:srgbClr val="747474"/>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Describe the optimal approach to reverse and replete in the anticoagulated patient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Evaluate best practices related to the management of ICH via guideline-directed interventions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Describe the primary determinants of improving outcomes for patients with ICH, with an emphasis on the role of care bundling for optimizing outcomes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Demonstrate the ability to delineate emerging reversal from repletion strategies for life-threatening bleeding in the anticoagulated patient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Describe how to use AI in rapidly diagnosing and treating ischemic and hemorrhagic strokes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1628904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EB7219-BDDE-46E1-98F0-138B1265BB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74688" y="1552656"/>
            <a:ext cx="3670492" cy="4231660"/>
          </a:xfrm>
          <a:prstGeom prst="rect">
            <a:avLst/>
          </a:prstGeom>
        </p:spPr>
      </p:pic>
      <p:pic>
        <p:nvPicPr>
          <p:cNvPr id="15" name="Picture 14">
            <a:extLst>
              <a:ext uri="{FF2B5EF4-FFF2-40B4-BE49-F238E27FC236}">
                <a16:creationId xmlns:a16="http://schemas.microsoft.com/office/drawing/2014/main" id="{08AC21E0-CFA3-4C9B-8246-BA30FF0EE4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30703" y="1552656"/>
            <a:ext cx="3540213" cy="4231660"/>
          </a:xfrm>
          <a:prstGeom prst="rect">
            <a:avLst/>
          </a:prstGeom>
        </p:spPr>
      </p:pic>
      <p:sp>
        <p:nvSpPr>
          <p:cNvPr id="5" name="Title 4">
            <a:extLst>
              <a:ext uri="{FF2B5EF4-FFF2-40B4-BE49-F238E27FC236}">
                <a16:creationId xmlns:a16="http://schemas.microsoft.com/office/drawing/2014/main" id="{046C79D2-E041-D8E4-2655-2D09647939B8}"/>
              </a:ext>
            </a:extLst>
          </p:cNvPr>
          <p:cNvSpPr>
            <a:spLocks noGrp="1"/>
          </p:cNvSpPr>
          <p:nvPr>
            <p:ph type="title"/>
          </p:nvPr>
        </p:nvSpPr>
        <p:spPr/>
        <p:txBody>
          <a:bodyPr/>
          <a:lstStyle/>
          <a:p>
            <a:r>
              <a:rPr lang="en-US" sz="3200" b="1" dirty="0">
                <a:latin typeface="+mj-lt"/>
              </a:rPr>
              <a:t>Hemorrhage Expansion</a:t>
            </a:r>
            <a:endParaRPr lang="en-US" dirty="0"/>
          </a:p>
        </p:txBody>
      </p:sp>
      <p:sp>
        <p:nvSpPr>
          <p:cNvPr id="2" name="Footer Placeholder 1">
            <a:extLst>
              <a:ext uri="{FF2B5EF4-FFF2-40B4-BE49-F238E27FC236}">
                <a16:creationId xmlns:a16="http://schemas.microsoft.com/office/drawing/2014/main" id="{CD2A4DDD-B07B-06B3-5742-84DE226F4E1E}"/>
              </a:ext>
            </a:extLst>
          </p:cNvPr>
          <p:cNvSpPr>
            <a:spLocks noGrp="1"/>
          </p:cNvSpPr>
          <p:nvPr>
            <p:ph type="ftr" sz="quarter" idx="3"/>
          </p:nvPr>
        </p:nvSpPr>
        <p:spPr/>
        <p:txBody>
          <a:bodyPr/>
          <a:lstStyle/>
          <a:p>
            <a:r>
              <a:rPr lang="en-US" dirty="0"/>
              <a:t>Images courtesy of </a:t>
            </a:r>
            <a:r>
              <a:rPr lang="en-US" dirty="0" err="1"/>
              <a:t>Opeolu</a:t>
            </a:r>
            <a:r>
              <a:rPr lang="en-US" dirty="0"/>
              <a:t> Adeoye, MD, MS, Washington University</a:t>
            </a:r>
          </a:p>
        </p:txBody>
      </p:sp>
    </p:spTree>
    <p:extLst>
      <p:ext uri="{BB962C8B-B14F-4D97-AF65-F5344CB8AC3E}">
        <p14:creationId xmlns:p14="http://schemas.microsoft.com/office/powerpoint/2010/main" val="3509531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58D5E-4B86-A01A-E94D-A215832E785E}"/>
              </a:ext>
            </a:extLst>
          </p:cNvPr>
          <p:cNvSpPr>
            <a:spLocks noGrp="1"/>
          </p:cNvSpPr>
          <p:nvPr>
            <p:ph type="title"/>
          </p:nvPr>
        </p:nvSpPr>
        <p:spPr>
          <a:xfrm>
            <a:off x="609600" y="199505"/>
            <a:ext cx="10744200" cy="1185577"/>
          </a:xfrm>
        </p:spPr>
        <p:txBody>
          <a:bodyPr>
            <a:normAutofit/>
          </a:bodyPr>
          <a:lstStyle/>
          <a:p>
            <a:r>
              <a:rPr lang="en-US" dirty="0"/>
              <a:t>Vitamin K Antagonists (VKA) and Direct Oral Anticoagulants (DOAC)</a:t>
            </a:r>
          </a:p>
        </p:txBody>
      </p:sp>
      <p:pic>
        <p:nvPicPr>
          <p:cNvPr id="4" name="Picture 2" descr="Image result for coagulation cascade">
            <a:extLst>
              <a:ext uri="{FF2B5EF4-FFF2-40B4-BE49-F238E27FC236}">
                <a16:creationId xmlns:a16="http://schemas.microsoft.com/office/drawing/2014/main" id="{380855EF-ACD6-75A8-6797-02E0BBEC062B}"/>
              </a:ext>
            </a:extLst>
          </p:cNvPr>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2652406" y="1384300"/>
            <a:ext cx="6658588" cy="532687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089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4D6AB-853A-4471-A5BC-7C43DD26F8FE}"/>
              </a:ext>
            </a:extLst>
          </p:cNvPr>
          <p:cNvSpPr>
            <a:spLocks noGrp="1"/>
          </p:cNvSpPr>
          <p:nvPr>
            <p:ph type="title"/>
          </p:nvPr>
        </p:nvSpPr>
        <p:spPr>
          <a:xfrm>
            <a:off x="609600" y="199505"/>
            <a:ext cx="10744200" cy="1185577"/>
          </a:xfrm>
        </p:spPr>
        <p:txBody>
          <a:bodyPr>
            <a:normAutofit/>
          </a:bodyPr>
          <a:lstStyle/>
          <a:p>
            <a:r>
              <a:rPr lang="en-US" dirty="0"/>
              <a:t>Repletion and Reversal</a:t>
            </a:r>
          </a:p>
        </p:txBody>
      </p:sp>
      <p:sp>
        <p:nvSpPr>
          <p:cNvPr id="3" name="Content Placeholder 2">
            <a:extLst>
              <a:ext uri="{FF2B5EF4-FFF2-40B4-BE49-F238E27FC236}">
                <a16:creationId xmlns:a16="http://schemas.microsoft.com/office/drawing/2014/main" id="{1F8B5E09-F092-4EA1-BE17-D9073C0C6B7D}"/>
              </a:ext>
            </a:extLst>
          </p:cNvPr>
          <p:cNvSpPr>
            <a:spLocks noGrp="1"/>
          </p:cNvSpPr>
          <p:nvPr>
            <p:ph sz="half" idx="1"/>
          </p:nvPr>
        </p:nvSpPr>
        <p:spPr>
          <a:xfrm>
            <a:off x="609600" y="1496291"/>
            <a:ext cx="5791200" cy="4680672"/>
          </a:xfrm>
        </p:spPr>
        <p:txBody>
          <a:bodyPr/>
          <a:lstStyle/>
          <a:p>
            <a:r>
              <a:rPr lang="en-US" sz="2800" dirty="0"/>
              <a:t>Reversal</a:t>
            </a:r>
          </a:p>
          <a:p>
            <a:pPr lvl="1"/>
            <a:r>
              <a:rPr lang="en-US" sz="2400" dirty="0"/>
              <a:t>Factor Xa </a:t>
            </a:r>
            <a:r>
              <a:rPr lang="en-US" sz="2400" dirty="0">
                <a:solidFill>
                  <a:schemeClr val="tx1"/>
                </a:solidFill>
              </a:rPr>
              <a:t>i</a:t>
            </a:r>
            <a:r>
              <a:rPr lang="en-US" sz="2400" dirty="0"/>
              <a:t>nhibitors – andexanet alfa</a:t>
            </a:r>
          </a:p>
          <a:p>
            <a:pPr lvl="1"/>
            <a:r>
              <a:rPr lang="en-US" sz="2400" dirty="0"/>
              <a:t>Direct thrombin </a:t>
            </a:r>
            <a:r>
              <a:rPr lang="en-US" sz="2400" dirty="0">
                <a:solidFill>
                  <a:schemeClr val="tx1"/>
                </a:solidFill>
              </a:rPr>
              <a:t>i</a:t>
            </a:r>
            <a:r>
              <a:rPr lang="en-US" sz="2400" dirty="0"/>
              <a:t>nhibitors – </a:t>
            </a:r>
            <a:r>
              <a:rPr lang="en-US" sz="2400" dirty="0" err="1"/>
              <a:t>idarucizumab</a:t>
            </a:r>
            <a:endParaRPr lang="en-US" sz="2400" dirty="0"/>
          </a:p>
        </p:txBody>
      </p:sp>
      <p:sp>
        <p:nvSpPr>
          <p:cNvPr id="4" name="Content Placeholder 3">
            <a:extLst>
              <a:ext uri="{FF2B5EF4-FFF2-40B4-BE49-F238E27FC236}">
                <a16:creationId xmlns:a16="http://schemas.microsoft.com/office/drawing/2014/main" id="{0A332B29-496A-4C93-B590-9442F38AC019}"/>
              </a:ext>
            </a:extLst>
          </p:cNvPr>
          <p:cNvSpPr>
            <a:spLocks noGrp="1"/>
          </p:cNvSpPr>
          <p:nvPr>
            <p:ph sz="half" idx="2"/>
          </p:nvPr>
        </p:nvSpPr>
        <p:spPr>
          <a:xfrm>
            <a:off x="6400800" y="1496291"/>
            <a:ext cx="5181600" cy="4680672"/>
          </a:xfrm>
        </p:spPr>
        <p:txBody>
          <a:bodyPr>
            <a:normAutofit/>
          </a:bodyPr>
          <a:lstStyle/>
          <a:p>
            <a:r>
              <a:rPr lang="en-US" sz="2800" dirty="0"/>
              <a:t>Repletion</a:t>
            </a:r>
          </a:p>
          <a:p>
            <a:pPr lvl="1"/>
            <a:r>
              <a:rPr lang="en-US" sz="2400" dirty="0">
                <a:solidFill>
                  <a:schemeClr val="tx1"/>
                </a:solidFill>
              </a:rPr>
              <a:t>FFP</a:t>
            </a:r>
          </a:p>
          <a:p>
            <a:pPr lvl="1"/>
            <a:r>
              <a:rPr lang="en-US" sz="2400" dirty="0"/>
              <a:t>4 Factor </a:t>
            </a:r>
            <a:r>
              <a:rPr lang="en-US" sz="2400" dirty="0">
                <a:solidFill>
                  <a:schemeClr val="tx1"/>
                </a:solidFill>
              </a:rPr>
              <a:t>PCCs</a:t>
            </a:r>
          </a:p>
          <a:p>
            <a:pPr lvl="1"/>
            <a:r>
              <a:rPr lang="en-US" sz="2400" dirty="0"/>
              <a:t>Vit K dependent- 2, 7, 9, 10</a:t>
            </a:r>
          </a:p>
          <a:p>
            <a:pPr lvl="1"/>
            <a:r>
              <a:rPr lang="en-US" sz="2400" dirty="0"/>
              <a:t>Approved for warfarin repletion</a:t>
            </a:r>
          </a:p>
          <a:p>
            <a:pPr lvl="1"/>
            <a:r>
              <a:rPr lang="en-US" sz="2400" dirty="0"/>
              <a:t> Off-label for DOAC reversal</a:t>
            </a:r>
          </a:p>
        </p:txBody>
      </p:sp>
      <p:sp>
        <p:nvSpPr>
          <p:cNvPr id="5" name="TextBox 4">
            <a:extLst>
              <a:ext uri="{FF2B5EF4-FFF2-40B4-BE49-F238E27FC236}">
                <a16:creationId xmlns:a16="http://schemas.microsoft.com/office/drawing/2014/main" id="{7698EF30-2550-B04F-6F56-4A454E2C4B75}"/>
              </a:ext>
            </a:extLst>
          </p:cNvPr>
          <p:cNvSpPr txBox="1"/>
          <p:nvPr/>
        </p:nvSpPr>
        <p:spPr>
          <a:xfrm>
            <a:off x="298174" y="6176963"/>
            <a:ext cx="5208104" cy="276999"/>
          </a:xfrm>
          <a:prstGeom prst="rect">
            <a:avLst/>
          </a:prstGeom>
          <a:noFill/>
        </p:spPr>
        <p:txBody>
          <a:bodyPr wrap="square" rtlCol="0">
            <a:spAutoFit/>
          </a:bodyPr>
          <a:lstStyle/>
          <a:p>
            <a:r>
              <a:rPr lang="en-US" sz="1200" dirty="0"/>
              <a:t>FFP, fresh frozen plasma; PCCs, prothrombin complex concentrates.</a:t>
            </a:r>
          </a:p>
        </p:txBody>
      </p:sp>
    </p:spTree>
    <p:extLst>
      <p:ext uri="{BB962C8B-B14F-4D97-AF65-F5344CB8AC3E}">
        <p14:creationId xmlns:p14="http://schemas.microsoft.com/office/powerpoint/2010/main" val="402831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4C083ED-EED1-D2F8-968D-E52DAFE8AA1E}"/>
              </a:ext>
            </a:extLst>
          </p:cNvPr>
          <p:cNvSpPr>
            <a:spLocks noGrp="1"/>
          </p:cNvSpPr>
          <p:nvPr>
            <p:ph type="body" idx="1"/>
          </p:nvPr>
        </p:nvSpPr>
        <p:spPr/>
        <p:txBody>
          <a:bodyPr/>
          <a:lstStyle/>
          <a:p>
            <a:r>
              <a:rPr lang="en-US" sz="2400" dirty="0"/>
              <a:t>FFP</a:t>
            </a:r>
            <a:endParaRPr lang="en-US" dirty="0"/>
          </a:p>
        </p:txBody>
      </p:sp>
      <p:sp>
        <p:nvSpPr>
          <p:cNvPr id="3" name="Content Placeholder 2"/>
          <p:cNvSpPr>
            <a:spLocks noGrp="1"/>
          </p:cNvSpPr>
          <p:nvPr>
            <p:ph sz="half" idx="2"/>
          </p:nvPr>
        </p:nvSpPr>
        <p:spPr/>
        <p:txBody>
          <a:bodyPr>
            <a:normAutofit/>
          </a:bodyPr>
          <a:lstStyle/>
          <a:p>
            <a:r>
              <a:rPr lang="en-US" sz="2800" dirty="0"/>
              <a:t>Factors I (fibrinogen), </a:t>
            </a:r>
            <a:br>
              <a:rPr lang="en-US" sz="2800" dirty="0"/>
            </a:br>
            <a:r>
              <a:rPr lang="en-US" sz="2800" dirty="0"/>
              <a:t>II, V, VII, IX, X, XI, XIII, </a:t>
            </a:r>
            <a:br>
              <a:rPr lang="en-US" sz="2800" dirty="0"/>
            </a:br>
            <a:r>
              <a:rPr lang="en-US" sz="2800" dirty="0"/>
              <a:t>and antithrombin</a:t>
            </a:r>
          </a:p>
          <a:p>
            <a:r>
              <a:rPr lang="en-US" sz="2800" dirty="0"/>
              <a:t>Large volumes often needed (10-15 ml/kg)</a:t>
            </a:r>
          </a:p>
          <a:p>
            <a:r>
              <a:rPr lang="en-US" sz="2800" dirty="0"/>
              <a:t>Time to prepare and administer, risk fluid overload </a:t>
            </a:r>
          </a:p>
          <a:p>
            <a:r>
              <a:rPr lang="en-US" sz="2800" dirty="0"/>
              <a:t>Risk transfusion reaction</a:t>
            </a:r>
          </a:p>
          <a:p>
            <a:endParaRPr lang="en-US" sz="2800" dirty="0"/>
          </a:p>
          <a:p>
            <a:pPr lvl="1"/>
            <a:endParaRPr lang="en-US" sz="2400" dirty="0"/>
          </a:p>
        </p:txBody>
      </p:sp>
      <p:sp>
        <p:nvSpPr>
          <p:cNvPr id="6" name="Text Placeholder 5">
            <a:extLst>
              <a:ext uri="{FF2B5EF4-FFF2-40B4-BE49-F238E27FC236}">
                <a16:creationId xmlns:a16="http://schemas.microsoft.com/office/drawing/2014/main" id="{51CE2B9B-E4E0-0DAA-F7BB-4632F7718583}"/>
              </a:ext>
            </a:extLst>
          </p:cNvPr>
          <p:cNvSpPr>
            <a:spLocks noGrp="1"/>
          </p:cNvSpPr>
          <p:nvPr>
            <p:ph type="body" sz="quarter" idx="3"/>
          </p:nvPr>
        </p:nvSpPr>
        <p:spPr/>
        <p:txBody>
          <a:bodyPr/>
          <a:lstStyle/>
          <a:p>
            <a:r>
              <a:rPr lang="en-US" sz="2400" dirty="0"/>
              <a:t>PCC</a:t>
            </a:r>
            <a:endParaRPr lang="en-US" dirty="0"/>
          </a:p>
        </p:txBody>
      </p:sp>
      <p:sp>
        <p:nvSpPr>
          <p:cNvPr id="4" name="Content Placeholder 3">
            <a:extLst>
              <a:ext uri="{FF2B5EF4-FFF2-40B4-BE49-F238E27FC236}">
                <a16:creationId xmlns:a16="http://schemas.microsoft.com/office/drawing/2014/main" id="{E25C89D0-AE31-E73E-A4F1-E00B519AC299}"/>
              </a:ext>
            </a:extLst>
          </p:cNvPr>
          <p:cNvSpPr>
            <a:spLocks noGrp="1"/>
          </p:cNvSpPr>
          <p:nvPr>
            <p:ph sz="quarter" idx="4"/>
          </p:nvPr>
        </p:nvSpPr>
        <p:spPr/>
        <p:txBody>
          <a:bodyPr>
            <a:normAutofit/>
          </a:bodyPr>
          <a:lstStyle/>
          <a:p>
            <a:r>
              <a:rPr lang="en-US" sz="2800" dirty="0"/>
              <a:t>4 Factor: 2, 7, 9, 10</a:t>
            </a:r>
          </a:p>
          <a:p>
            <a:r>
              <a:rPr lang="en-US" sz="2800" dirty="0"/>
              <a:t>3 Factor: 2, 9, 10</a:t>
            </a:r>
          </a:p>
          <a:p>
            <a:r>
              <a:rPr lang="en-US" sz="2800" dirty="0"/>
              <a:t>Activated vs. </a:t>
            </a:r>
            <a:r>
              <a:rPr lang="en-US" sz="2800" dirty="0">
                <a:solidFill>
                  <a:schemeClr val="tx1"/>
                </a:solidFill>
              </a:rPr>
              <a:t>i</a:t>
            </a:r>
            <a:r>
              <a:rPr lang="en-US" sz="2800" dirty="0"/>
              <a:t>nactivated</a:t>
            </a:r>
          </a:p>
          <a:p>
            <a:r>
              <a:rPr lang="en-US" sz="2800" dirty="0"/>
              <a:t>Dose: Fixed or based on INR and weight </a:t>
            </a:r>
          </a:p>
          <a:p>
            <a:r>
              <a:rPr lang="en-US" sz="2800" dirty="0"/>
              <a:t>Faster reversal, less volume </a:t>
            </a:r>
          </a:p>
          <a:p>
            <a:r>
              <a:rPr lang="en-US" sz="2800" dirty="0"/>
              <a:t>Increased cost</a:t>
            </a:r>
          </a:p>
        </p:txBody>
      </p:sp>
      <p:sp>
        <p:nvSpPr>
          <p:cNvPr id="9" name="Footer Placeholder 8">
            <a:extLst>
              <a:ext uri="{FF2B5EF4-FFF2-40B4-BE49-F238E27FC236}">
                <a16:creationId xmlns:a16="http://schemas.microsoft.com/office/drawing/2014/main" id="{28C6B7A3-EDFE-B727-11D2-0F512D8239F1}"/>
              </a:ext>
            </a:extLst>
          </p:cNvPr>
          <p:cNvSpPr>
            <a:spLocks noGrp="1"/>
          </p:cNvSpPr>
          <p:nvPr>
            <p:ph type="ftr" sz="quarter" idx="12"/>
          </p:nvPr>
        </p:nvSpPr>
        <p:spPr/>
        <p:txBody>
          <a:bodyPr/>
          <a:lstStyle/>
          <a:p>
            <a:r>
              <a:rPr lang="en-US" dirty="0">
                <a:solidFill>
                  <a:schemeClr val="tx1"/>
                </a:solidFill>
              </a:rPr>
              <a:t>Frontera, et al. </a:t>
            </a:r>
            <a:r>
              <a:rPr lang="en-US" i="1" dirty="0" err="1">
                <a:solidFill>
                  <a:schemeClr val="tx1"/>
                </a:solidFill>
              </a:rPr>
              <a:t>Neurocrit</a:t>
            </a:r>
            <a:r>
              <a:rPr lang="en-US" i="1" dirty="0">
                <a:solidFill>
                  <a:schemeClr val="tx1"/>
                </a:solidFill>
              </a:rPr>
              <a:t> Care</a:t>
            </a:r>
            <a:r>
              <a:rPr lang="en-US" dirty="0">
                <a:solidFill>
                  <a:schemeClr val="tx1"/>
                </a:solidFill>
              </a:rPr>
              <a:t>. 2016;24;
Hemphill, et al. </a:t>
            </a:r>
            <a:r>
              <a:rPr lang="en-US" i="1" dirty="0" err="1">
                <a:solidFill>
                  <a:schemeClr val="tx1"/>
                </a:solidFill>
              </a:rPr>
              <a:t>Neurocrit</a:t>
            </a:r>
            <a:r>
              <a:rPr lang="en-US" i="1" dirty="0">
                <a:solidFill>
                  <a:schemeClr val="tx1"/>
                </a:solidFill>
              </a:rPr>
              <a:t> Care</a:t>
            </a:r>
            <a:r>
              <a:rPr lang="en-US" dirty="0">
                <a:solidFill>
                  <a:schemeClr val="tx1"/>
                </a:solidFill>
              </a:rPr>
              <a:t>. 2017;</a:t>
            </a:r>
            <a:r>
              <a:rPr lang="en-US" b="0" i="0" dirty="0">
                <a:solidFill>
                  <a:schemeClr val="tx1"/>
                </a:solidFill>
                <a:effectLst/>
              </a:rPr>
              <a:t>27(Suppl 1):89-101.</a:t>
            </a:r>
            <a:endParaRPr lang="en-US" dirty="0">
              <a:solidFill>
                <a:schemeClr val="tx1"/>
              </a:solidFill>
            </a:endParaRPr>
          </a:p>
        </p:txBody>
      </p:sp>
      <p:sp>
        <p:nvSpPr>
          <p:cNvPr id="2" name="Title 1"/>
          <p:cNvSpPr>
            <a:spLocks noGrp="1"/>
          </p:cNvSpPr>
          <p:nvPr>
            <p:ph type="title"/>
          </p:nvPr>
        </p:nvSpPr>
        <p:spPr>
          <a:xfrm>
            <a:off x="569913" y="325401"/>
            <a:ext cx="10744200" cy="1185577"/>
          </a:xfrm>
        </p:spPr>
        <p:txBody>
          <a:bodyPr>
            <a:normAutofit fontScale="90000"/>
          </a:bodyPr>
          <a:lstStyle/>
          <a:p>
            <a:r>
              <a:rPr lang="en-US" dirty="0"/>
              <a:t>Repletion Strategies:</a:t>
            </a:r>
            <a:br>
              <a:rPr lang="en-US" dirty="0"/>
            </a:br>
            <a:r>
              <a:rPr lang="en-US" sz="2700" dirty="0"/>
              <a:t>Recommend treatment for INR greater than 1.4 in VKA bleeding</a:t>
            </a:r>
            <a:br>
              <a:rPr lang="en-US" sz="2700" dirty="0"/>
            </a:br>
            <a:r>
              <a:rPr lang="en-US" sz="2700" dirty="0"/>
              <a:t>Vitamin K: 10 mg IV</a:t>
            </a:r>
          </a:p>
        </p:txBody>
      </p:sp>
    </p:spTree>
    <p:extLst>
      <p:ext uri="{BB962C8B-B14F-4D97-AF65-F5344CB8AC3E}">
        <p14:creationId xmlns:p14="http://schemas.microsoft.com/office/powerpoint/2010/main" val="2254232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D14772-1D53-2261-6EAA-832C55D48014}"/>
              </a:ext>
            </a:extLst>
          </p:cNvPr>
          <p:cNvSpPr>
            <a:spLocks noGrp="1"/>
          </p:cNvSpPr>
          <p:nvPr>
            <p:ph type="title"/>
          </p:nvPr>
        </p:nvSpPr>
        <p:spPr>
          <a:xfrm>
            <a:off x="609600" y="199505"/>
            <a:ext cx="10744200" cy="1185577"/>
          </a:xfrm>
        </p:spPr>
        <p:txBody>
          <a:bodyPr>
            <a:normAutofit/>
          </a:bodyPr>
          <a:lstStyle/>
          <a:p>
            <a:r>
              <a:rPr lang="en-US" dirty="0"/>
              <a:t>Reversal Strategies in Setting of Major Bleeding</a:t>
            </a:r>
          </a:p>
        </p:txBody>
      </p:sp>
      <p:pic>
        <p:nvPicPr>
          <p:cNvPr id="11" name="Content Placeholder 10">
            <a:extLst>
              <a:ext uri="{FF2B5EF4-FFF2-40B4-BE49-F238E27FC236}">
                <a16:creationId xmlns:a16="http://schemas.microsoft.com/office/drawing/2014/main" id="{E5C79903-A993-C96C-5CC6-2DCC8ADAE9C8}"/>
              </a:ext>
            </a:extLst>
          </p:cNvPr>
          <p:cNvPicPr>
            <a:picLocks noGrp="1" noChangeAspect="1"/>
          </p:cNvPicPr>
          <p:nvPr>
            <p:ph sz="half" idx="1"/>
          </p:nvPr>
        </p:nvPicPr>
        <p:blipFill>
          <a:blip r:embed="rId3"/>
          <a:stretch>
            <a:fillRect/>
          </a:stretch>
        </p:blipFill>
        <p:spPr>
          <a:xfrm>
            <a:off x="712340" y="1200425"/>
            <a:ext cx="5131870" cy="1989909"/>
          </a:xfrm>
        </p:spPr>
      </p:pic>
      <p:pic>
        <p:nvPicPr>
          <p:cNvPr id="16" name="Content Placeholder 15">
            <a:extLst>
              <a:ext uri="{FF2B5EF4-FFF2-40B4-BE49-F238E27FC236}">
                <a16:creationId xmlns:a16="http://schemas.microsoft.com/office/drawing/2014/main" id="{FB548FD7-4EC9-5CF8-D42D-C90DCFB69D55}"/>
              </a:ext>
            </a:extLst>
          </p:cNvPr>
          <p:cNvPicPr>
            <a:picLocks noGrp="1" noChangeAspect="1"/>
          </p:cNvPicPr>
          <p:nvPr>
            <p:ph sz="half" idx="2"/>
          </p:nvPr>
        </p:nvPicPr>
        <p:blipFill>
          <a:blip r:embed="rId4"/>
          <a:stretch>
            <a:fillRect/>
          </a:stretch>
        </p:blipFill>
        <p:spPr>
          <a:xfrm>
            <a:off x="6104417" y="1155540"/>
            <a:ext cx="5356296" cy="2034794"/>
          </a:xfrm>
        </p:spPr>
      </p:pic>
      <p:sp>
        <p:nvSpPr>
          <p:cNvPr id="14" name="TextBox 13">
            <a:extLst>
              <a:ext uri="{FF2B5EF4-FFF2-40B4-BE49-F238E27FC236}">
                <a16:creationId xmlns:a16="http://schemas.microsoft.com/office/drawing/2014/main" id="{28DB4694-3F3E-E67F-2127-BE07E939B492}"/>
              </a:ext>
            </a:extLst>
          </p:cNvPr>
          <p:cNvSpPr txBox="1"/>
          <p:nvPr/>
        </p:nvSpPr>
        <p:spPr>
          <a:xfrm>
            <a:off x="609600" y="3349251"/>
            <a:ext cx="5234610"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t>Monoclonal antibody that binds to dabigatran</a:t>
            </a:r>
          </a:p>
          <a:p>
            <a:pPr marL="342900" indent="-342900">
              <a:buFont typeface="Arial" panose="020B0604020202020204" pitchFamily="34" charset="0"/>
              <a:buChar char="•"/>
            </a:pPr>
            <a:r>
              <a:rPr lang="en-US" sz="2400" dirty="0"/>
              <a:t>May be needed if last dose within 12 to 24 hours</a:t>
            </a:r>
          </a:p>
          <a:p>
            <a:pPr marL="342900" indent="-342900">
              <a:buFont typeface="Arial" panose="020B0604020202020204" pitchFamily="34" charset="0"/>
              <a:buChar char="•"/>
            </a:pPr>
            <a:r>
              <a:rPr lang="en-US" sz="2400" dirty="0"/>
              <a:t>Lab to follow: PTT and </a:t>
            </a:r>
            <a:br>
              <a:rPr lang="en-US" sz="2400" dirty="0"/>
            </a:br>
            <a:r>
              <a:rPr lang="en-US" sz="2400" dirty="0"/>
              <a:t>thrombin time</a:t>
            </a:r>
          </a:p>
          <a:p>
            <a:pPr marL="342900" indent="-342900">
              <a:buFont typeface="Arial" panose="020B0604020202020204" pitchFamily="34" charset="0"/>
              <a:buChar char="•"/>
            </a:pPr>
            <a:r>
              <a:rPr lang="en-US" sz="2400" dirty="0"/>
              <a:t>Dose: 5 grams (2.5 grams X 2)</a:t>
            </a:r>
          </a:p>
          <a:p>
            <a:endParaRPr lang="en-US" sz="2400" dirty="0"/>
          </a:p>
        </p:txBody>
      </p:sp>
      <p:sp>
        <p:nvSpPr>
          <p:cNvPr id="18" name="TextBox 17">
            <a:extLst>
              <a:ext uri="{FF2B5EF4-FFF2-40B4-BE49-F238E27FC236}">
                <a16:creationId xmlns:a16="http://schemas.microsoft.com/office/drawing/2014/main" id="{04E24CEE-BE06-6613-C70F-6D1975BEF82A}"/>
              </a:ext>
            </a:extLst>
          </p:cNvPr>
          <p:cNvSpPr txBox="1"/>
          <p:nvPr/>
        </p:nvSpPr>
        <p:spPr>
          <a:xfrm>
            <a:off x="6096000" y="3349251"/>
            <a:ext cx="5356295"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Recombinant modified human “decoy” factor </a:t>
            </a:r>
            <a:r>
              <a:rPr lang="en-US" sz="2400" dirty="0" err="1"/>
              <a:t>Xa</a:t>
            </a:r>
            <a:r>
              <a:rPr lang="en-US" sz="2400" dirty="0"/>
              <a:t> protein</a:t>
            </a:r>
          </a:p>
          <a:p>
            <a:pPr marL="285750" indent="-285750">
              <a:buFont typeface="Arial" panose="020B0604020202020204" pitchFamily="34" charset="0"/>
              <a:buChar char="•"/>
            </a:pPr>
            <a:r>
              <a:rPr lang="en-US" sz="2400" dirty="0"/>
              <a:t>May be needed if last dose within 18 hours</a:t>
            </a:r>
          </a:p>
          <a:p>
            <a:pPr marL="285750" indent="-285750">
              <a:buFont typeface="Arial" panose="020B0604020202020204" pitchFamily="34" charset="0"/>
              <a:buChar char="•"/>
            </a:pPr>
            <a:r>
              <a:rPr lang="en-US" sz="2400" dirty="0"/>
              <a:t>Lab to follow: Anti-Xa level</a:t>
            </a:r>
          </a:p>
          <a:p>
            <a:pPr marL="285750" indent="-285750">
              <a:buFont typeface="Arial" panose="020B0604020202020204" pitchFamily="34" charset="0"/>
              <a:buChar char="•"/>
            </a:pPr>
            <a:r>
              <a:rPr lang="en-US" sz="2400" dirty="0"/>
              <a:t>Dose: High dose or low dose </a:t>
            </a:r>
          </a:p>
          <a:p>
            <a:pPr marL="742950" lvl="1" indent="-285750">
              <a:buFont typeface="Arial" panose="020B0604020202020204" pitchFamily="34" charset="0"/>
              <a:buChar char="•"/>
            </a:pPr>
            <a:r>
              <a:rPr lang="en-US" sz="2400" dirty="0"/>
              <a:t>Xa inhibitor dose </a:t>
            </a:r>
          </a:p>
          <a:p>
            <a:pPr marL="742950" lvl="1" indent="-285750">
              <a:buFont typeface="Arial" panose="020B0604020202020204" pitchFamily="34" charset="0"/>
              <a:buChar char="•"/>
            </a:pPr>
            <a:r>
              <a:rPr lang="en-US" sz="2400" dirty="0"/>
              <a:t>Time since taken</a:t>
            </a:r>
          </a:p>
          <a:p>
            <a:endParaRPr lang="en-US" sz="2400" dirty="0"/>
          </a:p>
        </p:txBody>
      </p:sp>
    </p:spTree>
    <p:extLst>
      <p:ext uri="{BB962C8B-B14F-4D97-AF65-F5344CB8AC3E}">
        <p14:creationId xmlns:p14="http://schemas.microsoft.com/office/powerpoint/2010/main" val="195459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50A7D3-49C7-1FC8-C511-93C31FBA18E8}"/>
              </a:ext>
            </a:extLst>
          </p:cNvPr>
          <p:cNvSpPr>
            <a:spLocks noGrp="1"/>
          </p:cNvSpPr>
          <p:nvPr>
            <p:ph type="title"/>
          </p:nvPr>
        </p:nvSpPr>
        <p:spPr>
          <a:xfrm>
            <a:off x="515756" y="2440181"/>
            <a:ext cx="3337787" cy="1977638"/>
          </a:xfrm>
        </p:spPr>
        <p:txBody>
          <a:bodyPr>
            <a:normAutofit/>
          </a:bodyPr>
          <a:lstStyle/>
          <a:p>
            <a:r>
              <a:rPr lang="en-US" sz="3600" dirty="0"/>
              <a:t>Surgical </a:t>
            </a:r>
            <a:br>
              <a:rPr lang="en-US" sz="3600" dirty="0"/>
            </a:br>
            <a:r>
              <a:rPr lang="en-US" sz="3600" dirty="0"/>
              <a:t>Indications</a:t>
            </a:r>
          </a:p>
        </p:txBody>
      </p:sp>
      <p:pic>
        <p:nvPicPr>
          <p:cNvPr id="3" name="Picture 2">
            <a:extLst>
              <a:ext uri="{FF2B5EF4-FFF2-40B4-BE49-F238E27FC236}">
                <a16:creationId xmlns:a16="http://schemas.microsoft.com/office/drawing/2014/main" id="{B21A21CF-C8DA-820B-8379-A25748062135}"/>
              </a:ext>
            </a:extLst>
          </p:cNvPr>
          <p:cNvPicPr>
            <a:picLocks noChangeAspect="1"/>
          </p:cNvPicPr>
          <p:nvPr/>
        </p:nvPicPr>
        <p:blipFill>
          <a:blip r:embed="rId3"/>
          <a:stretch>
            <a:fillRect/>
          </a:stretch>
        </p:blipFill>
        <p:spPr>
          <a:xfrm>
            <a:off x="3970105" y="245644"/>
            <a:ext cx="7280953" cy="1733561"/>
          </a:xfrm>
          <a:prstGeom prst="rect">
            <a:avLst/>
          </a:prstGeom>
        </p:spPr>
      </p:pic>
      <p:graphicFrame>
        <p:nvGraphicFramePr>
          <p:cNvPr id="4" name="Table 3">
            <a:extLst>
              <a:ext uri="{FF2B5EF4-FFF2-40B4-BE49-F238E27FC236}">
                <a16:creationId xmlns:a16="http://schemas.microsoft.com/office/drawing/2014/main" id="{45734954-463C-A487-43EA-552B67587A64}"/>
              </a:ext>
            </a:extLst>
          </p:cNvPr>
          <p:cNvGraphicFramePr>
            <a:graphicFrameLocks noGrp="1"/>
          </p:cNvGraphicFramePr>
          <p:nvPr>
            <p:extLst>
              <p:ext uri="{D42A27DB-BD31-4B8C-83A1-F6EECF244321}">
                <p14:modId xmlns:p14="http://schemas.microsoft.com/office/powerpoint/2010/main" val="3728289894"/>
              </p:ext>
            </p:extLst>
          </p:nvPr>
        </p:nvGraphicFramePr>
        <p:xfrm>
          <a:off x="3853543" y="2014417"/>
          <a:ext cx="8141871" cy="4644078"/>
        </p:xfrm>
        <a:graphic>
          <a:graphicData uri="http://schemas.openxmlformats.org/drawingml/2006/table">
            <a:tbl>
              <a:tblPr firstRow="1" bandRow="1">
                <a:tableStyleId>{5C22544A-7EE6-4342-B048-85BDC9FD1C3A}</a:tableStyleId>
              </a:tblPr>
              <a:tblGrid>
                <a:gridCol w="3417257">
                  <a:extLst>
                    <a:ext uri="{9D8B030D-6E8A-4147-A177-3AD203B41FA5}">
                      <a16:colId xmlns:a16="http://schemas.microsoft.com/office/drawing/2014/main" val="2711115966"/>
                    </a:ext>
                  </a:extLst>
                </a:gridCol>
                <a:gridCol w="2708099">
                  <a:extLst>
                    <a:ext uri="{9D8B030D-6E8A-4147-A177-3AD203B41FA5}">
                      <a16:colId xmlns:a16="http://schemas.microsoft.com/office/drawing/2014/main" val="1885546596"/>
                    </a:ext>
                  </a:extLst>
                </a:gridCol>
                <a:gridCol w="2016515">
                  <a:extLst>
                    <a:ext uri="{9D8B030D-6E8A-4147-A177-3AD203B41FA5}">
                      <a16:colId xmlns:a16="http://schemas.microsoft.com/office/drawing/2014/main" val="1811215587"/>
                    </a:ext>
                  </a:extLst>
                </a:gridCol>
              </a:tblGrid>
              <a:tr h="629496">
                <a:tc>
                  <a:txBody>
                    <a:bodyPr/>
                    <a:lstStyle/>
                    <a:p>
                      <a:r>
                        <a:rPr lang="en-US" sz="1800" dirty="0"/>
                        <a:t>Surgical Option</a:t>
                      </a:r>
                    </a:p>
                  </a:txBody>
                  <a:tcPr anchor="ctr"/>
                </a:tc>
                <a:tc>
                  <a:txBody>
                    <a:bodyPr/>
                    <a:lstStyle/>
                    <a:p>
                      <a:r>
                        <a:rPr lang="en-US" sz="1800" dirty="0"/>
                        <a:t>AHA/ASA Recommendation</a:t>
                      </a:r>
                    </a:p>
                  </a:txBody>
                  <a:tcPr anchor="ctr"/>
                </a:tc>
                <a:tc>
                  <a:txBody>
                    <a:bodyPr/>
                    <a:lstStyle/>
                    <a:p>
                      <a:r>
                        <a:rPr lang="en-US" sz="1800" dirty="0"/>
                        <a:t>Level of Evidence</a:t>
                      </a:r>
                    </a:p>
                  </a:txBody>
                  <a:tcPr anchor="ctr"/>
                </a:tc>
                <a:extLst>
                  <a:ext uri="{0D108BD9-81ED-4DB2-BD59-A6C34878D82A}">
                    <a16:rowId xmlns:a16="http://schemas.microsoft.com/office/drawing/2014/main" val="2054021129"/>
                  </a:ext>
                </a:extLst>
              </a:tr>
              <a:tr h="1151132">
                <a:tc>
                  <a:txBody>
                    <a:bodyPr/>
                    <a:lstStyle/>
                    <a:p>
                      <a:r>
                        <a:rPr lang="en-US" sz="1800" dirty="0"/>
                        <a:t>Minimally </a:t>
                      </a:r>
                      <a:r>
                        <a:rPr lang="en-US" sz="1800" dirty="0">
                          <a:solidFill>
                            <a:schemeClr val="tx1"/>
                          </a:solidFill>
                        </a:rPr>
                        <a:t>i</a:t>
                      </a:r>
                      <a:r>
                        <a:rPr lang="en-US" sz="1800" dirty="0"/>
                        <a:t>nvasive</a:t>
                      </a:r>
                    </a:p>
                  </a:txBody>
                  <a:tcPr anchor="ctr"/>
                </a:tc>
                <a:tc>
                  <a:txBody>
                    <a:bodyPr/>
                    <a:lstStyle/>
                    <a:p>
                      <a:r>
                        <a:rPr lang="en-US" sz="1800" dirty="0"/>
                        <a:t>2a: Mortality</a:t>
                      </a:r>
                    </a:p>
                    <a:p>
                      <a:r>
                        <a:rPr lang="en-US" sz="1800" dirty="0"/>
                        <a:t>2b: Functional outcomes</a:t>
                      </a:r>
                    </a:p>
                  </a:txBody>
                  <a:tcPr anchor="ctr"/>
                </a:tc>
                <a:tc>
                  <a:txBody>
                    <a:bodyPr/>
                    <a:lstStyle/>
                    <a:p>
                      <a:r>
                        <a:rPr lang="en-US" sz="1800" dirty="0"/>
                        <a:t>B-R</a:t>
                      </a:r>
                    </a:p>
                  </a:txBody>
                  <a:tcPr anchor="ctr"/>
                </a:tc>
                <a:extLst>
                  <a:ext uri="{0D108BD9-81ED-4DB2-BD59-A6C34878D82A}">
                    <a16:rowId xmlns:a16="http://schemas.microsoft.com/office/drawing/2014/main" val="2339718717"/>
                  </a:ext>
                </a:extLst>
              </a:tr>
              <a:tr h="629496">
                <a:tc>
                  <a:txBody>
                    <a:bodyPr/>
                    <a:lstStyle/>
                    <a:p>
                      <a:r>
                        <a:rPr lang="en-US" sz="1800" dirty="0"/>
                        <a:t>External ventricular drain</a:t>
                      </a:r>
                    </a:p>
                  </a:txBody>
                  <a:tcPr anchor="ctr">
                    <a:lnB w="12700" cmpd="sng">
                      <a:noFill/>
                    </a:lnB>
                  </a:tcPr>
                </a:tc>
                <a:tc>
                  <a:txBody>
                    <a:bodyPr/>
                    <a:lstStyle/>
                    <a:p>
                      <a:r>
                        <a:rPr lang="en-US" sz="1800" dirty="0"/>
                        <a:t>See next slide</a:t>
                      </a:r>
                    </a:p>
                  </a:txBody>
                  <a:tcPr anchor="ctr"/>
                </a:tc>
                <a:tc>
                  <a:txBody>
                    <a:bodyPr/>
                    <a:lstStyle/>
                    <a:p>
                      <a:endParaRPr lang="en-US" sz="1800" dirty="0"/>
                    </a:p>
                  </a:txBody>
                  <a:tcPr anchor="ctr"/>
                </a:tc>
                <a:extLst>
                  <a:ext uri="{0D108BD9-81ED-4DB2-BD59-A6C34878D82A}">
                    <a16:rowId xmlns:a16="http://schemas.microsoft.com/office/drawing/2014/main" val="4290565041"/>
                  </a:ext>
                </a:extLst>
              </a:tr>
              <a:tr h="796937">
                <a:tc>
                  <a:txBody>
                    <a:bodyPr/>
                    <a:lstStyle/>
                    <a:p>
                      <a:r>
                        <a:rPr lang="en-US" sz="1800" dirty="0"/>
                        <a:t>Craniotomy </a:t>
                      </a:r>
                      <a:r>
                        <a:rPr lang="en-US" sz="1800" dirty="0">
                          <a:solidFill>
                            <a:schemeClr val="tx1"/>
                          </a:solidFill>
                        </a:rPr>
                        <a:t>supratentorial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2b</a:t>
                      </a:r>
                    </a:p>
                  </a:txBody>
                  <a:tcPr anchor="ctr">
                    <a:lnL w="12700" cmpd="sng">
                      <a:noFill/>
                    </a:lnL>
                    <a:lnR w="12700" cmpd="sng">
                      <a:noFill/>
                    </a:lnR>
                  </a:tcPr>
                </a:tc>
                <a:tc>
                  <a:txBody>
                    <a:bodyPr/>
                    <a:lstStyle/>
                    <a:p>
                      <a:r>
                        <a:rPr lang="en-US" sz="1800" dirty="0"/>
                        <a:t>A</a:t>
                      </a:r>
                    </a:p>
                  </a:txBody>
                  <a:tcPr anchor="ctr">
                    <a:lnL w="12700" cmpd="sng">
                      <a:noFill/>
                    </a:lnL>
                  </a:tcPr>
                </a:tc>
                <a:extLst>
                  <a:ext uri="{0D108BD9-81ED-4DB2-BD59-A6C34878D82A}">
                    <a16:rowId xmlns:a16="http://schemas.microsoft.com/office/drawing/2014/main" val="1987702024"/>
                  </a:ext>
                </a:extLst>
              </a:tr>
              <a:tr h="796937">
                <a:tc>
                  <a:txBody>
                    <a:bodyPr/>
                    <a:lstStyle/>
                    <a:p>
                      <a:r>
                        <a:rPr lang="en-US" sz="1800" dirty="0"/>
                        <a:t>Craniotomy </a:t>
                      </a:r>
                      <a:r>
                        <a:rPr lang="en-US" sz="1800" dirty="0">
                          <a:solidFill>
                            <a:schemeClr val="tx1"/>
                          </a:solidFill>
                        </a:rPr>
                        <a:t>posterior f</a:t>
                      </a:r>
                      <a:r>
                        <a:rPr lang="en-US" sz="1800" dirty="0"/>
                        <a:t>ossa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1</a:t>
                      </a:r>
                    </a:p>
                  </a:txBody>
                  <a:tcPr anchor="ctr">
                    <a:lnL w="12700" cmpd="sng">
                      <a:noFill/>
                    </a:lnL>
                    <a:lnR w="12700" cmpd="sng">
                      <a:noFill/>
                    </a:lnR>
                  </a:tcPr>
                </a:tc>
                <a:tc>
                  <a:txBody>
                    <a:bodyPr/>
                    <a:lstStyle/>
                    <a:p>
                      <a:r>
                        <a:rPr lang="en-US" sz="1800" dirty="0"/>
                        <a:t>B-NR</a:t>
                      </a:r>
                    </a:p>
                  </a:txBody>
                  <a:tcPr anchor="ctr">
                    <a:lnL w="12700" cmpd="sng">
                      <a:noFill/>
                    </a:lnL>
                  </a:tcPr>
                </a:tc>
                <a:extLst>
                  <a:ext uri="{0D108BD9-81ED-4DB2-BD59-A6C34878D82A}">
                    <a16:rowId xmlns:a16="http://schemas.microsoft.com/office/drawing/2014/main" val="1235766114"/>
                  </a:ext>
                </a:extLst>
              </a:tr>
              <a:tr h="629496">
                <a:tc>
                  <a:txBody>
                    <a:bodyPr/>
                    <a:lstStyle/>
                    <a:p>
                      <a:r>
                        <a:rPr lang="en-US" sz="1800" dirty="0"/>
                        <a:t>Craniectomy</a:t>
                      </a:r>
                    </a:p>
                  </a:txBody>
                  <a:tcPr anchor="ctr">
                    <a:lnT w="12700" cmpd="sng">
                      <a:noFill/>
                    </a:lnT>
                  </a:tcPr>
                </a:tc>
                <a:tc>
                  <a:txBody>
                    <a:bodyPr/>
                    <a:lstStyle/>
                    <a:p>
                      <a:r>
                        <a:rPr lang="en-US" sz="1800" dirty="0"/>
                        <a:t>2b</a:t>
                      </a:r>
                    </a:p>
                  </a:txBody>
                  <a:tcPr anchor="ctr"/>
                </a:tc>
                <a:tc>
                  <a:txBody>
                    <a:bodyPr/>
                    <a:lstStyle/>
                    <a:p>
                      <a:r>
                        <a:rPr lang="en-US" sz="1800" dirty="0"/>
                        <a:t>C-LD</a:t>
                      </a:r>
                    </a:p>
                  </a:txBody>
                  <a:tcPr anchor="ctr"/>
                </a:tc>
                <a:extLst>
                  <a:ext uri="{0D108BD9-81ED-4DB2-BD59-A6C34878D82A}">
                    <a16:rowId xmlns:a16="http://schemas.microsoft.com/office/drawing/2014/main" val="3465994267"/>
                  </a:ext>
                </a:extLst>
              </a:tr>
            </a:tbl>
          </a:graphicData>
        </a:graphic>
      </p:graphicFrame>
    </p:spTree>
    <p:extLst>
      <p:ext uri="{BB962C8B-B14F-4D97-AF65-F5344CB8AC3E}">
        <p14:creationId xmlns:p14="http://schemas.microsoft.com/office/powerpoint/2010/main" val="3843288123"/>
      </p:ext>
    </p:extLst>
  </p:cSld>
  <p:clrMapOvr>
    <a:masterClrMapping/>
  </p:clrMapOvr>
</p:sld>
</file>

<file path=ppt/theme/theme1.xml><?xml version="1.0" encoding="utf-8"?>
<a:theme xmlns:a="http://schemas.openxmlformats.org/drawingml/2006/main" name="EMCREG-MedEd Dual">
  <a:themeElements>
    <a:clrScheme name="EMCREG-MedEd">
      <a:dk1>
        <a:srgbClr val="000000"/>
      </a:dk1>
      <a:lt1>
        <a:srgbClr val="FFFFFF"/>
      </a:lt1>
      <a:dk2>
        <a:srgbClr val="282525"/>
      </a:dk2>
      <a:lt2>
        <a:srgbClr val="F3F3F3"/>
      </a:lt2>
      <a:accent1>
        <a:srgbClr val="BE3540"/>
      </a:accent1>
      <a:accent2>
        <a:srgbClr val="8B8D9B"/>
      </a:accent2>
      <a:accent3>
        <a:srgbClr val="113854"/>
      </a:accent3>
      <a:accent4>
        <a:srgbClr val="246487"/>
      </a:accent4>
      <a:accent5>
        <a:srgbClr val="75D1D1"/>
      </a:accent5>
      <a:accent6>
        <a:srgbClr val="686762"/>
      </a:accent6>
      <a:hlink>
        <a:srgbClr val="75D1D1"/>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CREG-Emed-19-Gray" id="{3E2747F6-3850-45A0-AD4B-0BFE41BD25E7}" vid="{FAD19B55-A48C-4568-AD87-F3AAE25408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C680350CE9C149837DD9E5879C280B" ma:contentTypeVersion="15" ma:contentTypeDescription="Create a new document." ma:contentTypeScope="" ma:versionID="253f81baf9dbeeb19c3962fd02be5c00">
  <xsd:schema xmlns:xsd="http://www.w3.org/2001/XMLSchema" xmlns:xs="http://www.w3.org/2001/XMLSchema" xmlns:p="http://schemas.microsoft.com/office/2006/metadata/properties" xmlns:ns2="a9d8bbac-cce3-475c-b9fe-65ecbcec7edd" xmlns:ns3="f55e9ad1-4522-4e5b-8d2e-6f450f6d945f" targetNamespace="http://schemas.microsoft.com/office/2006/metadata/properties" ma:root="true" ma:fieldsID="6fed9c7c03c97ba4c9dbb438d9c3bb9b" ns2:_="" ns3:_="">
    <xsd:import namespace="a9d8bbac-cce3-475c-b9fe-65ecbcec7edd"/>
    <xsd:import namespace="f55e9ad1-4522-4e5b-8d2e-6f450f6d94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8bbac-cce3-475c-b9fe-65ecbcec7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5e9ad1-4522-4e5b-8d2e-6f450f6d945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eb5337-1fcb-4779-9b12-3ebf5b838b56}" ma:internalName="TaxCatchAll" ma:showField="CatchAllData" ma:web="f55e9ad1-4522-4e5b-8d2e-6f450f6d94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55e9ad1-4522-4e5b-8d2e-6f450f6d945f" xsi:nil="true"/>
    <lcf76f155ced4ddcb4097134ff3c332f xmlns="a9d8bbac-cce3-475c-b9fe-65ecbcec7ed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9294BF-EB92-4510-9136-AF2935B223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d8bbac-cce3-475c-b9fe-65ecbcec7edd"/>
    <ds:schemaRef ds:uri="f55e9ad1-4522-4e5b-8d2e-6f450f6d94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99618D-7632-4D9C-92F1-EE0E7B3552B4}">
  <ds:schemaRefs>
    <ds:schemaRef ds:uri="f55e9ad1-4522-4e5b-8d2e-6f450f6d945f"/>
    <ds:schemaRef ds:uri="http://schemas.openxmlformats.org/package/2006/metadata/core-properti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 ds:uri="http://schemas.microsoft.com/office/2006/documentManagement/types"/>
    <ds:schemaRef ds:uri="a9d8bbac-cce3-475c-b9fe-65ecbcec7edd"/>
    <ds:schemaRef ds:uri="http://purl.org/dc/terms/"/>
  </ds:schemaRefs>
</ds:datastoreItem>
</file>

<file path=customXml/itemProps3.xml><?xml version="1.0" encoding="utf-8"?>
<ds:datastoreItem xmlns:ds="http://schemas.openxmlformats.org/officeDocument/2006/customXml" ds:itemID="{02CC366A-F559-489E-98D4-A21DE3DFE6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EMCREG-Emed-19-Gray</Template>
  <TotalTime>329</TotalTime>
  <Words>772</Words>
  <Application>Microsoft Macintosh PowerPoint</Application>
  <PresentationFormat>Widescreen</PresentationFormat>
  <Paragraphs>101</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Trebuchet MS</vt:lpstr>
      <vt:lpstr>EMCREG-MedEd Dual</vt:lpstr>
      <vt:lpstr>Providing Optimal Care for the Anticoagulated Patient with Intracranial Hemorrhage in the Acute Care Setting:  Does the Patient Need Reversal, Repletion, or Surgery?</vt:lpstr>
      <vt:lpstr>PowerPoint Presentation</vt:lpstr>
      <vt:lpstr>Disclaimer</vt:lpstr>
      <vt:lpstr>Hemorrhage Expansion</vt:lpstr>
      <vt:lpstr>Vitamin K Antagonists (VKA) and Direct Oral Anticoagulants (DOAC)</vt:lpstr>
      <vt:lpstr>Repletion and Reversal</vt:lpstr>
      <vt:lpstr>Repletion Strategies: Recommend treatment for INR greater than 1.4 in VKA bleeding Vitamin K: 10 mg IV</vt:lpstr>
      <vt:lpstr>Reversal Strategies in Setting of Major Bleeding</vt:lpstr>
      <vt:lpstr>Surgical  Indications</vt:lpstr>
      <vt:lpstr>IVH Surgical Management</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Providing Optimal Care for the Anticoagulated Patient with Intracranial Hemorrhage in the Acute Care Setting:  Does the Patient Need Reversal, Repletion, or Surgery?</dc:title>
  <dc:subject/>
  <dc:creator>MedEd On The Go</dc:creator>
  <cp:keywords/>
  <dc:description/>
  <cp:lastModifiedBy>Olivia Marshall</cp:lastModifiedBy>
  <cp:revision>25</cp:revision>
  <dcterms:created xsi:type="dcterms:W3CDTF">2019-10-04T13:20:51Z</dcterms:created>
  <dcterms:modified xsi:type="dcterms:W3CDTF">2024-02-27T03:19:13Z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0x0101007CC680350CE9C149837DD9E5879C280B</vt:lpwstr>
  </property>
</Properties>
</file>