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4" r:id="rId2"/>
  </p:sldMasterIdLst>
  <p:notesMasterIdLst>
    <p:notesMasterId r:id="rId12"/>
  </p:notesMasterIdLst>
  <p:sldIdLst>
    <p:sldId id="256" r:id="rId3"/>
    <p:sldId id="265" r:id="rId4"/>
    <p:sldId id="272" r:id="rId5"/>
    <p:sldId id="267" r:id="rId6"/>
    <p:sldId id="268" r:id="rId7"/>
    <p:sldId id="269" r:id="rId8"/>
    <p:sldId id="270" r:id="rId9"/>
    <p:sldId id="271"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302C91-7603-249F-2A7E-E950D45AC8AC}" name="Amruta Manke" initials="AM" userId="4a6a58c94589e88f" providerId="Windows Live"/>
  <p188:author id="{B0042893-9274-28A6-A126-FC088A0271B6}" name="Alison Kole" initials="AK" userId="S::akole@ushealthconnect.com::b8263bbd-2d91-4f16-bf8e-23fdd3967123" providerId="AD"/>
  <p188:author id="{9EC2C9A8-9AAE-D6DF-3CF7-B2793E33894C}" name="Lee Harrington" initials="LH" userId="S::lharrington@ushealthconnect.com::09ae970a-6481-4433-93a7-0e35f117f14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2"/>
    <p:restoredTop sz="96327"/>
  </p:normalViewPr>
  <p:slideViewPr>
    <p:cSldViewPr snapToGrid="0">
      <p:cViewPr varScale="1">
        <p:scale>
          <a:sx n="121" d="100"/>
          <a:sy n="121" d="100"/>
        </p:scale>
        <p:origin x="7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CF54-17C4-9848-BC4D-65D4DDDE1038}" type="datetimeFigureOut">
              <a:rPr lang="en-US" smtClean="0"/>
              <a:t>8/24/23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3AC27-02B9-8F4C-9CEE-ED1E23123F0D}" type="slidenum">
              <a:rPr lang="en-US" smtClean="0"/>
              <a:t>‹#›</a:t>
            </a:fld>
            <a:endParaRPr lang="en-US"/>
          </a:p>
        </p:txBody>
      </p:sp>
    </p:spTree>
    <p:extLst>
      <p:ext uri="{BB962C8B-B14F-4D97-AF65-F5344CB8AC3E}">
        <p14:creationId xmlns:p14="http://schemas.microsoft.com/office/powerpoint/2010/main" val="12469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38164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91113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5274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6700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8692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70227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41661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75697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9622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36669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9726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070267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17"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0.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4C7E-33EE-AB4F-A8C8-03C72C2C7EC1}"/>
              </a:ext>
            </a:extLst>
          </p:cNvPr>
          <p:cNvSpPr>
            <a:spLocks noGrp="1"/>
          </p:cNvSpPr>
          <p:nvPr>
            <p:ph type="title"/>
          </p:nvPr>
        </p:nvSpPr>
        <p:spPr/>
        <p:txBody>
          <a:bodyPr>
            <a:normAutofit/>
          </a:bodyPr>
          <a:lstStyle/>
          <a:p>
            <a:r>
              <a:rPr lang="en-US" sz="4800" dirty="0">
                <a:effectLst/>
                <a:ea typeface="Calibri" panose="020F0502020204030204" pitchFamily="34" charset="0"/>
              </a:rPr>
              <a:t>How to Identify Residual Excessive Daytime Sleepiness in Obstructive </a:t>
            </a:r>
            <a:br>
              <a:rPr lang="en-US" sz="4800" dirty="0">
                <a:effectLst/>
                <a:ea typeface="Calibri" panose="020F0502020204030204" pitchFamily="34" charset="0"/>
              </a:rPr>
            </a:br>
            <a:r>
              <a:rPr lang="en-US" sz="4800" dirty="0">
                <a:effectLst/>
                <a:ea typeface="Calibri" panose="020F0502020204030204" pitchFamily="34" charset="0"/>
              </a:rPr>
              <a:t>Sleep Apnea</a:t>
            </a:r>
            <a:endParaRPr lang="en-US" dirty="0"/>
          </a:p>
        </p:txBody>
      </p:sp>
      <p:sp>
        <p:nvSpPr>
          <p:cNvPr id="3" name="Subtitle 2">
            <a:extLst>
              <a:ext uri="{FF2B5EF4-FFF2-40B4-BE49-F238E27FC236}">
                <a16:creationId xmlns:a16="http://schemas.microsoft.com/office/drawing/2014/main" id="{EE98039E-495D-D677-1BBD-D4E87D1074F5}"/>
              </a:ext>
            </a:extLst>
          </p:cNvPr>
          <p:cNvSpPr>
            <a:spLocks noGrp="1"/>
          </p:cNvSpPr>
          <p:nvPr>
            <p:ph type="body" idx="1"/>
          </p:nvPr>
        </p:nvSpPr>
        <p:spPr/>
        <p:txBody>
          <a:bodyPr>
            <a:normAutofit lnSpcReduction="10000"/>
          </a:bodyPr>
          <a:lstStyle/>
          <a:p>
            <a:pPr algn="l"/>
            <a:r>
              <a:rPr lang="en-US" dirty="0"/>
              <a:t>Christina Finch, MD</a:t>
            </a:r>
          </a:p>
          <a:p>
            <a:pPr algn="l"/>
            <a:r>
              <a:rPr lang="en-US" b="0" i="0" dirty="0">
                <a:solidFill>
                  <a:srgbClr val="242424"/>
                </a:solidFill>
                <a:effectLst/>
              </a:rPr>
              <a:t>Clinical Sleep Physician and Associate Professor</a:t>
            </a:r>
          </a:p>
          <a:p>
            <a:pPr algn="l"/>
            <a:r>
              <a:rPr lang="en-US" b="0" i="0" dirty="0">
                <a:solidFill>
                  <a:srgbClr val="242424"/>
                </a:solidFill>
                <a:effectLst/>
              </a:rPr>
              <a:t>University of California</a:t>
            </a:r>
            <a:r>
              <a:rPr lang="en-US" dirty="0">
                <a:solidFill>
                  <a:srgbClr val="242424"/>
                </a:solidFill>
              </a:rPr>
              <a:t> </a:t>
            </a:r>
            <a:r>
              <a:rPr lang="en-US" b="0" i="0" dirty="0">
                <a:solidFill>
                  <a:srgbClr val="242424"/>
                </a:solidFill>
                <a:effectLst/>
              </a:rPr>
              <a:t>San Diego</a:t>
            </a:r>
          </a:p>
          <a:p>
            <a:pPr algn="l"/>
            <a:r>
              <a:rPr lang="en-US" dirty="0">
                <a:solidFill>
                  <a:srgbClr val="242424"/>
                </a:solidFill>
              </a:rPr>
              <a:t>San Diego, CA</a:t>
            </a:r>
            <a:endParaRPr lang="en-US" dirty="0"/>
          </a:p>
          <a:p>
            <a:endParaRPr lang="en-US" dirty="0"/>
          </a:p>
        </p:txBody>
      </p:sp>
    </p:spTree>
    <p:extLst>
      <p:ext uri="{BB962C8B-B14F-4D97-AF65-F5344CB8AC3E}">
        <p14:creationId xmlns:p14="http://schemas.microsoft.com/office/powerpoint/2010/main" val="346721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tooltip="https://www.mededonthego.com/Video/program/899"/>
              </a:rPr>
              <a:t>Obstructive Sleep Apnea: Emerging Therapies for Excessive Daytime Sleepiness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Utilize validated diagnostic tools when assessing residual EDS due to 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Understand the burden, risk factors, and prevalence of EDS due to 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an evidence-based, comprehensive treatment plan for the management of EDS due to 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What Is EDS?</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4294967295"/>
          </p:nvPr>
        </p:nvSpPr>
        <p:spPr>
          <a:xfrm>
            <a:off x="609601" y="1675312"/>
            <a:ext cx="10515600" cy="4537597"/>
          </a:xfrm>
        </p:spPr>
        <p:txBody>
          <a:bodyPr>
            <a:normAutofit/>
          </a:bodyPr>
          <a:lstStyle/>
          <a:p>
            <a:pPr>
              <a:spcAft>
                <a:spcPts val="1200"/>
              </a:spcAft>
            </a:pPr>
            <a:r>
              <a:rPr lang="en-US" dirty="0"/>
              <a:t>Definition: Inability to stay awake and alert during the major waking episodes of the day, resulting in periods of irrepressible need for sleep or unintended lapses into drowsiness or sleep</a:t>
            </a:r>
          </a:p>
          <a:p>
            <a:pPr lvl="1">
              <a:spcAft>
                <a:spcPts val="1200"/>
              </a:spcAft>
            </a:pPr>
            <a:r>
              <a:rPr lang="en-US" sz="2400" dirty="0"/>
              <a:t>Severity varies, more likely to occur in sedentary or boring settings</a:t>
            </a:r>
            <a:endParaRPr lang="en-US" sz="2400" dirty="0">
              <a:solidFill>
                <a:schemeClr val="bg1">
                  <a:lumMod val="50000"/>
                </a:schemeClr>
              </a:solidFill>
            </a:endParaRPr>
          </a:p>
          <a:p>
            <a:pPr lvl="1">
              <a:spcAft>
                <a:spcPts val="1200"/>
              </a:spcAft>
            </a:pPr>
            <a:r>
              <a:rPr lang="en-US" sz="2400" dirty="0"/>
              <a:t>Prodrome varies, awareness of sleepiness versus “sleep attacks”</a:t>
            </a:r>
            <a:r>
              <a:rPr lang="en-US" sz="2400" dirty="0">
                <a:solidFill>
                  <a:schemeClr val="bg1">
                    <a:lumMod val="50000"/>
                  </a:schemeClr>
                </a:solidFill>
              </a:rPr>
              <a:t>	</a:t>
            </a:r>
          </a:p>
          <a:p>
            <a:pPr lvl="1">
              <a:spcAft>
                <a:spcPts val="1200"/>
              </a:spcAft>
            </a:pPr>
            <a:r>
              <a:rPr lang="en-US" sz="2400" dirty="0">
                <a:solidFill>
                  <a:schemeClr val="accent2"/>
                </a:solidFill>
              </a:rPr>
              <a:t>Different from </a:t>
            </a:r>
            <a:r>
              <a:rPr lang="en-US" sz="2400" b="1" dirty="0">
                <a:solidFill>
                  <a:schemeClr val="accent2"/>
                </a:solidFill>
              </a:rPr>
              <a:t>fatigue</a:t>
            </a:r>
            <a:r>
              <a:rPr lang="en-US" sz="2400" dirty="0"/>
              <a:t>: Lack of energy (mental or physical)</a:t>
            </a:r>
            <a:endParaRPr lang="en-US" sz="2400" dirty="0">
              <a:solidFill>
                <a:schemeClr val="bg1">
                  <a:lumMod val="50000"/>
                </a:schemeClr>
              </a:solidFill>
            </a:endParaRPr>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r>
              <a:rPr lang="en-US" sz="1200" b="0" i="0" u="none" strike="noStrike" dirty="0">
                <a:solidFill>
                  <a:srgbClr val="929292"/>
                </a:solidFill>
                <a:effectLst/>
              </a:rPr>
              <a:t>American Academy of Sleep Medicine.</a:t>
            </a:r>
            <a:r>
              <a:rPr lang="en-US" sz="1200" b="0" i="1" u="none" strike="noStrike" dirty="0">
                <a:solidFill>
                  <a:srgbClr val="929292"/>
                </a:solidFill>
                <a:effectLst/>
              </a:rPr>
              <a:t> International Classification of Sleep Disorders. </a:t>
            </a:r>
            <a:r>
              <a:rPr lang="en-US" sz="1200" b="0" i="0" u="none" strike="noStrike" dirty="0">
                <a:solidFill>
                  <a:srgbClr val="929292"/>
                </a:solidFill>
                <a:effectLst/>
              </a:rPr>
              <a:t>3rd ed. American Academy of Sleep Medicine; 2014.</a:t>
            </a:r>
            <a:endParaRPr lang="en-US" sz="1200" b="0" i="0" dirty="0">
              <a:solidFill>
                <a:srgbClr val="929292"/>
              </a:solidFill>
              <a:effectLst/>
            </a:endParaRPr>
          </a:p>
        </p:txBody>
      </p:sp>
    </p:spTree>
    <p:extLst>
      <p:ext uri="{BB962C8B-B14F-4D97-AF65-F5344CB8AC3E}">
        <p14:creationId xmlns:p14="http://schemas.microsoft.com/office/powerpoint/2010/main" val="119098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pPr marL="0" indent="0">
              <a:buNone/>
            </a:pPr>
            <a:r>
              <a:rPr lang="en-US" sz="3200"/>
              <a:t>Subjective Evaluation of Excessive Daytime Sleepiness</a:t>
            </a:r>
            <a:endParaRPr lang="en-US" dirty="0"/>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4294967295"/>
          </p:nvPr>
        </p:nvSpPr>
        <p:spPr>
          <a:xfrm>
            <a:off x="609601" y="1675312"/>
            <a:ext cx="5811747" cy="4537597"/>
          </a:xfrm>
        </p:spPr>
        <p:txBody>
          <a:bodyPr/>
          <a:lstStyle/>
          <a:p>
            <a:pPr marL="0" indent="0">
              <a:buFont typeface="Arial" panose="020B0604020202020204" pitchFamily="34" charset="0"/>
              <a:buNone/>
            </a:pPr>
            <a:r>
              <a:rPr lang="en-US" dirty="0"/>
              <a:t>Epworth Sleepiness Scale (ESS)</a:t>
            </a:r>
            <a:endParaRPr lang="en-US" baseline="30000" dirty="0"/>
          </a:p>
          <a:p>
            <a:r>
              <a:rPr lang="en-US" sz="1600" dirty="0"/>
              <a:t>GOLD STANDARD</a:t>
            </a:r>
          </a:p>
          <a:p>
            <a:r>
              <a:rPr lang="en-US" sz="1600" dirty="0"/>
              <a:t>Self-reported likelihood of dozing off or falling asleep in 8 </a:t>
            </a:r>
            <a:br>
              <a:rPr lang="en-US" sz="1600" dirty="0"/>
            </a:br>
            <a:r>
              <a:rPr lang="en-US" sz="1600" dirty="0"/>
              <a:t>situations of daily life</a:t>
            </a:r>
          </a:p>
          <a:p>
            <a:r>
              <a:rPr lang="en-US" sz="1600" dirty="0"/>
              <a:t>Designed to distinguish normal subjects from patients with </a:t>
            </a:r>
            <a:br>
              <a:rPr lang="en-US" sz="1600" dirty="0"/>
            </a:br>
            <a:r>
              <a:rPr lang="en-US" sz="1600" dirty="0"/>
              <a:t>sleep conditions, including OSA</a:t>
            </a:r>
            <a:r>
              <a:rPr lang="en-US" sz="1050" dirty="0"/>
              <a:t> </a:t>
            </a:r>
          </a:p>
          <a:p>
            <a:r>
              <a:rPr lang="en-US" sz="2400" dirty="0"/>
              <a:t>Scores range 0 to 24</a:t>
            </a:r>
          </a:p>
          <a:p>
            <a:pPr lvl="1"/>
            <a:r>
              <a:rPr lang="en-US" sz="1800" dirty="0"/>
              <a:t>&gt; 10 abnormally sleepy</a:t>
            </a:r>
          </a:p>
          <a:p>
            <a:pPr lvl="2"/>
            <a:r>
              <a:rPr lang="en-US" sz="1600" dirty="0"/>
              <a:t>6 = baseline population mean of healthy adults</a:t>
            </a:r>
          </a:p>
          <a:p>
            <a:pPr lvl="2"/>
            <a:r>
              <a:rPr lang="en-US" sz="1600" dirty="0"/>
              <a:t>16+ in sleep disorders (narcolepsy, IH, </a:t>
            </a:r>
            <a:br>
              <a:rPr lang="en-US" sz="1600" dirty="0"/>
            </a:br>
            <a:r>
              <a:rPr lang="en-US" sz="1600" dirty="0"/>
              <a:t>mod-severe OSA)</a:t>
            </a:r>
          </a:p>
          <a:p>
            <a:pPr lvl="2"/>
            <a:r>
              <a:rPr lang="en-US" sz="1600" dirty="0"/>
              <a:t>Doesn’t capture all patients, some who are sleepy </a:t>
            </a:r>
            <a:br>
              <a:rPr lang="en-US" sz="1600" dirty="0"/>
            </a:br>
            <a:r>
              <a:rPr lang="en-US" sz="1600" dirty="0"/>
              <a:t>may have normal ESS score</a:t>
            </a:r>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r>
              <a:rPr lang="en-US" sz="1200" b="0" i="0" dirty="0">
                <a:solidFill>
                  <a:srgbClr val="929292"/>
                </a:solidFill>
                <a:effectLst/>
              </a:rPr>
              <a:t>IH, idiopathic hypersomnia.</a:t>
            </a:r>
          </a:p>
          <a:p>
            <a:r>
              <a:rPr lang="en-US" sz="1200" b="0" i="0" dirty="0">
                <a:solidFill>
                  <a:srgbClr val="929292"/>
                </a:solidFill>
                <a:effectLst/>
              </a:rPr>
              <a:t>Johns MW. </a:t>
            </a:r>
            <a:r>
              <a:rPr lang="en-US" sz="1200" b="0" i="1" dirty="0">
                <a:solidFill>
                  <a:srgbClr val="929292"/>
                </a:solidFill>
                <a:effectLst/>
              </a:rPr>
              <a:t>Sleep. </a:t>
            </a:r>
            <a:r>
              <a:rPr lang="en-US" sz="1200" b="0" i="0" dirty="0">
                <a:solidFill>
                  <a:srgbClr val="929292"/>
                </a:solidFill>
                <a:effectLst/>
              </a:rPr>
              <a:t>1991;14(6):540-545.</a:t>
            </a:r>
            <a:endParaRPr lang="en-US" sz="1200" dirty="0">
              <a:solidFill>
                <a:srgbClr val="929292"/>
              </a:solidFill>
            </a:endParaRPr>
          </a:p>
        </p:txBody>
      </p:sp>
      <p:pic>
        <p:nvPicPr>
          <p:cNvPr id="3" name="Picture 2" descr="A picture containing text, screenshot, font, document&#10;&#10;Description automatically generated">
            <a:extLst>
              <a:ext uri="{FF2B5EF4-FFF2-40B4-BE49-F238E27FC236}">
                <a16:creationId xmlns:a16="http://schemas.microsoft.com/office/drawing/2014/main" id="{8D24BBA8-CBC3-C073-6685-916D04B798D7}"/>
              </a:ext>
            </a:extLst>
          </p:cNvPr>
          <p:cNvPicPr>
            <a:picLocks noChangeAspect="1"/>
          </p:cNvPicPr>
          <p:nvPr/>
        </p:nvPicPr>
        <p:blipFill rotWithShape="1">
          <a:blip r:embed="rId2">
            <a:extLst>
              <a:ext uri="{28A0092B-C50C-407E-A947-70E740481C1C}">
                <a14:useLocalDpi xmlns:a14="http://schemas.microsoft.com/office/drawing/2010/main" val="0"/>
              </a:ext>
            </a:extLst>
          </a:blip>
          <a:srcRect t="16146" b="6378"/>
          <a:stretch/>
        </p:blipFill>
        <p:spPr>
          <a:xfrm>
            <a:off x="6846884" y="1441174"/>
            <a:ext cx="4940925" cy="4435475"/>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79077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a:xfrm>
            <a:off x="609600" y="6356350"/>
            <a:ext cx="10744199" cy="442131"/>
          </a:xfrm>
        </p:spPr>
        <p:txBody>
          <a:bodyPr/>
          <a:lstStyle/>
          <a:p>
            <a:r>
              <a:rPr lang="en-US" dirty="0"/>
              <a:t>REM, rapid eye movement.</a:t>
            </a:r>
          </a:p>
          <a:p>
            <a:r>
              <a:rPr lang="en-US" dirty="0"/>
              <a:t>American Academy of Sleep Medicine. International Classification of Sleep Disorders. 3rd ed. American Academy of Sleep Medicine; 2014; Coelho FM, et al. </a:t>
            </a:r>
            <a:r>
              <a:rPr lang="en-US" i="1" dirty="0" err="1"/>
              <a:t>Curr</a:t>
            </a:r>
            <a:r>
              <a:rPr lang="en-US" i="1" dirty="0"/>
              <a:t> </a:t>
            </a:r>
            <a:r>
              <a:rPr lang="en-US" i="1" dirty="0" err="1"/>
              <a:t>Opin</a:t>
            </a:r>
            <a:r>
              <a:rPr lang="en-US" i="1" dirty="0"/>
              <a:t> </a:t>
            </a:r>
            <a:r>
              <a:rPr lang="en-US" i="1" dirty="0" err="1"/>
              <a:t>Pulm</a:t>
            </a:r>
            <a:r>
              <a:rPr lang="en-US" i="1" dirty="0"/>
              <a:t> Med</a:t>
            </a:r>
            <a:r>
              <a:rPr lang="en-US" dirty="0"/>
              <a:t>. 2011;17(6):406-411.</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0744200" cy="1185577"/>
          </a:xfrm>
        </p:spPr>
        <p:txBody>
          <a:bodyPr/>
          <a:lstStyle/>
          <a:p>
            <a:r>
              <a:rPr lang="en-US" dirty="0"/>
              <a:t>Objective Evaluation of Excessive Daytime Sleepiness in OSA</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477906"/>
            <a:ext cx="10744200" cy="4722477"/>
          </a:xfrm>
        </p:spPr>
        <p:txBody>
          <a:bodyPr>
            <a:normAutofit/>
          </a:bodyPr>
          <a:lstStyle/>
          <a:p>
            <a:r>
              <a:rPr lang="en-US" dirty="0"/>
              <a:t>Multiple Sleep Latency Test (MSLT)</a:t>
            </a:r>
          </a:p>
          <a:p>
            <a:pPr lvl="2"/>
            <a:r>
              <a:rPr lang="en-US" dirty="0"/>
              <a:t>Daytime in-laboratory test to obtain objective data, physiological tendency to fall asleep</a:t>
            </a:r>
          </a:p>
          <a:p>
            <a:pPr lvl="3"/>
            <a:r>
              <a:rPr lang="en-US" dirty="0"/>
              <a:t>Typically not indicated in OSA, used in the diagnosis of central hypersomnolence such as narcolepsy or idiopathic hypersomnia</a:t>
            </a:r>
          </a:p>
          <a:p>
            <a:pPr lvl="3"/>
            <a:r>
              <a:rPr lang="en-US" dirty="0"/>
              <a:t>Average time it takes to fall asleep over course of 5 20-minute nap opportunities </a:t>
            </a:r>
            <a:r>
              <a:rPr lang="en-US" dirty="0">
                <a:solidFill>
                  <a:schemeClr val="bg1">
                    <a:lumMod val="65000"/>
                  </a:schemeClr>
                </a:solidFill>
              </a:rPr>
              <a:t>(other component is depth of sleep, more important in narcolepsy/IH diagnosis than EDS)</a:t>
            </a:r>
          </a:p>
          <a:p>
            <a:pPr lvl="2"/>
            <a:r>
              <a:rPr lang="en-US" dirty="0"/>
              <a:t>&lt; 8 minutes is diagnostic threshold, found to be best cutoff for diagnosing narcolepsy/IH along with presence of sleep onset REM periods (SOREMPs)</a:t>
            </a:r>
          </a:p>
          <a:p>
            <a:pPr lvl="3"/>
            <a:r>
              <a:rPr lang="en-US" dirty="0"/>
              <a:t>Below 5 minutes ➔ sleepiness</a:t>
            </a:r>
          </a:p>
          <a:p>
            <a:pPr lvl="3">
              <a:spcAft>
                <a:spcPts val="1200"/>
              </a:spcAft>
            </a:pPr>
            <a:r>
              <a:rPr lang="en-US" dirty="0"/>
              <a:t>Over 10 minutes ➔ normal alertness</a:t>
            </a:r>
          </a:p>
          <a:p>
            <a:r>
              <a:rPr lang="en-US" dirty="0"/>
              <a:t>Maintenance of Wakefulness Test (MWT)</a:t>
            </a:r>
          </a:p>
          <a:p>
            <a:pPr lvl="1"/>
            <a:r>
              <a:rPr lang="en-US" dirty="0"/>
              <a:t>Infrequent in-laboratory test to evaluate wakefulness</a:t>
            </a:r>
          </a:p>
          <a:p>
            <a:pPr lvl="2"/>
            <a:r>
              <a:rPr lang="en-US" dirty="0"/>
              <a:t>Four 40-minute attempts to stay awake while sitting in bed</a:t>
            </a:r>
          </a:p>
        </p:txBody>
      </p:sp>
    </p:spTree>
    <p:extLst>
      <p:ext uri="{BB962C8B-B14F-4D97-AF65-F5344CB8AC3E}">
        <p14:creationId xmlns:p14="http://schemas.microsoft.com/office/powerpoint/2010/main" val="70041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a:xfrm>
            <a:off x="609600" y="6356350"/>
            <a:ext cx="10744199" cy="442131"/>
          </a:xfrm>
        </p:spPr>
        <p:txBody>
          <a:bodyPr/>
          <a:lstStyle/>
          <a:p>
            <a:r>
              <a:rPr lang="en-US" dirty="0"/>
              <a:t>AHI, apnea-hypopnea index; PAP, positive airway pressure; PSG, polysomnography.</a:t>
            </a:r>
          </a:p>
          <a:p>
            <a:r>
              <a:rPr lang="en-US" dirty="0"/>
              <a:t>American Academy of Sleep Medicine. </a:t>
            </a:r>
            <a:r>
              <a:rPr lang="en-US" i="1" dirty="0"/>
              <a:t>International Classification of Sleep Disorders. </a:t>
            </a:r>
            <a:r>
              <a:rPr lang="en-US" dirty="0"/>
              <a:t>3rd ed. American Academy of Sleep Medicine; 2014.</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600" y="199505"/>
            <a:ext cx="10744200" cy="1185577"/>
          </a:xfrm>
        </p:spPr>
        <p:txBody>
          <a:bodyPr/>
          <a:lstStyle/>
          <a:p>
            <a:r>
              <a:rPr lang="en-US" dirty="0"/>
              <a:t>What Is Residual EDS in OSA?</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1477963"/>
            <a:ext cx="10989924" cy="4722812"/>
          </a:xfrm>
        </p:spPr>
        <p:txBody>
          <a:bodyPr>
            <a:normAutofit/>
          </a:bodyPr>
          <a:lstStyle/>
          <a:p>
            <a:pPr>
              <a:spcAft>
                <a:spcPts val="600"/>
              </a:spcAft>
            </a:pPr>
            <a:r>
              <a:rPr lang="en-US" dirty="0"/>
              <a:t>Persistent subjective sleepiness despite adequate amounts of sleep and optimal treatment of their sleep apnea and other known sleep disorders</a:t>
            </a:r>
          </a:p>
          <a:p>
            <a:pPr lvl="1">
              <a:spcAft>
                <a:spcPts val="600"/>
              </a:spcAft>
            </a:pPr>
            <a:r>
              <a:rPr lang="en-US" dirty="0"/>
              <a:t>3+ months confirmed treatment via:</a:t>
            </a:r>
          </a:p>
          <a:p>
            <a:pPr lvl="2">
              <a:spcAft>
                <a:spcPts val="600"/>
              </a:spcAft>
            </a:pPr>
            <a:r>
              <a:rPr lang="en-US" dirty="0"/>
              <a:t>Optimal PAP compliance data, ideally 7+ hours per night, no elevated residual AHI or mask leak</a:t>
            </a:r>
          </a:p>
          <a:p>
            <a:pPr lvl="2">
              <a:spcAft>
                <a:spcPts val="600"/>
              </a:spcAft>
            </a:pPr>
            <a:r>
              <a:rPr lang="en-US" dirty="0"/>
              <a:t>PSG with treatment in place demonstrating resolution of OSA and absence of another sleep disorder</a:t>
            </a:r>
          </a:p>
          <a:p>
            <a:pPr lvl="1">
              <a:spcAft>
                <a:spcPts val="600"/>
              </a:spcAft>
            </a:pPr>
            <a:r>
              <a:rPr lang="en-US" dirty="0"/>
              <a:t>Other causes of sleepiness ruled out:</a:t>
            </a:r>
          </a:p>
          <a:p>
            <a:pPr lvl="2">
              <a:spcAft>
                <a:spcPts val="600"/>
              </a:spcAft>
            </a:pPr>
            <a:r>
              <a:rPr lang="en-US" dirty="0"/>
              <a:t>Primary: Insufficient sleep, medical or psychiatric comorbidities, medication/drug side effect, rarely central disorders of hypersomnia </a:t>
            </a:r>
          </a:p>
          <a:p>
            <a:pPr lvl="2">
              <a:spcAft>
                <a:spcPts val="600"/>
              </a:spcAft>
            </a:pPr>
            <a:r>
              <a:rPr lang="en-US" dirty="0"/>
              <a:t>Secondary: Result of poor sleep due to other sleep disorders, such as sleep-related breathing disorders, circadian rhythm sleep-wake disorders, sleep-related movement disorders</a:t>
            </a:r>
          </a:p>
        </p:txBody>
      </p:sp>
    </p:spTree>
    <p:extLst>
      <p:ext uri="{BB962C8B-B14F-4D97-AF65-F5344CB8AC3E}">
        <p14:creationId xmlns:p14="http://schemas.microsoft.com/office/powerpoint/2010/main" val="121637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4294967295"/>
          </p:nvPr>
        </p:nvSpPr>
        <p:spPr>
          <a:xfrm>
            <a:off x="609601" y="1675312"/>
            <a:ext cx="10515600" cy="4537597"/>
          </a:xfrm>
        </p:spPr>
        <p:txBody>
          <a:bodyPr/>
          <a:lstStyle/>
          <a:p>
            <a:r>
              <a:rPr lang="en-US" dirty="0"/>
              <a:t>Incorporation of the ESS in routine clinical practice is an easy way to monitor for residual EDS in patients who are compliant with treatment for OSA for a minimum of 3 months</a:t>
            </a:r>
          </a:p>
          <a:p>
            <a:endParaRPr lang="en-US" dirty="0"/>
          </a:p>
          <a:p>
            <a:r>
              <a:rPr lang="en-US" dirty="0"/>
              <a:t>It is important to rule out non-OSA causes of EDS when considering therapy for residual EDS in OSA</a:t>
            </a:r>
          </a:p>
          <a:p>
            <a:endParaRPr lang="en-US" dirty="0"/>
          </a:p>
          <a:p>
            <a:r>
              <a:rPr lang="en-US" dirty="0"/>
              <a:t>Persistent subjective sleepiness despite adequate amounts of sleep and optimal treatment of their sleep apnea and other known sleep disorders should not be ignored</a:t>
            </a:r>
          </a:p>
        </p:txBody>
      </p:sp>
    </p:spTree>
    <p:extLst>
      <p:ext uri="{BB962C8B-B14F-4D97-AF65-F5344CB8AC3E}">
        <p14:creationId xmlns:p14="http://schemas.microsoft.com/office/powerpoint/2010/main" val="366469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130</TotalTime>
  <Words>978</Words>
  <Application>Microsoft Macintosh PowerPoint</Application>
  <PresentationFormat>Widescreen</PresentationFormat>
  <Paragraphs>79</Paragraphs>
  <Slides>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Century Gothic</vt:lpstr>
      <vt:lpstr>Trebuchet MS</vt:lpstr>
      <vt:lpstr>Neurology2023</vt:lpstr>
      <vt:lpstr>Office Theme</vt:lpstr>
      <vt:lpstr>How to Identify Residual Excessive Daytime Sleepiness in Obstructive  Sleep Apnea</vt:lpstr>
      <vt:lpstr>PowerPoint Presentation</vt:lpstr>
      <vt:lpstr>Disclaimer</vt:lpstr>
      <vt:lpstr>What Is EDS?</vt:lpstr>
      <vt:lpstr>Subjective Evaluation of Excessive Daytime Sleepiness</vt:lpstr>
      <vt:lpstr>Objective Evaluation of Excessive Daytime Sleepiness in OSA</vt:lpstr>
      <vt:lpstr>What Is Residual EDS in OSA?</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Identify Residual Excessive Daytime Sleepiness in Obstructive  Sleep Apnea</dc:title>
  <dc:subject/>
  <dc:creator>MedEd On The Go</dc:creator>
  <cp:keywords/>
  <dc:description/>
  <cp:lastModifiedBy>Olivia Marshall</cp:lastModifiedBy>
  <cp:revision>9</cp:revision>
  <cp:lastPrinted>2023-02-11T00:53:38Z</cp:lastPrinted>
  <dcterms:created xsi:type="dcterms:W3CDTF">2023-02-11T00:50:27Z</dcterms:created>
  <dcterms:modified xsi:type="dcterms:W3CDTF">2023-08-24T19:44:31Z</dcterms:modified>
  <cp:category/>
</cp:coreProperties>
</file>