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 id="2147483684" r:id="rId2"/>
  </p:sldMasterIdLst>
  <p:notesMasterIdLst>
    <p:notesMasterId r:id="rId12"/>
  </p:notesMasterIdLst>
  <p:sldIdLst>
    <p:sldId id="532" r:id="rId3"/>
    <p:sldId id="256" r:id="rId4"/>
    <p:sldId id="265" r:id="rId5"/>
    <p:sldId id="1594" r:id="rId6"/>
    <p:sldId id="1592" r:id="rId7"/>
    <p:sldId id="1597" r:id="rId8"/>
    <p:sldId id="1596" r:id="rId9"/>
    <p:sldId id="1595"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6327"/>
  </p:normalViewPr>
  <p:slideViewPr>
    <p:cSldViewPr snapToGrid="0">
      <p:cViewPr varScale="1">
        <p:scale>
          <a:sx n="119" d="100"/>
          <a:sy n="119" d="100"/>
        </p:scale>
        <p:origin x="7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693853-7DB5-B544-A9DC-0FE87EC1968E}" type="datetimeFigureOut">
              <a:rPr lang="en-US" smtClean="0"/>
              <a:t>5/5/23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157555-7C2F-BC4C-9B3A-B0A2A96A3FAA}" type="slidenum">
              <a:rPr lang="en-US" smtClean="0"/>
              <a:t>‹#›</a:t>
            </a:fld>
            <a:endParaRPr lang="en-US"/>
          </a:p>
        </p:txBody>
      </p:sp>
    </p:spTree>
    <p:extLst>
      <p:ext uri="{BB962C8B-B14F-4D97-AF65-F5344CB8AC3E}">
        <p14:creationId xmlns:p14="http://schemas.microsoft.com/office/powerpoint/2010/main" val="3229481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686DA55-3014-A390-F6B9-93C74A03ED5D}"/>
              </a:ext>
            </a:extLst>
          </p:cNvPr>
          <p:cNvPicPr>
            <a:picLocks noChangeAspect="1"/>
          </p:cNvPicPr>
          <p:nvPr userDrawn="1"/>
        </p:nvPicPr>
        <p:blipFill>
          <a:blip r:embed="rId2"/>
          <a:stretch>
            <a:fillRect/>
          </a:stretch>
        </p:blipFill>
        <p:spPr>
          <a:xfrm>
            <a:off x="0" y="-1"/>
            <a:ext cx="12191988" cy="975359"/>
          </a:xfrm>
          <a:prstGeom prst="rect">
            <a:avLst/>
          </a:prstGeom>
        </p:spPr>
      </p:pic>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4" name="Picture 3">
            <a:extLst>
              <a:ext uri="{FF2B5EF4-FFF2-40B4-BE49-F238E27FC236}">
                <a16:creationId xmlns:a16="http://schemas.microsoft.com/office/drawing/2014/main" id="{7F769840-AFB3-41D5-B8CE-7626D91553BC}"/>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3238293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14761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017485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4441947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6245705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121927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536514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8136307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1838678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8238035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73481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BD7BFDA-BA3F-04E7-5092-F2956F92BE78}"/>
              </a:ext>
            </a:extLst>
          </p:cNvPr>
          <p:cNvPicPr>
            <a:picLocks noChangeAspect="1"/>
          </p:cNvPicPr>
          <p:nvPr userDrawn="1"/>
        </p:nvPicPr>
        <p:blipFill>
          <a:blip r:embed="rId2"/>
          <a:stretch>
            <a:fillRect/>
          </a:stretch>
        </p:blipFill>
        <p:spPr>
          <a:xfrm>
            <a:off x="0" y="-1"/>
            <a:ext cx="12191988" cy="975359"/>
          </a:xfrm>
          <a:prstGeom prst="rect">
            <a:avLst/>
          </a:prstGeom>
        </p:spPr>
      </p:pic>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2" name="Picture 1">
            <a:extLst>
              <a:ext uri="{FF2B5EF4-FFF2-40B4-BE49-F238E27FC236}">
                <a16:creationId xmlns:a16="http://schemas.microsoft.com/office/drawing/2014/main" id="{B8243155-C1BE-4C8F-A1B8-E05BE1DC5B6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4177334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6213198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737315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98024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405561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2"/>
              </a:buClr>
              <a:buSzPct val="100000"/>
              <a:buFont typeface="Arial" panose="020B0604020202020204" pitchFamily="34" charset="0"/>
              <a:buChar char="•"/>
              <a:defRPr/>
            </a:lvl1pPr>
            <a:lvl2pPr marL="685800" indent="-228600">
              <a:buClr>
                <a:schemeClr val="accent2"/>
              </a:buClr>
              <a:buSzPct val="100000"/>
              <a:buFont typeface="Arial" panose="020B0604020202020204" pitchFamily="34" charset="0"/>
              <a:buChar char="•"/>
              <a:defRPr/>
            </a:lvl2pPr>
            <a:lvl3pPr marL="1143000" indent="-228600">
              <a:buClr>
                <a:schemeClr val="accent2"/>
              </a:buClr>
              <a:buSzPct val="100000"/>
              <a:buFont typeface="Arial" panose="020B0604020202020204" pitchFamily="34" charset="0"/>
              <a:buChar char="•"/>
              <a:defRPr/>
            </a:lvl3pPr>
            <a:lvl4pPr marL="1600200" indent="-228600">
              <a:buClr>
                <a:schemeClr val="accent2"/>
              </a:buClr>
              <a:buSzPct val="100000"/>
              <a:buFont typeface="Arial" panose="020B0604020202020204" pitchFamily="34" charset="0"/>
              <a:buChar char="•"/>
              <a:defRPr/>
            </a:lvl4pPr>
            <a:lvl5pPr marL="2057400" indent="-228600">
              <a:buClr>
                <a:schemeClr val="accent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4"/>
              </a:buClr>
              <a:buFont typeface="Arial" panose="020B0604020202020204" pitchFamily="34" charset="0"/>
              <a:buChar char="•"/>
              <a:defRPr/>
            </a:lvl1pPr>
            <a:lvl2pPr marL="685800" indent="-228600">
              <a:buClr>
                <a:schemeClr val="accent4"/>
              </a:buClr>
              <a:buFont typeface="Arial" panose="020B0604020202020204" pitchFamily="34" charset="0"/>
              <a:buChar char="•"/>
              <a:defRPr/>
            </a:lvl2pPr>
            <a:lvl3pPr marL="1143000" indent="-228600">
              <a:buClr>
                <a:schemeClr val="accent4"/>
              </a:buClr>
              <a:buFont typeface="Arial" panose="020B0604020202020204" pitchFamily="34" charset="0"/>
              <a:buChar char="•"/>
              <a:defRPr/>
            </a:lvl3pPr>
            <a:lvl4pPr marL="1600200" indent="-228600">
              <a:buClr>
                <a:schemeClr val="accent4"/>
              </a:buClr>
              <a:buFont typeface="Arial" panose="020B0604020202020204" pitchFamily="34" charset="0"/>
              <a:buChar char="•"/>
              <a:defRPr/>
            </a:lvl4pPr>
            <a:lvl5pPr marL="2057400" indent="-228600">
              <a:buClr>
                <a:schemeClr val="accent4"/>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798561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47648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68616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807033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34542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7" name="Rectangle 6">
            <a:extLst>
              <a:ext uri="{FF2B5EF4-FFF2-40B4-BE49-F238E27FC236}">
                <a16:creationId xmlns:a16="http://schemas.microsoft.com/office/drawing/2014/main" id="{28BAFC7C-C4EC-4B09-AB0B-7ABA6DA3C09F}"/>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58525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5/5/23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163930290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mededonthego.com/Video/program/930" TargetMode="External"/><Relationship Id="rId7" Type="http://schemas.openxmlformats.org/officeDocument/2006/relationships/image" Target="../media/image4.sv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hyperlink" Target="mailto:support@MedEdOTG.com" TargetMode="External"/><Relationship Id="rId10" Type="http://schemas.openxmlformats.org/officeDocument/2006/relationships/image" Target="../media/image7.png"/><Relationship Id="rId4" Type="http://schemas.openxmlformats.org/officeDocument/2006/relationships/hyperlink" Target="http://www.mededonthego.com/" TargetMode="External"/><Relationship Id="rId9" Type="http://schemas.openxmlformats.org/officeDocument/2006/relationships/image" Target="../media/image6.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9.png"/><Relationship Id="rId7" Type="http://schemas.openxmlformats.org/officeDocument/2006/relationships/hyperlink" Target="http://www.mededonthego.com/"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4.svg"/><Relationship Id="rId4" Type="http://schemas.openxmlformats.org/officeDocument/2006/relationships/image" Target="../media/image10.sv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3">
            <a:extLst>
              <a:ext uri="{FF2B5EF4-FFF2-40B4-BE49-F238E27FC236}">
                <a16:creationId xmlns:a16="http://schemas.microsoft.com/office/drawing/2014/main" id="{A7FA56B3-6645-4580-9730-012643E75D6F}"/>
              </a:ext>
            </a:extLst>
          </p:cNvPr>
          <p:cNvSpPr>
            <a:spLocks noGrp="1"/>
          </p:cNvSpPr>
          <p:nvPr>
            <p:ph type="title"/>
          </p:nvPr>
        </p:nvSpPr>
        <p:spPr/>
        <p:txBody>
          <a:bodyPr>
            <a:normAutofit/>
          </a:bodyPr>
          <a:lstStyle/>
          <a:p>
            <a:r>
              <a:rPr lang="en-US" altLang="en-US" sz="4000" dirty="0"/>
              <a:t>Quarterbacking the Interprofessional Team: Optimizing Collaboration and Communication To Enhance Patient Outcomes</a:t>
            </a:r>
          </a:p>
        </p:txBody>
      </p:sp>
      <p:sp>
        <p:nvSpPr>
          <p:cNvPr id="17410" name="Content Placeholder 4">
            <a:extLst>
              <a:ext uri="{FF2B5EF4-FFF2-40B4-BE49-F238E27FC236}">
                <a16:creationId xmlns:a16="http://schemas.microsoft.com/office/drawing/2014/main" id="{1151777F-1C44-0CB3-3483-25CDBF84BAD4}"/>
              </a:ext>
            </a:extLst>
          </p:cNvPr>
          <p:cNvSpPr>
            <a:spLocks noGrp="1"/>
          </p:cNvSpPr>
          <p:nvPr>
            <p:ph type="body" idx="1"/>
          </p:nvPr>
        </p:nvSpPr>
        <p:spPr/>
        <p:txBody>
          <a:bodyPr/>
          <a:lstStyle/>
          <a:p>
            <a:r>
              <a:rPr lang="en-US" altLang="en-US" dirty="0"/>
              <a:t>Alan K. Percy, MD</a:t>
            </a:r>
            <a:br>
              <a:rPr lang="en-US" altLang="en-US" dirty="0"/>
            </a:br>
            <a:r>
              <a:rPr lang="en-US" altLang="en-US" dirty="0"/>
              <a:t>Professor of Pediatrics (Neurology) Emeritus</a:t>
            </a:r>
            <a:br>
              <a:rPr lang="en-US" altLang="en-US" dirty="0"/>
            </a:br>
            <a:r>
              <a:rPr lang="en-US" altLang="en-US" dirty="0"/>
              <a:t>Sarah Katherine </a:t>
            </a:r>
            <a:r>
              <a:rPr lang="en-US" altLang="en-US" dirty="0" err="1"/>
              <a:t>Bateh</a:t>
            </a:r>
            <a:r>
              <a:rPr lang="en-US" altLang="en-US" dirty="0"/>
              <a:t> Endowed Professor </a:t>
            </a:r>
            <a:br>
              <a:rPr lang="en-US" altLang="en-US" dirty="0"/>
            </a:br>
            <a:r>
              <a:rPr lang="en-US" altLang="en-US" dirty="0"/>
              <a:t>University of Alabama at Birmingham</a:t>
            </a:r>
            <a:br>
              <a:rPr lang="en-US" altLang="en-US" dirty="0"/>
            </a:br>
            <a:r>
              <a:rPr lang="en-US" altLang="en-US" dirty="0"/>
              <a:t>Birmingham, AL </a:t>
            </a:r>
          </a:p>
        </p:txBody>
      </p:sp>
    </p:spTree>
    <p:extLst>
      <p:ext uri="{BB962C8B-B14F-4D97-AF65-F5344CB8AC3E}">
        <p14:creationId xmlns:p14="http://schemas.microsoft.com/office/powerpoint/2010/main" val="2188272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3F3F3F"/>
                </a:solidFill>
                <a:effectLst/>
                <a:uLnTx/>
                <a:uFillTx/>
                <a:latin typeface="Arial" panose="020B0604020202020204"/>
                <a:ea typeface="+mn-ea"/>
                <a:cs typeface="+mn-cs"/>
              </a:rPr>
              <a:t>The views and opinions expressed in this educational activity are those of the faculty and do not necessarily represent the views of </a:t>
            </a:r>
            <a:r>
              <a:rPr kumimoji="0" lang="en-US" sz="1600" b="0" i="0" u="none" strike="noStrike" kern="1200" cap="none" spc="0" normalizeH="0" baseline="0" noProof="0" dirty="0" err="1">
                <a:ln>
                  <a:noFill/>
                </a:ln>
                <a:solidFill>
                  <a:srgbClr val="3F3F3F"/>
                </a:solidFill>
                <a:effectLst/>
                <a:uLnTx/>
                <a:uFillTx/>
                <a:latin typeface="Arial" panose="020B0604020202020204"/>
                <a:ea typeface="+mn-ea"/>
                <a:cs typeface="+mn-cs"/>
              </a:rPr>
              <a:t>TotalCME</a:t>
            </a:r>
            <a:r>
              <a:rPr kumimoji="0" lang="en-US" sz="1600" b="0" i="0" u="none" strike="noStrike" kern="1200" cap="none" spc="0" normalizeH="0" baseline="0" noProof="0" dirty="0">
                <a:ln>
                  <a:noFill/>
                </a:ln>
                <a:solidFill>
                  <a:srgbClr val="3F3F3F"/>
                </a:solidFill>
                <a:effectLst/>
                <a:uLnTx/>
                <a:uFillTx/>
                <a:latin typeface="Arial" panose="020B0604020202020204"/>
                <a:ea typeface="+mn-ea"/>
                <a:cs typeface="+mn-cs"/>
              </a:rPr>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404726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hlinkClick r:id="rId3"/>
              </a:rPr>
              <a:t>New Hope for Rett Syndrome: Novel Treatment Approaches</a:t>
            </a:r>
            <a:endPar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Learn to clearly communicate information that is pertinent to the successful management of RS through each stage of the disease. enhanced patient outcomes and improvements in quality of life.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I</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ncrease</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the ability to recognize the subtle signs and symptoms of RS earlier.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Differentiate the pharmacodynamics and latest efficacy and safety clinical trial data associated with FDA-approved treatment for RTT.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Educate clinicians concerning the role of interprofessional team members in optimizing collaboration and communication to ensure patients with RS receive high-quality care that leads to enhanced patient outcomes and improvements in quality of life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3">
            <a:extLst>
              <a:ext uri="{FF2B5EF4-FFF2-40B4-BE49-F238E27FC236}">
                <a16:creationId xmlns:a16="http://schemas.microsoft.com/office/drawing/2014/main" id="{59E96C91-BEF9-C1B8-25A7-CA414DC9DA8B}"/>
              </a:ext>
            </a:extLst>
          </p:cNvPr>
          <p:cNvSpPr>
            <a:spLocks noGrp="1"/>
          </p:cNvSpPr>
          <p:nvPr>
            <p:ph type="title"/>
          </p:nvPr>
        </p:nvSpPr>
        <p:spPr/>
        <p:txBody>
          <a:bodyPr/>
          <a:lstStyle/>
          <a:p>
            <a:r>
              <a:rPr lang="en-US" altLang="en-US" dirty="0"/>
              <a:t>Rett Syndrome Co-morbidities</a:t>
            </a:r>
          </a:p>
        </p:txBody>
      </p:sp>
      <p:sp>
        <p:nvSpPr>
          <p:cNvPr id="18434" name="Content Placeholder 4">
            <a:extLst>
              <a:ext uri="{FF2B5EF4-FFF2-40B4-BE49-F238E27FC236}">
                <a16:creationId xmlns:a16="http://schemas.microsoft.com/office/drawing/2014/main" id="{005C8CE0-9937-A2E3-B800-B71F4F3D3A0C}"/>
              </a:ext>
            </a:extLst>
          </p:cNvPr>
          <p:cNvSpPr>
            <a:spLocks noGrp="1"/>
          </p:cNvSpPr>
          <p:nvPr>
            <p:ph sz="half" idx="1"/>
          </p:nvPr>
        </p:nvSpPr>
        <p:spPr/>
        <p:txBody>
          <a:bodyPr/>
          <a:lstStyle/>
          <a:p>
            <a:pPr>
              <a:spcAft>
                <a:spcPts val="600"/>
              </a:spcAft>
            </a:pPr>
            <a:r>
              <a:rPr lang="en-US" altLang="en-US" dirty="0"/>
              <a:t>Cognitive impairment: 100% </a:t>
            </a:r>
          </a:p>
          <a:p>
            <a:pPr>
              <a:spcAft>
                <a:spcPts val="600"/>
              </a:spcAft>
            </a:pPr>
            <a:r>
              <a:rPr lang="en-US" altLang="en-US" dirty="0"/>
              <a:t>Growth failure: 90%</a:t>
            </a:r>
          </a:p>
          <a:p>
            <a:pPr>
              <a:spcAft>
                <a:spcPts val="600"/>
              </a:spcAft>
            </a:pPr>
            <a:r>
              <a:rPr lang="en-US" altLang="en-US" dirty="0"/>
              <a:t>Epilepsy: ~90%</a:t>
            </a:r>
          </a:p>
          <a:p>
            <a:pPr>
              <a:spcAft>
                <a:spcPts val="600"/>
              </a:spcAft>
            </a:pPr>
            <a:r>
              <a:rPr lang="en-US" altLang="en-US" dirty="0"/>
              <a:t>Self-abuse: ~20% </a:t>
            </a:r>
          </a:p>
          <a:p>
            <a:pPr>
              <a:spcAft>
                <a:spcPts val="600"/>
              </a:spcAft>
            </a:pPr>
            <a:r>
              <a:rPr lang="en-US" altLang="en-US" dirty="0"/>
              <a:t>Breathing abnormalities: 95% </a:t>
            </a:r>
          </a:p>
          <a:p>
            <a:pPr>
              <a:spcAft>
                <a:spcPts val="600"/>
              </a:spcAft>
            </a:pPr>
            <a:r>
              <a:rPr lang="en-US" altLang="en-US" dirty="0"/>
              <a:t>Scoliosis: 80-85%</a:t>
            </a:r>
          </a:p>
          <a:p>
            <a:pPr>
              <a:spcAft>
                <a:spcPts val="600"/>
              </a:spcAft>
            </a:pPr>
            <a:r>
              <a:rPr lang="en-US" altLang="en-US" dirty="0"/>
              <a:t>Gastrointestinal Issues: 80%</a:t>
            </a:r>
          </a:p>
          <a:p>
            <a:pPr>
              <a:spcAft>
                <a:spcPts val="600"/>
              </a:spcAft>
            </a:pPr>
            <a:endParaRPr lang="en-US" altLang="en-US" dirty="0"/>
          </a:p>
          <a:p>
            <a:pPr>
              <a:spcAft>
                <a:spcPts val="600"/>
              </a:spcAft>
            </a:pPr>
            <a:endParaRPr lang="en-US" altLang="en-US" dirty="0"/>
          </a:p>
          <a:p>
            <a:pPr>
              <a:spcAft>
                <a:spcPts val="600"/>
              </a:spcAft>
            </a:pPr>
            <a:endParaRPr lang="en-US" altLang="en-US" dirty="0"/>
          </a:p>
          <a:p>
            <a:pPr>
              <a:spcAft>
                <a:spcPts val="600"/>
              </a:spcAft>
            </a:pPr>
            <a:endParaRPr lang="en-US" altLang="en-US" dirty="0"/>
          </a:p>
          <a:p>
            <a:pPr>
              <a:spcAft>
                <a:spcPts val="600"/>
              </a:spcAft>
            </a:pPr>
            <a:endParaRPr lang="en-US" altLang="en-US" dirty="0"/>
          </a:p>
          <a:p>
            <a:pPr>
              <a:spcAft>
                <a:spcPts val="600"/>
              </a:spcAft>
            </a:pPr>
            <a:endParaRPr lang="en-US" altLang="en-US" dirty="0"/>
          </a:p>
          <a:p>
            <a:pPr>
              <a:spcAft>
                <a:spcPts val="600"/>
              </a:spcAft>
            </a:pPr>
            <a:endParaRPr lang="en-US" altLang="en-US" dirty="0"/>
          </a:p>
        </p:txBody>
      </p:sp>
      <p:sp>
        <p:nvSpPr>
          <p:cNvPr id="3" name="Content Placeholder 2">
            <a:extLst>
              <a:ext uri="{FF2B5EF4-FFF2-40B4-BE49-F238E27FC236}">
                <a16:creationId xmlns:a16="http://schemas.microsoft.com/office/drawing/2014/main" id="{28538B5B-369C-0D04-A649-792B25A2530C}"/>
              </a:ext>
            </a:extLst>
          </p:cNvPr>
          <p:cNvSpPr>
            <a:spLocks noGrp="1"/>
          </p:cNvSpPr>
          <p:nvPr>
            <p:ph sz="half" idx="2"/>
          </p:nvPr>
        </p:nvSpPr>
        <p:spPr/>
        <p:txBody>
          <a:bodyPr/>
          <a:lstStyle/>
          <a:p>
            <a:pPr>
              <a:spcAft>
                <a:spcPts val="600"/>
              </a:spcAft>
            </a:pPr>
            <a:r>
              <a:rPr lang="en-US" altLang="en-US" dirty="0"/>
              <a:t>Ambulation: ~50%</a:t>
            </a:r>
          </a:p>
          <a:p>
            <a:pPr>
              <a:spcAft>
                <a:spcPts val="600"/>
              </a:spcAft>
            </a:pPr>
            <a:r>
              <a:rPr lang="en-US" altLang="en-US" dirty="0"/>
              <a:t>Sleep: 80-90%</a:t>
            </a:r>
          </a:p>
          <a:p>
            <a:pPr>
              <a:spcAft>
                <a:spcPts val="600"/>
              </a:spcAft>
            </a:pPr>
            <a:r>
              <a:rPr lang="en-US" altLang="en-US" dirty="0"/>
              <a:t>Bruxism (teeth grinding)</a:t>
            </a:r>
          </a:p>
          <a:p>
            <a:pPr>
              <a:spcAft>
                <a:spcPts val="600"/>
              </a:spcAft>
            </a:pPr>
            <a:r>
              <a:rPr lang="en-US" altLang="en-US" dirty="0"/>
              <a:t>Cold hands and feet: 50-70%</a:t>
            </a:r>
          </a:p>
          <a:p>
            <a:pPr>
              <a:spcAft>
                <a:spcPts val="600"/>
              </a:spcAft>
            </a:pPr>
            <a:r>
              <a:rPr lang="en-US" altLang="en-US" dirty="0"/>
              <a:t>Dystonia: 60-80%</a:t>
            </a:r>
          </a:p>
          <a:p>
            <a:pPr>
              <a:spcAft>
                <a:spcPts val="600"/>
              </a:spcAft>
            </a:pPr>
            <a:r>
              <a:rPr lang="en-US" altLang="en-US" dirty="0"/>
              <a:t>Others: cardiac, endocrine, and bone health </a:t>
            </a:r>
          </a:p>
          <a:p>
            <a:pPr>
              <a:spcAft>
                <a:spcPts val="600"/>
              </a:spcAft>
            </a:pPr>
            <a:endParaRPr lang="en-US" dirty="0"/>
          </a:p>
        </p:txBody>
      </p:sp>
      <p:sp>
        <p:nvSpPr>
          <p:cNvPr id="2" name="TextBox 1">
            <a:extLst>
              <a:ext uri="{FF2B5EF4-FFF2-40B4-BE49-F238E27FC236}">
                <a16:creationId xmlns:a16="http://schemas.microsoft.com/office/drawing/2014/main" id="{EB69F3BD-F852-4D2D-628F-3EBEBA2B7C93}"/>
              </a:ext>
            </a:extLst>
          </p:cNvPr>
          <p:cNvSpPr txBox="1"/>
          <p:nvPr/>
        </p:nvSpPr>
        <p:spPr>
          <a:xfrm>
            <a:off x="385449" y="6288172"/>
            <a:ext cx="3942798" cy="276999"/>
          </a:xfrm>
          <a:prstGeom prst="rect">
            <a:avLst/>
          </a:prstGeom>
          <a:noFill/>
        </p:spPr>
        <p:txBody>
          <a:bodyPr wrap="square" rtlCol="0">
            <a:spAutoFit/>
          </a:bodyPr>
          <a:lstStyle/>
          <a:p>
            <a:r>
              <a:rPr lang="en-US" altLang="en-US" sz="1200" dirty="0">
                <a:solidFill>
                  <a:schemeClr val="bg1">
                    <a:lumMod val="65000"/>
                  </a:schemeClr>
                </a:solidFill>
                <a:latin typeface="Arial" panose="020B0604020202020204" pitchFamily="34" charset="0"/>
                <a:cs typeface="Arial" panose="020B0604020202020204" pitchFamily="34" charset="0"/>
              </a:rPr>
              <a:t>Fu C, et al. </a:t>
            </a:r>
            <a:r>
              <a:rPr lang="en-US" altLang="en-US" sz="1200" i="1" dirty="0">
                <a:solidFill>
                  <a:schemeClr val="bg1">
                    <a:lumMod val="65000"/>
                  </a:schemeClr>
                </a:solidFill>
                <a:latin typeface="Arial" panose="020B0604020202020204" pitchFamily="34" charset="0"/>
                <a:cs typeface="Arial" panose="020B0604020202020204" pitchFamily="34" charset="0"/>
              </a:rPr>
              <a:t>BMJ </a:t>
            </a:r>
            <a:r>
              <a:rPr lang="en-US" altLang="en-US" sz="1200" i="1" dirty="0" err="1">
                <a:solidFill>
                  <a:schemeClr val="bg1">
                    <a:lumMod val="65000"/>
                  </a:schemeClr>
                </a:solidFill>
                <a:latin typeface="Arial" panose="020B0604020202020204" pitchFamily="34" charset="0"/>
                <a:cs typeface="Arial" panose="020B0604020202020204" pitchFamily="34" charset="0"/>
              </a:rPr>
              <a:t>Paediatr</a:t>
            </a:r>
            <a:r>
              <a:rPr lang="en-US" altLang="en-US" sz="1200" i="1" dirty="0">
                <a:solidFill>
                  <a:schemeClr val="bg1">
                    <a:lumMod val="65000"/>
                  </a:schemeClr>
                </a:solidFill>
                <a:latin typeface="Arial" panose="020B0604020202020204" pitchFamily="34" charset="0"/>
                <a:cs typeface="Arial" panose="020B0604020202020204" pitchFamily="34" charset="0"/>
              </a:rPr>
              <a:t> Open</a:t>
            </a:r>
            <a:r>
              <a:rPr lang="en-US" altLang="en-US" sz="1200" dirty="0">
                <a:solidFill>
                  <a:schemeClr val="bg1">
                    <a:lumMod val="65000"/>
                  </a:schemeClr>
                </a:solidFill>
                <a:latin typeface="Arial" panose="020B0604020202020204" pitchFamily="34" charset="0"/>
                <a:cs typeface="Arial" panose="020B0604020202020204" pitchFamily="34" charset="0"/>
              </a:rPr>
              <a:t>. 2020;4:e000717. </a:t>
            </a:r>
          </a:p>
        </p:txBody>
      </p:sp>
    </p:spTree>
    <p:extLst>
      <p:ext uri="{BB962C8B-B14F-4D97-AF65-F5344CB8AC3E}">
        <p14:creationId xmlns:p14="http://schemas.microsoft.com/office/powerpoint/2010/main" val="803347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3">
            <a:extLst>
              <a:ext uri="{FF2B5EF4-FFF2-40B4-BE49-F238E27FC236}">
                <a16:creationId xmlns:a16="http://schemas.microsoft.com/office/drawing/2014/main" id="{CF403716-049E-05A3-E15E-643C7F8A49A5}"/>
              </a:ext>
            </a:extLst>
          </p:cNvPr>
          <p:cNvSpPr>
            <a:spLocks noGrp="1"/>
          </p:cNvSpPr>
          <p:nvPr>
            <p:ph type="title"/>
          </p:nvPr>
        </p:nvSpPr>
        <p:spPr/>
        <p:txBody>
          <a:bodyPr/>
          <a:lstStyle/>
          <a:p>
            <a:r>
              <a:rPr lang="en-US" altLang="en-US" dirty="0"/>
              <a:t>Rett Syndrome Consensus Guidelines</a:t>
            </a:r>
          </a:p>
        </p:txBody>
      </p:sp>
      <p:sp>
        <p:nvSpPr>
          <p:cNvPr id="5" name="Content Placeholder 4">
            <a:extLst>
              <a:ext uri="{FF2B5EF4-FFF2-40B4-BE49-F238E27FC236}">
                <a16:creationId xmlns:a16="http://schemas.microsoft.com/office/drawing/2014/main" id="{49E0E540-9EB0-1CD5-C0CE-CC74B603E393}"/>
              </a:ext>
            </a:extLst>
          </p:cNvPr>
          <p:cNvSpPr>
            <a:spLocks noGrp="1"/>
          </p:cNvSpPr>
          <p:nvPr>
            <p:ph sz="half" idx="1"/>
          </p:nvPr>
        </p:nvSpPr>
        <p:spPr/>
        <p:txBody>
          <a:bodyPr/>
          <a:lstStyle/>
          <a:p>
            <a:r>
              <a:rPr lang="en-US" altLang="en-US" sz="2800" dirty="0"/>
              <a:t>Primary care providers and other health professionals may have significant limitations in providing appropriate care</a:t>
            </a:r>
          </a:p>
          <a:p>
            <a:pPr lvl="1"/>
            <a:r>
              <a:rPr lang="en-US" altLang="en-US" sz="2400" dirty="0"/>
              <a:t>Consensus guidelines help address this issue</a:t>
            </a:r>
          </a:p>
          <a:p>
            <a:endParaRPr lang="en-US" altLang="en-US" sz="2800" dirty="0"/>
          </a:p>
          <a:p>
            <a:endParaRPr lang="en-US" sz="2800" dirty="0"/>
          </a:p>
        </p:txBody>
      </p:sp>
      <p:sp>
        <p:nvSpPr>
          <p:cNvPr id="11" name="Content Placeholder 10">
            <a:extLst>
              <a:ext uri="{FF2B5EF4-FFF2-40B4-BE49-F238E27FC236}">
                <a16:creationId xmlns:a16="http://schemas.microsoft.com/office/drawing/2014/main" id="{01046F7E-F3D1-1102-AA3C-A0B5F6A8174C}"/>
              </a:ext>
            </a:extLst>
          </p:cNvPr>
          <p:cNvSpPr>
            <a:spLocks noGrp="1"/>
          </p:cNvSpPr>
          <p:nvPr>
            <p:ph sz="half" idx="2"/>
          </p:nvPr>
        </p:nvSpPr>
        <p:spPr/>
        <p:txBody>
          <a:bodyPr>
            <a:normAutofit/>
          </a:bodyPr>
          <a:lstStyle/>
          <a:p>
            <a:r>
              <a:rPr lang="en-US" altLang="en-US" sz="2800" dirty="0"/>
              <a:t>Promote integration of care across a range of primary and subspecialty providers</a:t>
            </a:r>
          </a:p>
          <a:p>
            <a:r>
              <a:rPr lang="en-US" altLang="en-US" sz="2800" dirty="0"/>
              <a:t>Offer age-based guides for managing a broad range of issues</a:t>
            </a:r>
          </a:p>
          <a:p>
            <a:endParaRPr lang="en-US" sz="2800" dirty="0"/>
          </a:p>
        </p:txBody>
      </p:sp>
      <p:sp>
        <p:nvSpPr>
          <p:cNvPr id="2" name="TextBox 1">
            <a:extLst>
              <a:ext uri="{FF2B5EF4-FFF2-40B4-BE49-F238E27FC236}">
                <a16:creationId xmlns:a16="http://schemas.microsoft.com/office/drawing/2014/main" id="{CB6B6A2F-57C4-1155-D683-D4CCA573C64B}"/>
              </a:ext>
            </a:extLst>
          </p:cNvPr>
          <p:cNvSpPr txBox="1"/>
          <p:nvPr/>
        </p:nvSpPr>
        <p:spPr>
          <a:xfrm>
            <a:off x="416271" y="6288172"/>
            <a:ext cx="3942798" cy="276999"/>
          </a:xfrm>
          <a:prstGeom prst="rect">
            <a:avLst/>
          </a:prstGeom>
          <a:noFill/>
        </p:spPr>
        <p:txBody>
          <a:bodyPr wrap="square" rtlCol="0">
            <a:spAutoFit/>
          </a:bodyPr>
          <a:lstStyle/>
          <a:p>
            <a:r>
              <a:rPr lang="en-US" altLang="en-US" sz="1200" dirty="0">
                <a:solidFill>
                  <a:schemeClr val="bg1">
                    <a:lumMod val="65000"/>
                  </a:schemeClr>
                </a:solidFill>
                <a:latin typeface="Arial" panose="020B0604020202020204" pitchFamily="34" charset="0"/>
                <a:cs typeface="Arial" panose="020B0604020202020204" pitchFamily="34" charset="0"/>
              </a:rPr>
              <a:t>Fu C, et al. </a:t>
            </a:r>
            <a:r>
              <a:rPr lang="en-US" altLang="en-US" sz="1200" i="1" dirty="0">
                <a:solidFill>
                  <a:schemeClr val="bg1">
                    <a:lumMod val="65000"/>
                  </a:schemeClr>
                </a:solidFill>
                <a:latin typeface="Arial" panose="020B0604020202020204" pitchFamily="34" charset="0"/>
                <a:cs typeface="Arial" panose="020B0604020202020204" pitchFamily="34" charset="0"/>
              </a:rPr>
              <a:t>BMJ </a:t>
            </a:r>
            <a:r>
              <a:rPr lang="en-US" altLang="en-US" sz="1200" i="1" dirty="0" err="1">
                <a:solidFill>
                  <a:schemeClr val="bg1">
                    <a:lumMod val="65000"/>
                  </a:schemeClr>
                </a:solidFill>
                <a:latin typeface="Arial" panose="020B0604020202020204" pitchFamily="34" charset="0"/>
                <a:cs typeface="Arial" panose="020B0604020202020204" pitchFamily="34" charset="0"/>
              </a:rPr>
              <a:t>Paediatr</a:t>
            </a:r>
            <a:r>
              <a:rPr lang="en-US" altLang="en-US" sz="1200" i="1" dirty="0">
                <a:solidFill>
                  <a:schemeClr val="bg1">
                    <a:lumMod val="65000"/>
                  </a:schemeClr>
                </a:solidFill>
                <a:latin typeface="Arial" panose="020B0604020202020204" pitchFamily="34" charset="0"/>
                <a:cs typeface="Arial" panose="020B0604020202020204" pitchFamily="34" charset="0"/>
              </a:rPr>
              <a:t> Open</a:t>
            </a:r>
            <a:r>
              <a:rPr lang="en-US" altLang="en-US" sz="1200" dirty="0">
                <a:solidFill>
                  <a:schemeClr val="bg1">
                    <a:lumMod val="65000"/>
                  </a:schemeClr>
                </a:solidFill>
                <a:latin typeface="Arial" panose="020B0604020202020204" pitchFamily="34" charset="0"/>
                <a:cs typeface="Arial" panose="020B0604020202020204" pitchFamily="34" charset="0"/>
              </a:rPr>
              <a:t>. 2020;4:e000717. </a:t>
            </a:r>
          </a:p>
        </p:txBody>
      </p:sp>
    </p:spTree>
    <p:extLst>
      <p:ext uri="{BB962C8B-B14F-4D97-AF65-F5344CB8AC3E}">
        <p14:creationId xmlns:p14="http://schemas.microsoft.com/office/powerpoint/2010/main" val="363807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3">
            <a:extLst>
              <a:ext uri="{FF2B5EF4-FFF2-40B4-BE49-F238E27FC236}">
                <a16:creationId xmlns:a16="http://schemas.microsoft.com/office/drawing/2014/main" id="{1A935961-9F55-B768-2B1C-03206DA017D8}"/>
              </a:ext>
            </a:extLst>
          </p:cNvPr>
          <p:cNvSpPr>
            <a:spLocks noGrp="1"/>
          </p:cNvSpPr>
          <p:nvPr>
            <p:ph type="title"/>
          </p:nvPr>
        </p:nvSpPr>
        <p:spPr/>
        <p:txBody>
          <a:bodyPr/>
          <a:lstStyle/>
          <a:p>
            <a:r>
              <a:rPr lang="en-US" altLang="en-US" dirty="0"/>
              <a:t>Rett Syndrome Consensus Guidelines</a:t>
            </a:r>
          </a:p>
        </p:txBody>
      </p:sp>
      <p:sp>
        <p:nvSpPr>
          <p:cNvPr id="20482" name="Content Placeholder 4">
            <a:extLst>
              <a:ext uri="{FF2B5EF4-FFF2-40B4-BE49-F238E27FC236}">
                <a16:creationId xmlns:a16="http://schemas.microsoft.com/office/drawing/2014/main" id="{BAB0EBF6-A2E9-362C-5E97-475880CCE5B1}"/>
              </a:ext>
            </a:extLst>
          </p:cNvPr>
          <p:cNvSpPr>
            <a:spLocks noGrp="1"/>
          </p:cNvSpPr>
          <p:nvPr>
            <p:ph sz="half" idx="1"/>
          </p:nvPr>
        </p:nvSpPr>
        <p:spPr/>
        <p:txBody>
          <a:bodyPr>
            <a:normAutofit/>
          </a:bodyPr>
          <a:lstStyle/>
          <a:p>
            <a:r>
              <a:rPr lang="en-US" altLang="en-US" dirty="0"/>
              <a:t>Primary care provider as the quarterback </a:t>
            </a:r>
          </a:p>
          <a:p>
            <a:r>
              <a:rPr lang="en-US" altLang="en-US" dirty="0"/>
              <a:t>Provide annual visits, acute assessments</a:t>
            </a:r>
          </a:p>
          <a:p>
            <a:r>
              <a:rPr lang="en-US" altLang="en-US" dirty="0"/>
              <a:t>General assessments must occur annually</a:t>
            </a:r>
          </a:p>
          <a:p>
            <a:r>
              <a:rPr lang="en-US" altLang="en-US" dirty="0"/>
              <a:t>Review general health, medications, and allergies and check growth, including height, weight, and head circumference</a:t>
            </a:r>
          </a:p>
          <a:p>
            <a:endParaRPr lang="en-US" altLang="en-US" dirty="0"/>
          </a:p>
          <a:p>
            <a:endParaRPr lang="en-US" altLang="en-US" dirty="0"/>
          </a:p>
        </p:txBody>
      </p:sp>
      <p:sp>
        <p:nvSpPr>
          <p:cNvPr id="5" name="Content Placeholder 4">
            <a:extLst>
              <a:ext uri="{FF2B5EF4-FFF2-40B4-BE49-F238E27FC236}">
                <a16:creationId xmlns:a16="http://schemas.microsoft.com/office/drawing/2014/main" id="{64A6CB55-504E-39DE-939E-3027578EB3B0}"/>
              </a:ext>
            </a:extLst>
          </p:cNvPr>
          <p:cNvSpPr>
            <a:spLocks noGrp="1"/>
          </p:cNvSpPr>
          <p:nvPr>
            <p:ph sz="half" idx="2"/>
          </p:nvPr>
        </p:nvSpPr>
        <p:spPr/>
        <p:txBody>
          <a:bodyPr>
            <a:normAutofit/>
          </a:bodyPr>
          <a:lstStyle/>
          <a:p>
            <a:r>
              <a:rPr lang="en-US" altLang="en-US" dirty="0"/>
              <a:t>Evaluate Tanner stage</a:t>
            </a:r>
          </a:p>
          <a:p>
            <a:r>
              <a:rPr lang="en-US" altLang="en-US" dirty="0"/>
              <a:t>Lab tests: CBC, metabolic profile, vitamin D level</a:t>
            </a:r>
          </a:p>
          <a:p>
            <a:r>
              <a:rPr lang="en-US" altLang="en-US" dirty="0"/>
              <a:t>ECG for prolonged QTc: refer to cardiologist if abnormal </a:t>
            </a:r>
          </a:p>
          <a:p>
            <a:endParaRPr lang="en-US" dirty="0"/>
          </a:p>
        </p:txBody>
      </p:sp>
      <p:sp>
        <p:nvSpPr>
          <p:cNvPr id="2" name="TextBox 1">
            <a:extLst>
              <a:ext uri="{FF2B5EF4-FFF2-40B4-BE49-F238E27FC236}">
                <a16:creationId xmlns:a16="http://schemas.microsoft.com/office/drawing/2014/main" id="{20CD68E2-12CD-BC2E-6143-60976D913653}"/>
              </a:ext>
            </a:extLst>
          </p:cNvPr>
          <p:cNvSpPr txBox="1"/>
          <p:nvPr/>
        </p:nvSpPr>
        <p:spPr>
          <a:xfrm>
            <a:off x="354626" y="6196830"/>
            <a:ext cx="3942798" cy="461665"/>
          </a:xfrm>
          <a:prstGeom prst="rect">
            <a:avLst/>
          </a:prstGeom>
          <a:noFill/>
        </p:spPr>
        <p:txBody>
          <a:bodyPr wrap="square" rtlCol="0">
            <a:spAutoFit/>
          </a:bodyPr>
          <a:lstStyle/>
          <a:p>
            <a:r>
              <a:rPr lang="en-US" altLang="en-US" sz="1200" dirty="0">
                <a:solidFill>
                  <a:schemeClr val="bg1">
                    <a:lumMod val="65000"/>
                  </a:schemeClr>
                </a:solidFill>
                <a:latin typeface="Arial" panose="020B0604020202020204" pitchFamily="34" charset="0"/>
                <a:cs typeface="Arial" panose="020B0604020202020204" pitchFamily="34" charset="0"/>
              </a:rPr>
              <a:t>CBC, complete blood count.</a:t>
            </a:r>
          </a:p>
          <a:p>
            <a:r>
              <a:rPr lang="en-US" altLang="en-US" sz="1200" dirty="0">
                <a:solidFill>
                  <a:schemeClr val="bg1">
                    <a:lumMod val="65000"/>
                  </a:schemeClr>
                </a:solidFill>
                <a:latin typeface="Arial" panose="020B0604020202020204" pitchFamily="34" charset="0"/>
                <a:cs typeface="Arial" panose="020B0604020202020204" pitchFamily="34" charset="0"/>
              </a:rPr>
              <a:t>Fu C, et al. </a:t>
            </a:r>
            <a:r>
              <a:rPr lang="en-US" altLang="en-US" sz="1200" i="1" dirty="0">
                <a:solidFill>
                  <a:schemeClr val="bg1">
                    <a:lumMod val="65000"/>
                  </a:schemeClr>
                </a:solidFill>
                <a:latin typeface="Arial" panose="020B0604020202020204" pitchFamily="34" charset="0"/>
                <a:cs typeface="Arial" panose="020B0604020202020204" pitchFamily="34" charset="0"/>
              </a:rPr>
              <a:t>BMJ </a:t>
            </a:r>
            <a:r>
              <a:rPr lang="en-US" altLang="en-US" sz="1200" i="1" dirty="0" err="1">
                <a:solidFill>
                  <a:schemeClr val="bg1">
                    <a:lumMod val="65000"/>
                  </a:schemeClr>
                </a:solidFill>
                <a:latin typeface="Arial" panose="020B0604020202020204" pitchFamily="34" charset="0"/>
                <a:cs typeface="Arial" panose="020B0604020202020204" pitchFamily="34" charset="0"/>
              </a:rPr>
              <a:t>Paediatr</a:t>
            </a:r>
            <a:r>
              <a:rPr lang="en-US" altLang="en-US" sz="1200" i="1" dirty="0">
                <a:solidFill>
                  <a:schemeClr val="bg1">
                    <a:lumMod val="65000"/>
                  </a:schemeClr>
                </a:solidFill>
                <a:latin typeface="Arial" panose="020B0604020202020204" pitchFamily="34" charset="0"/>
                <a:cs typeface="Arial" panose="020B0604020202020204" pitchFamily="34" charset="0"/>
              </a:rPr>
              <a:t> Open</a:t>
            </a:r>
            <a:r>
              <a:rPr lang="en-US" altLang="en-US" sz="1200" dirty="0">
                <a:solidFill>
                  <a:schemeClr val="bg1">
                    <a:lumMod val="65000"/>
                  </a:schemeClr>
                </a:solidFill>
                <a:latin typeface="Arial" panose="020B0604020202020204" pitchFamily="34" charset="0"/>
                <a:cs typeface="Arial" panose="020B0604020202020204" pitchFamily="34" charset="0"/>
              </a:rPr>
              <a:t>. 2020;4:e000717. </a:t>
            </a:r>
          </a:p>
        </p:txBody>
      </p:sp>
    </p:spTree>
    <p:extLst>
      <p:ext uri="{BB962C8B-B14F-4D97-AF65-F5344CB8AC3E}">
        <p14:creationId xmlns:p14="http://schemas.microsoft.com/office/powerpoint/2010/main" val="2410512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3">
            <a:extLst>
              <a:ext uri="{FF2B5EF4-FFF2-40B4-BE49-F238E27FC236}">
                <a16:creationId xmlns:a16="http://schemas.microsoft.com/office/drawing/2014/main" id="{9B0C4C5F-7E33-23AC-A71F-53050261E5F3}"/>
              </a:ext>
            </a:extLst>
          </p:cNvPr>
          <p:cNvSpPr>
            <a:spLocks noGrp="1"/>
          </p:cNvSpPr>
          <p:nvPr>
            <p:ph type="title"/>
          </p:nvPr>
        </p:nvSpPr>
        <p:spPr/>
        <p:txBody>
          <a:bodyPr/>
          <a:lstStyle/>
          <a:p>
            <a:r>
              <a:rPr lang="en-US" altLang="en-US" dirty="0"/>
              <a:t>Rett Syndrome Consensus Guidelines</a:t>
            </a:r>
          </a:p>
        </p:txBody>
      </p:sp>
      <p:sp>
        <p:nvSpPr>
          <p:cNvPr id="5" name="Content Placeholder 4">
            <a:extLst>
              <a:ext uri="{FF2B5EF4-FFF2-40B4-BE49-F238E27FC236}">
                <a16:creationId xmlns:a16="http://schemas.microsoft.com/office/drawing/2014/main" id="{5994636C-5395-5888-7CC1-B742E59775F4}"/>
              </a:ext>
            </a:extLst>
          </p:cNvPr>
          <p:cNvSpPr>
            <a:spLocks noGrp="1"/>
          </p:cNvSpPr>
          <p:nvPr>
            <p:ph sz="half" idx="1"/>
          </p:nvPr>
        </p:nvSpPr>
        <p:spPr/>
        <p:txBody>
          <a:bodyPr>
            <a:normAutofit/>
          </a:bodyPr>
          <a:lstStyle/>
          <a:p>
            <a:r>
              <a:rPr lang="en-US" altLang="en-US" sz="2800" b="1" dirty="0"/>
              <a:t>Subspecialists: </a:t>
            </a:r>
            <a:br>
              <a:rPr lang="en-US" altLang="en-US" sz="2800" dirty="0"/>
            </a:br>
            <a:r>
              <a:rPr lang="en-US" altLang="en-US" sz="2800" dirty="0"/>
              <a:t>Neurology, gastroenterology, dietetics, orthopedics, pulmonology, PT, OT, Speech Therapy, Cardiology</a:t>
            </a:r>
          </a:p>
          <a:p>
            <a:endParaRPr lang="en-US" sz="2800" dirty="0"/>
          </a:p>
          <a:p>
            <a:endParaRPr lang="en-US" sz="2800" dirty="0"/>
          </a:p>
        </p:txBody>
      </p:sp>
      <p:sp>
        <p:nvSpPr>
          <p:cNvPr id="7" name="Content Placeholder 6">
            <a:extLst>
              <a:ext uri="{FF2B5EF4-FFF2-40B4-BE49-F238E27FC236}">
                <a16:creationId xmlns:a16="http://schemas.microsoft.com/office/drawing/2014/main" id="{B99CE1CB-B973-F6BC-04CE-E71A1FD55508}"/>
              </a:ext>
            </a:extLst>
          </p:cNvPr>
          <p:cNvSpPr>
            <a:spLocks noGrp="1"/>
          </p:cNvSpPr>
          <p:nvPr>
            <p:ph sz="half" idx="2"/>
          </p:nvPr>
        </p:nvSpPr>
        <p:spPr/>
        <p:txBody>
          <a:bodyPr>
            <a:normAutofit/>
          </a:bodyPr>
          <a:lstStyle/>
          <a:p>
            <a:r>
              <a:rPr lang="en-US" altLang="en-US" sz="2800" dirty="0"/>
              <a:t>Address seizures, movement disorders, GE-reflux, constipation, feeding route, nutritional goals, scoliosis, hip issues, contractures, breathing, therapies, and QTc</a:t>
            </a:r>
          </a:p>
          <a:p>
            <a:r>
              <a:rPr lang="en-US" altLang="en-US" sz="2800" dirty="0"/>
              <a:t>Review current IEP, guardianship, and conservatorship </a:t>
            </a:r>
          </a:p>
          <a:p>
            <a:endParaRPr lang="en-US" sz="2800" dirty="0"/>
          </a:p>
        </p:txBody>
      </p:sp>
      <p:sp>
        <p:nvSpPr>
          <p:cNvPr id="2" name="TextBox 1">
            <a:extLst>
              <a:ext uri="{FF2B5EF4-FFF2-40B4-BE49-F238E27FC236}">
                <a16:creationId xmlns:a16="http://schemas.microsoft.com/office/drawing/2014/main" id="{8790E28B-EEEC-847C-FDEB-20C583BB74BA}"/>
              </a:ext>
            </a:extLst>
          </p:cNvPr>
          <p:cNvSpPr txBox="1"/>
          <p:nvPr/>
        </p:nvSpPr>
        <p:spPr>
          <a:xfrm>
            <a:off x="403367" y="6196830"/>
            <a:ext cx="7558020" cy="461665"/>
          </a:xfrm>
          <a:prstGeom prst="rect">
            <a:avLst/>
          </a:prstGeom>
          <a:noFill/>
        </p:spPr>
        <p:txBody>
          <a:bodyPr wrap="square" rtlCol="0">
            <a:spAutoFit/>
          </a:bodyPr>
          <a:lstStyle/>
          <a:p>
            <a:r>
              <a:rPr lang="en-US" altLang="en-US" sz="1200" dirty="0">
                <a:solidFill>
                  <a:schemeClr val="bg1">
                    <a:lumMod val="65000"/>
                  </a:schemeClr>
                </a:solidFill>
                <a:latin typeface="Arial" panose="020B0604020202020204" pitchFamily="34" charset="0"/>
                <a:cs typeface="Arial" panose="020B0604020202020204" pitchFamily="34" charset="0"/>
              </a:rPr>
              <a:t>GE, gastroesophageal; IEP, individualized education plan; OT, occupational therapy; PT, physical therapy. </a:t>
            </a:r>
          </a:p>
          <a:p>
            <a:r>
              <a:rPr lang="en-US" altLang="en-US" sz="1200" dirty="0">
                <a:solidFill>
                  <a:schemeClr val="bg1">
                    <a:lumMod val="65000"/>
                  </a:schemeClr>
                </a:solidFill>
                <a:latin typeface="Arial" panose="020B0604020202020204" pitchFamily="34" charset="0"/>
                <a:cs typeface="Arial" panose="020B0604020202020204" pitchFamily="34" charset="0"/>
              </a:rPr>
              <a:t>Fu C, et al. </a:t>
            </a:r>
            <a:r>
              <a:rPr lang="en-US" altLang="en-US" sz="1200" i="1" dirty="0">
                <a:solidFill>
                  <a:schemeClr val="bg1">
                    <a:lumMod val="65000"/>
                  </a:schemeClr>
                </a:solidFill>
                <a:latin typeface="Arial" panose="020B0604020202020204" pitchFamily="34" charset="0"/>
                <a:cs typeface="Arial" panose="020B0604020202020204" pitchFamily="34" charset="0"/>
              </a:rPr>
              <a:t>BMJ </a:t>
            </a:r>
            <a:r>
              <a:rPr lang="en-US" altLang="en-US" sz="1200" i="1" dirty="0" err="1">
                <a:solidFill>
                  <a:schemeClr val="bg1">
                    <a:lumMod val="65000"/>
                  </a:schemeClr>
                </a:solidFill>
                <a:latin typeface="Arial" panose="020B0604020202020204" pitchFamily="34" charset="0"/>
                <a:cs typeface="Arial" panose="020B0604020202020204" pitchFamily="34" charset="0"/>
              </a:rPr>
              <a:t>Paediatr</a:t>
            </a:r>
            <a:r>
              <a:rPr lang="en-US" altLang="en-US" sz="1200" i="1" dirty="0">
                <a:solidFill>
                  <a:schemeClr val="bg1">
                    <a:lumMod val="65000"/>
                  </a:schemeClr>
                </a:solidFill>
                <a:latin typeface="Arial" panose="020B0604020202020204" pitchFamily="34" charset="0"/>
                <a:cs typeface="Arial" panose="020B0604020202020204" pitchFamily="34" charset="0"/>
              </a:rPr>
              <a:t> Open</a:t>
            </a:r>
            <a:r>
              <a:rPr lang="en-US" altLang="en-US" sz="1200" dirty="0">
                <a:solidFill>
                  <a:schemeClr val="bg1">
                    <a:lumMod val="65000"/>
                  </a:schemeClr>
                </a:solidFill>
                <a:latin typeface="Arial" panose="020B0604020202020204" pitchFamily="34" charset="0"/>
                <a:cs typeface="Arial" panose="020B0604020202020204" pitchFamily="34" charset="0"/>
              </a:rPr>
              <a:t>. 2020;4:e000717. </a:t>
            </a:r>
            <a:endParaRPr lang="en-US" sz="1200" dirty="0">
              <a:solidFill>
                <a:schemeClr val="bg1">
                  <a:lumMod val="6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1129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3">
            <a:extLst>
              <a:ext uri="{FF2B5EF4-FFF2-40B4-BE49-F238E27FC236}">
                <a16:creationId xmlns:a16="http://schemas.microsoft.com/office/drawing/2014/main" id="{BAC568B9-0C45-7808-41A0-A4D66D6D8DE5}"/>
              </a:ext>
            </a:extLst>
          </p:cNvPr>
          <p:cNvSpPr>
            <a:spLocks noGrp="1"/>
          </p:cNvSpPr>
          <p:nvPr>
            <p:ph type="title"/>
          </p:nvPr>
        </p:nvSpPr>
        <p:spPr/>
        <p:txBody>
          <a:bodyPr/>
          <a:lstStyle/>
          <a:p>
            <a:r>
              <a:rPr lang="en-US" altLang="en-US" dirty="0"/>
              <a:t>Rett Syndrome Age-based Recommendations</a:t>
            </a:r>
          </a:p>
        </p:txBody>
      </p:sp>
      <p:sp>
        <p:nvSpPr>
          <p:cNvPr id="22530" name="Content Placeholder 4">
            <a:extLst>
              <a:ext uri="{FF2B5EF4-FFF2-40B4-BE49-F238E27FC236}">
                <a16:creationId xmlns:a16="http://schemas.microsoft.com/office/drawing/2014/main" id="{6257C890-101A-965A-DAE4-33BEB85115DE}"/>
              </a:ext>
            </a:extLst>
          </p:cNvPr>
          <p:cNvSpPr>
            <a:spLocks noGrp="1"/>
          </p:cNvSpPr>
          <p:nvPr>
            <p:ph sz="half" idx="1"/>
          </p:nvPr>
        </p:nvSpPr>
        <p:spPr/>
        <p:txBody>
          <a:bodyPr>
            <a:normAutofit/>
          </a:bodyPr>
          <a:lstStyle/>
          <a:p>
            <a:pPr>
              <a:spcAft>
                <a:spcPts val="600"/>
              </a:spcAft>
            </a:pPr>
            <a:r>
              <a:rPr lang="en-US" altLang="en-US" sz="2800" b="1" dirty="0"/>
              <a:t>Early childhood: </a:t>
            </a:r>
            <a:r>
              <a:rPr lang="en-US" altLang="en-US" sz="2800" dirty="0"/>
              <a:t>attention to growth, nutrition, GI issues</a:t>
            </a:r>
          </a:p>
          <a:p>
            <a:pPr>
              <a:spcAft>
                <a:spcPts val="600"/>
              </a:spcAft>
            </a:pPr>
            <a:r>
              <a:rPr lang="en-US" altLang="en-US" sz="2800" b="1" dirty="0"/>
              <a:t>Late childhood: </a:t>
            </a:r>
            <a:r>
              <a:rPr lang="en-US" altLang="en-US" sz="2800" dirty="0"/>
              <a:t>regression ended, multisystem issues</a:t>
            </a:r>
          </a:p>
          <a:p>
            <a:pPr>
              <a:spcAft>
                <a:spcPts val="600"/>
              </a:spcAft>
            </a:pPr>
            <a:r>
              <a:rPr lang="en-US" altLang="en-US" sz="2800" b="1" dirty="0"/>
              <a:t>Adolescence: </a:t>
            </a:r>
            <a:r>
              <a:rPr lang="en-US" altLang="en-US" sz="2800" dirty="0"/>
              <a:t>puberty, scoliosis, seizures, nutrition</a:t>
            </a:r>
          </a:p>
          <a:p>
            <a:pPr>
              <a:spcAft>
                <a:spcPts val="600"/>
              </a:spcAft>
            </a:pPr>
            <a:r>
              <a:rPr lang="en-US" altLang="en-US" sz="2800" b="1" dirty="0"/>
              <a:t>Adulthood: </a:t>
            </a:r>
            <a:r>
              <a:rPr lang="en-US" altLang="en-US" sz="2800" dirty="0"/>
              <a:t>daycare, bone health, motor issues</a:t>
            </a:r>
          </a:p>
          <a:p>
            <a:pPr>
              <a:spcAft>
                <a:spcPts val="600"/>
              </a:spcAft>
            </a:pPr>
            <a:endParaRPr lang="en-US" altLang="en-US" sz="2800" dirty="0"/>
          </a:p>
          <a:p>
            <a:pPr>
              <a:spcAft>
                <a:spcPts val="600"/>
              </a:spcAft>
            </a:pPr>
            <a:endParaRPr lang="en-US" altLang="en-US" sz="2800" dirty="0"/>
          </a:p>
        </p:txBody>
      </p:sp>
      <p:sp>
        <p:nvSpPr>
          <p:cNvPr id="6" name="Content Placeholder 5">
            <a:extLst>
              <a:ext uri="{FF2B5EF4-FFF2-40B4-BE49-F238E27FC236}">
                <a16:creationId xmlns:a16="http://schemas.microsoft.com/office/drawing/2014/main" id="{F6400642-32FE-CBE7-A5E2-FA0613F481CD}"/>
              </a:ext>
            </a:extLst>
          </p:cNvPr>
          <p:cNvSpPr>
            <a:spLocks noGrp="1"/>
          </p:cNvSpPr>
          <p:nvPr>
            <p:ph sz="half" idx="2"/>
          </p:nvPr>
        </p:nvSpPr>
        <p:spPr/>
        <p:txBody>
          <a:bodyPr>
            <a:normAutofit/>
          </a:bodyPr>
          <a:lstStyle/>
          <a:p>
            <a:pPr>
              <a:spcAft>
                <a:spcPts val="600"/>
              </a:spcAft>
            </a:pPr>
            <a:r>
              <a:rPr lang="en-US" altLang="en-US" sz="2800" b="1" dirty="0"/>
              <a:t>Lifelong: </a:t>
            </a:r>
            <a:r>
              <a:rPr lang="en-US" altLang="en-US" sz="2800" dirty="0"/>
              <a:t>assess benefits of therapy programs (physical, occupational) and speech/language augmentative communication</a:t>
            </a:r>
          </a:p>
          <a:p>
            <a:pPr>
              <a:spcAft>
                <a:spcPts val="600"/>
              </a:spcAft>
            </a:pPr>
            <a:r>
              <a:rPr lang="en-US" altLang="en-US" sz="2800" dirty="0"/>
              <a:t>Over time, assess the need for group home or other home care provider </a:t>
            </a:r>
          </a:p>
          <a:p>
            <a:pPr>
              <a:spcAft>
                <a:spcPts val="600"/>
              </a:spcAft>
            </a:pPr>
            <a:endParaRPr lang="en-US" sz="2800" dirty="0"/>
          </a:p>
        </p:txBody>
      </p:sp>
      <p:sp>
        <p:nvSpPr>
          <p:cNvPr id="3" name="TextBox 2">
            <a:extLst>
              <a:ext uri="{FF2B5EF4-FFF2-40B4-BE49-F238E27FC236}">
                <a16:creationId xmlns:a16="http://schemas.microsoft.com/office/drawing/2014/main" id="{03475544-6CC3-535E-CA94-2C95F11422E8}"/>
              </a:ext>
            </a:extLst>
          </p:cNvPr>
          <p:cNvSpPr txBox="1"/>
          <p:nvPr/>
        </p:nvSpPr>
        <p:spPr>
          <a:xfrm>
            <a:off x="465761" y="6176963"/>
            <a:ext cx="7936880" cy="461665"/>
          </a:xfrm>
          <a:prstGeom prst="rect">
            <a:avLst/>
          </a:prstGeom>
          <a:noFill/>
        </p:spPr>
        <p:txBody>
          <a:bodyPr wrap="square">
            <a:spAutoFit/>
          </a:bodyPr>
          <a:lstStyle/>
          <a:p>
            <a:r>
              <a:rPr lang="en-US" altLang="en-US" sz="1200" dirty="0">
                <a:solidFill>
                  <a:schemeClr val="bg1">
                    <a:lumMod val="65000"/>
                  </a:schemeClr>
                </a:solidFill>
                <a:latin typeface="Arial" panose="020B0604020202020204" pitchFamily="34" charset="0"/>
                <a:cs typeface="Arial" panose="020B0604020202020204" pitchFamily="34" charset="0"/>
              </a:rPr>
              <a:t>GI, gastrointestinal. </a:t>
            </a:r>
          </a:p>
          <a:p>
            <a:r>
              <a:rPr lang="en-US" altLang="en-US" sz="1200" dirty="0">
                <a:solidFill>
                  <a:schemeClr val="bg1">
                    <a:lumMod val="65000"/>
                  </a:schemeClr>
                </a:solidFill>
                <a:latin typeface="Arial" panose="020B0604020202020204" pitchFamily="34" charset="0"/>
                <a:cs typeface="Arial" panose="020B0604020202020204" pitchFamily="34" charset="0"/>
              </a:rPr>
              <a:t>Fu C, et al. </a:t>
            </a:r>
            <a:r>
              <a:rPr lang="en-US" altLang="en-US" sz="1200" i="1" dirty="0">
                <a:solidFill>
                  <a:schemeClr val="bg1">
                    <a:lumMod val="65000"/>
                  </a:schemeClr>
                </a:solidFill>
                <a:latin typeface="Arial" panose="020B0604020202020204" pitchFamily="34" charset="0"/>
                <a:cs typeface="Arial" panose="020B0604020202020204" pitchFamily="34" charset="0"/>
              </a:rPr>
              <a:t>BMJ </a:t>
            </a:r>
            <a:r>
              <a:rPr lang="en-US" altLang="en-US" sz="1200" i="1" dirty="0" err="1">
                <a:solidFill>
                  <a:schemeClr val="bg1">
                    <a:lumMod val="65000"/>
                  </a:schemeClr>
                </a:solidFill>
                <a:latin typeface="Arial" panose="020B0604020202020204" pitchFamily="34" charset="0"/>
                <a:cs typeface="Arial" panose="020B0604020202020204" pitchFamily="34" charset="0"/>
              </a:rPr>
              <a:t>Paediatr</a:t>
            </a:r>
            <a:r>
              <a:rPr lang="en-US" altLang="en-US" sz="1200" i="1" dirty="0">
                <a:solidFill>
                  <a:schemeClr val="bg1">
                    <a:lumMod val="65000"/>
                  </a:schemeClr>
                </a:solidFill>
                <a:latin typeface="Arial" panose="020B0604020202020204" pitchFamily="34" charset="0"/>
                <a:cs typeface="Arial" panose="020B0604020202020204" pitchFamily="34" charset="0"/>
              </a:rPr>
              <a:t> Open</a:t>
            </a:r>
            <a:r>
              <a:rPr lang="en-US" altLang="en-US" sz="1200" dirty="0">
                <a:solidFill>
                  <a:schemeClr val="bg1">
                    <a:lumMod val="65000"/>
                  </a:schemeClr>
                </a:solidFill>
                <a:latin typeface="Arial" panose="020B0604020202020204" pitchFamily="34" charset="0"/>
                <a:cs typeface="Arial" panose="020B0604020202020204" pitchFamily="34" charset="0"/>
              </a:rPr>
              <a:t>. 2020;4:e000717. </a:t>
            </a:r>
          </a:p>
        </p:txBody>
      </p:sp>
    </p:spTree>
    <p:extLst>
      <p:ext uri="{BB962C8B-B14F-4D97-AF65-F5344CB8AC3E}">
        <p14:creationId xmlns:p14="http://schemas.microsoft.com/office/powerpoint/2010/main" val="3714761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Neurology2023">
  <a:themeElements>
    <a:clrScheme name="NeuroPsych23">
      <a:dk1>
        <a:srgbClr val="3F3F3F"/>
      </a:dk1>
      <a:lt1>
        <a:srgbClr val="FFFFFF"/>
      </a:lt1>
      <a:dk2>
        <a:srgbClr val="5E5E5E"/>
      </a:dk2>
      <a:lt2>
        <a:srgbClr val="FFFFFF"/>
      </a:lt2>
      <a:accent1>
        <a:srgbClr val="2B407E"/>
      </a:accent1>
      <a:accent2>
        <a:srgbClr val="A84657"/>
      </a:accent2>
      <a:accent3>
        <a:srgbClr val="98E9ED"/>
      </a:accent3>
      <a:accent4>
        <a:srgbClr val="8589A7"/>
      </a:accent4>
      <a:accent5>
        <a:srgbClr val="642C50"/>
      </a:accent5>
      <a:accent6>
        <a:srgbClr val="1D224C"/>
      </a:accent6>
      <a:hlink>
        <a:srgbClr val="3500FF"/>
      </a:hlink>
      <a:folHlink>
        <a:srgbClr val="9C266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urology2023" id="{6B2DFC96-7B20-6A45-8521-B7802BE8BE55}" vid="{48BB2579-8D5B-E643-8D3E-498541DF60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Neurology2023</Template>
  <TotalTime>771</TotalTime>
  <Words>842</Words>
  <Application>Microsoft Macintosh PowerPoint</Application>
  <PresentationFormat>Widescreen</PresentationFormat>
  <Paragraphs>81</Paragraphs>
  <Slides>9</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Calibri Light</vt:lpstr>
      <vt:lpstr>Century Gothic</vt:lpstr>
      <vt:lpstr>Trebuchet MS</vt:lpstr>
      <vt:lpstr>Neurology2023</vt:lpstr>
      <vt:lpstr>Office Theme</vt:lpstr>
      <vt:lpstr>Quarterbacking the Interprofessional Team: Optimizing Collaboration and Communication To Enhance Patient Outcomes</vt:lpstr>
      <vt:lpstr>Disclaimer</vt:lpstr>
      <vt:lpstr>PowerPoint Presentation</vt:lpstr>
      <vt:lpstr>Rett Syndrome Co-morbidities</vt:lpstr>
      <vt:lpstr>Rett Syndrome Consensus Guidelines</vt:lpstr>
      <vt:lpstr>Rett Syndrome Consensus Guidelines</vt:lpstr>
      <vt:lpstr>Rett Syndrome Consensus Guidelines</vt:lpstr>
      <vt:lpstr>Rett Syndrome Age-based Recommendations</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Microsoft Office User</dc:creator>
  <cp:keywords/>
  <dc:description/>
  <cp:lastModifiedBy>Moriah Diethorn</cp:lastModifiedBy>
  <cp:revision>8</cp:revision>
  <cp:lastPrinted>2023-02-11T00:53:38Z</cp:lastPrinted>
  <dcterms:created xsi:type="dcterms:W3CDTF">2023-02-11T00:50:27Z</dcterms:created>
  <dcterms:modified xsi:type="dcterms:W3CDTF">2023-05-05T16:58:11Z</dcterms:modified>
  <cp:category/>
</cp:coreProperties>
</file>