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84" r:id="rId5"/>
  </p:sldMasterIdLst>
  <p:notesMasterIdLst>
    <p:notesMasterId r:id="rId15"/>
  </p:notesMasterIdLst>
  <p:sldIdLst>
    <p:sldId id="256" r:id="rId6"/>
    <p:sldId id="265" r:id="rId7"/>
    <p:sldId id="297" r:id="rId8"/>
    <p:sldId id="272" r:id="rId9"/>
    <p:sldId id="277" r:id="rId10"/>
    <p:sldId id="273" r:id="rId11"/>
    <p:sldId id="280" r:id="rId12"/>
    <p:sldId id="276"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7053F-F2AE-5D4B-B2A2-84BCD2B03EC8}" v="7" dt="2024-01-11T21:47:53.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p:restoredTop sz="96327"/>
  </p:normalViewPr>
  <p:slideViewPr>
    <p:cSldViewPr snapToGrid="0">
      <p:cViewPr varScale="1">
        <p:scale>
          <a:sx n="119" d="100"/>
          <a:sy n="119" d="100"/>
        </p:scale>
        <p:origin x="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24BCF-52A0-654A-9CEE-0B3E39D211CA}" type="datetimeFigureOut">
              <a:t>1/11/24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8ABB0-7E4E-E34C-843D-17567016EADF}" type="slidenum">
              <a:t>‹#›</a:t>
            </a:fld>
            <a:endParaRPr lang="en-US"/>
          </a:p>
        </p:txBody>
      </p:sp>
    </p:spTree>
    <p:extLst>
      <p:ext uri="{BB962C8B-B14F-4D97-AF65-F5344CB8AC3E}">
        <p14:creationId xmlns:p14="http://schemas.microsoft.com/office/powerpoint/2010/main" val="3428671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3826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2658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40681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5113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41096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05102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23893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35073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2192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09992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616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1/11/24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033533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18"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0.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a:xfrm>
            <a:off x="609601" y="1709738"/>
            <a:ext cx="10515600" cy="2852737"/>
          </a:xfrm>
        </p:spPr>
        <p:txBody>
          <a:bodyPr/>
          <a:lstStyle/>
          <a:p>
            <a:r>
              <a:rPr lang="en-US" dirty="0"/>
              <a:t>Treatment Options for the Management of Narcolepsy</a:t>
            </a:r>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a:xfrm>
            <a:off x="609600" y="4209320"/>
            <a:ext cx="10515600" cy="1500187"/>
          </a:xfrm>
        </p:spPr>
        <p:txBody>
          <a:bodyPr>
            <a:noAutofit/>
          </a:bodyPr>
          <a:lstStyle/>
          <a:p>
            <a:r>
              <a:rPr lang="en-US" dirty="0"/>
              <a:t>Ana C. Krieger, MD, MPH</a:t>
            </a:r>
          </a:p>
          <a:p>
            <a:r>
              <a:rPr lang="en-US" dirty="0"/>
              <a:t>Professor of Clinical Medicine</a:t>
            </a:r>
          </a:p>
          <a:p>
            <a:r>
              <a:rPr lang="en-US" dirty="0"/>
              <a:t>Departments of Medicine, Neurology and Genetic Medicine</a:t>
            </a:r>
          </a:p>
          <a:p>
            <a:r>
              <a:rPr lang="en-US" dirty="0"/>
              <a:t>Weill Cornell Medical College</a:t>
            </a:r>
          </a:p>
          <a:p>
            <a:r>
              <a:rPr lang="en-US" dirty="0"/>
              <a:t>Cornell University</a:t>
            </a:r>
          </a:p>
          <a:p>
            <a:r>
              <a:rPr lang="en-US" dirty="0"/>
              <a:t>New York, NY</a:t>
            </a:r>
          </a:p>
        </p:txBody>
      </p:sp>
    </p:spTree>
    <p:extLst>
      <p:ext uri="{BB962C8B-B14F-4D97-AF65-F5344CB8AC3E}">
        <p14:creationId xmlns:p14="http://schemas.microsoft.com/office/powerpoint/2010/main" val="346721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855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Narcolepsy: The Life Essential 8 Connection</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Improve the accuracy and timing when diagnosing patients suffering from narcolepsy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HCPs on how narcolepsy increases cardiovascular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Address how treatment of narcolepsy can improve sleep, which is a pillar of the AHA Life Essential 8, albeit with the caveat of a potentially high salt load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F976-17E2-62F6-B143-A6EA602A8C72}"/>
              </a:ext>
            </a:extLst>
          </p:cNvPr>
          <p:cNvSpPr>
            <a:spLocks noGrp="1"/>
          </p:cNvSpPr>
          <p:nvPr>
            <p:ph type="title"/>
          </p:nvPr>
        </p:nvSpPr>
        <p:spPr>
          <a:xfrm>
            <a:off x="609600" y="199505"/>
            <a:ext cx="10744200" cy="1185577"/>
          </a:xfrm>
        </p:spPr>
        <p:txBody>
          <a:bodyPr/>
          <a:lstStyle/>
          <a:p>
            <a:r>
              <a:rPr lang="en-US" dirty="0"/>
              <a:t>Overview </a:t>
            </a:r>
          </a:p>
        </p:txBody>
      </p:sp>
      <p:sp>
        <p:nvSpPr>
          <p:cNvPr id="3" name="Content Placeholder 2">
            <a:extLst>
              <a:ext uri="{FF2B5EF4-FFF2-40B4-BE49-F238E27FC236}">
                <a16:creationId xmlns:a16="http://schemas.microsoft.com/office/drawing/2014/main" id="{BD555BA2-731B-42CC-B2EB-46929C0C542A}"/>
              </a:ext>
            </a:extLst>
          </p:cNvPr>
          <p:cNvSpPr>
            <a:spLocks noGrp="1"/>
          </p:cNvSpPr>
          <p:nvPr>
            <p:ph idx="1"/>
          </p:nvPr>
        </p:nvSpPr>
        <p:spPr>
          <a:xfrm>
            <a:off x="609600" y="1477906"/>
            <a:ext cx="10744200" cy="4722477"/>
          </a:xfrm>
        </p:spPr>
        <p:txBody>
          <a:bodyPr>
            <a:normAutofit lnSpcReduction="10000"/>
          </a:bodyPr>
          <a:lstStyle/>
          <a:p>
            <a:r>
              <a:rPr lang="en-US" dirty="0"/>
              <a:t>Chronic disease without a known cure or disease-modifying treatment</a:t>
            </a:r>
          </a:p>
          <a:p>
            <a:r>
              <a:rPr lang="en-US" dirty="0"/>
              <a:t>Affecting an estimated 0.05% of the population </a:t>
            </a:r>
          </a:p>
          <a:p>
            <a:r>
              <a:rPr lang="en-US" dirty="0"/>
              <a:t>Predominant feature is daytime sleepiness, in NT1 associated cataplexy</a:t>
            </a:r>
          </a:p>
          <a:p>
            <a:r>
              <a:rPr lang="en-US" dirty="0"/>
              <a:t>Treatment is focused on </a:t>
            </a:r>
          </a:p>
          <a:p>
            <a:pPr lvl="1"/>
            <a:r>
              <a:rPr lang="en-US" dirty="0"/>
              <a:t>Education – discuss state rules for mandatory reporting if applicable</a:t>
            </a:r>
          </a:p>
          <a:p>
            <a:pPr lvl="1"/>
            <a:r>
              <a:rPr lang="en-US" dirty="0"/>
              <a:t>Non-pharmacological approaches</a:t>
            </a:r>
          </a:p>
          <a:p>
            <a:pPr lvl="1"/>
            <a:r>
              <a:rPr lang="en-US" dirty="0"/>
              <a:t>Pharmacotherapy</a:t>
            </a:r>
          </a:p>
          <a:p>
            <a:pPr lvl="1"/>
            <a:r>
              <a:rPr lang="en-US" dirty="0"/>
              <a:t>Also screen for co-morbid conditions (OSA, RLS, DM, anxiety/depression)</a:t>
            </a:r>
          </a:p>
          <a:p>
            <a:pPr lvl="1"/>
            <a:endParaRPr lang="en-US" dirty="0"/>
          </a:p>
          <a:p>
            <a:r>
              <a:rPr lang="en-US" dirty="0"/>
              <a:t>Treatment goal is symptomatic improvement of sleepiness and associated symptoms (e.g. cataplexy, fragmented nocturnal sleep, sleep inertia, hallucinations, etc.)</a:t>
            </a:r>
          </a:p>
        </p:txBody>
      </p:sp>
    </p:spTree>
    <p:extLst>
      <p:ext uri="{BB962C8B-B14F-4D97-AF65-F5344CB8AC3E}">
        <p14:creationId xmlns:p14="http://schemas.microsoft.com/office/powerpoint/2010/main" val="152526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37CBDC3-4BA6-93F0-1D3A-18A17CC21B96}"/>
              </a:ext>
            </a:extLst>
          </p:cNvPr>
          <p:cNvSpPr>
            <a:spLocks noGrp="1"/>
          </p:cNvSpPr>
          <p:nvPr>
            <p:ph type="ftr" sz="quarter" idx="3"/>
          </p:nvPr>
        </p:nvSpPr>
        <p:spPr>
          <a:xfrm>
            <a:off x="609600" y="6356350"/>
            <a:ext cx="10744199" cy="442131"/>
          </a:xfrm>
        </p:spPr>
        <p:txBody>
          <a:bodyPr/>
          <a:lstStyle/>
          <a:p>
            <a:r>
              <a:rPr lang="en-US" dirty="0"/>
              <a:t>Maski K, Steinhart E, Williams D, et al. </a:t>
            </a:r>
            <a:r>
              <a:rPr lang="en-US" i="1" dirty="0"/>
              <a:t>J Clin Sleep Med</a:t>
            </a:r>
            <a:r>
              <a:rPr lang="en-US" dirty="0"/>
              <a:t>. 2017 Mar 15;13(3):419-425. </a:t>
            </a:r>
          </a:p>
        </p:txBody>
      </p:sp>
      <p:sp>
        <p:nvSpPr>
          <p:cNvPr id="2" name="Title 1">
            <a:extLst>
              <a:ext uri="{FF2B5EF4-FFF2-40B4-BE49-F238E27FC236}">
                <a16:creationId xmlns:a16="http://schemas.microsoft.com/office/drawing/2014/main" id="{F67E3550-75E9-C54D-22CE-97F7F4217B42}"/>
              </a:ext>
            </a:extLst>
          </p:cNvPr>
          <p:cNvSpPr>
            <a:spLocks noGrp="1"/>
          </p:cNvSpPr>
          <p:nvPr>
            <p:ph type="title"/>
          </p:nvPr>
        </p:nvSpPr>
        <p:spPr>
          <a:xfrm>
            <a:off x="609600" y="199505"/>
            <a:ext cx="10744200" cy="1185577"/>
          </a:xfrm>
        </p:spPr>
        <p:txBody>
          <a:bodyPr/>
          <a:lstStyle/>
          <a:p>
            <a:r>
              <a:rPr lang="en-US" dirty="0"/>
              <a:t>Non-pharmacological***</a:t>
            </a:r>
          </a:p>
        </p:txBody>
      </p:sp>
      <p:sp>
        <p:nvSpPr>
          <p:cNvPr id="3" name="Content Placeholder 2">
            <a:extLst>
              <a:ext uri="{FF2B5EF4-FFF2-40B4-BE49-F238E27FC236}">
                <a16:creationId xmlns:a16="http://schemas.microsoft.com/office/drawing/2014/main" id="{C869918E-58C4-294F-E603-678A7ED13F17}"/>
              </a:ext>
            </a:extLst>
          </p:cNvPr>
          <p:cNvSpPr>
            <a:spLocks noGrp="1"/>
          </p:cNvSpPr>
          <p:nvPr>
            <p:ph idx="1"/>
          </p:nvPr>
        </p:nvSpPr>
        <p:spPr>
          <a:xfrm>
            <a:off x="609600" y="1477906"/>
            <a:ext cx="10744200" cy="4722477"/>
          </a:xfrm>
        </p:spPr>
        <p:txBody>
          <a:bodyPr>
            <a:normAutofit/>
          </a:bodyPr>
          <a:lstStyle/>
          <a:p>
            <a:r>
              <a:rPr lang="en-US" dirty="0"/>
              <a:t>Establish a regular sleep-wake schedule</a:t>
            </a:r>
          </a:p>
          <a:p>
            <a:r>
              <a:rPr lang="en-US" dirty="0"/>
              <a:t>Avoiding alcohol intake</a:t>
            </a:r>
          </a:p>
          <a:p>
            <a:r>
              <a:rPr lang="en-US" dirty="0"/>
              <a:t>Avoid the use of sedatives or medications leading to drowsiness</a:t>
            </a:r>
          </a:p>
          <a:p>
            <a:r>
              <a:rPr lang="en-US" dirty="0"/>
              <a:t>Scheduling short daytime naps </a:t>
            </a:r>
          </a:p>
          <a:p>
            <a:r>
              <a:rPr lang="en-US" dirty="0"/>
              <a:t>Keeping regular physical activity</a:t>
            </a:r>
          </a:p>
          <a:p>
            <a:r>
              <a:rPr lang="en-US" dirty="0"/>
              <a:t>Keeping adequate weight</a:t>
            </a:r>
          </a:p>
          <a:p>
            <a:r>
              <a:rPr lang="en-US" dirty="0"/>
              <a:t>Discussions about safety</a:t>
            </a:r>
          </a:p>
          <a:p>
            <a:pPr marL="0" indent="0">
              <a:buNone/>
            </a:pPr>
            <a:endParaRPr lang="en-US" dirty="0"/>
          </a:p>
          <a:p>
            <a:pPr marL="0" indent="0">
              <a:buNone/>
            </a:pPr>
            <a:r>
              <a:rPr lang="en-US" dirty="0"/>
              <a:t>*** Especially important during pregnancy and in the pediatric population</a:t>
            </a:r>
          </a:p>
        </p:txBody>
      </p:sp>
    </p:spTree>
    <p:extLst>
      <p:ext uri="{BB962C8B-B14F-4D97-AF65-F5344CB8AC3E}">
        <p14:creationId xmlns:p14="http://schemas.microsoft.com/office/powerpoint/2010/main" val="364005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045EF-AC97-D4CE-8477-9D71537AC0D8}"/>
              </a:ext>
            </a:extLst>
          </p:cNvPr>
          <p:cNvSpPr>
            <a:spLocks noGrp="1"/>
          </p:cNvSpPr>
          <p:nvPr>
            <p:ph type="title"/>
          </p:nvPr>
        </p:nvSpPr>
        <p:spPr/>
        <p:txBody>
          <a:bodyPr vert="horz" lIns="91440" tIns="45720" rIns="91440" bIns="45720" rtlCol="0" anchor="ctr">
            <a:normAutofit/>
          </a:bodyPr>
          <a:lstStyle/>
          <a:p>
            <a:r>
              <a:rPr lang="en-US" dirty="0"/>
              <a:t>Pharmacotherapy</a:t>
            </a:r>
          </a:p>
        </p:txBody>
      </p:sp>
      <p:graphicFrame>
        <p:nvGraphicFramePr>
          <p:cNvPr id="8" name="Table 7">
            <a:extLst>
              <a:ext uri="{FF2B5EF4-FFF2-40B4-BE49-F238E27FC236}">
                <a16:creationId xmlns:a16="http://schemas.microsoft.com/office/drawing/2014/main" id="{01D4AF82-648E-EA5C-9790-B545946D457D}"/>
              </a:ext>
            </a:extLst>
          </p:cNvPr>
          <p:cNvGraphicFramePr>
            <a:graphicFrameLocks noGrp="1"/>
          </p:cNvGraphicFramePr>
          <p:nvPr>
            <p:extLst>
              <p:ext uri="{D42A27DB-BD31-4B8C-83A1-F6EECF244321}">
                <p14:modId xmlns:p14="http://schemas.microsoft.com/office/powerpoint/2010/main" val="1315807830"/>
              </p:ext>
            </p:extLst>
          </p:nvPr>
        </p:nvGraphicFramePr>
        <p:xfrm>
          <a:off x="621044" y="1764255"/>
          <a:ext cx="11164827" cy="3329490"/>
        </p:xfrm>
        <a:graphic>
          <a:graphicData uri="http://schemas.openxmlformats.org/drawingml/2006/table">
            <a:tbl>
              <a:tblPr firstRow="1" bandRow="1">
                <a:tableStyleId>{00A15C55-8517-42AA-B614-E9B94910E393}</a:tableStyleId>
              </a:tblPr>
              <a:tblGrid>
                <a:gridCol w="2099919">
                  <a:extLst>
                    <a:ext uri="{9D8B030D-6E8A-4147-A177-3AD203B41FA5}">
                      <a16:colId xmlns:a16="http://schemas.microsoft.com/office/drawing/2014/main" val="3967993556"/>
                    </a:ext>
                  </a:extLst>
                </a:gridCol>
                <a:gridCol w="1722126">
                  <a:extLst>
                    <a:ext uri="{9D8B030D-6E8A-4147-A177-3AD203B41FA5}">
                      <a16:colId xmlns:a16="http://schemas.microsoft.com/office/drawing/2014/main" val="1878164769"/>
                    </a:ext>
                  </a:extLst>
                </a:gridCol>
                <a:gridCol w="2914171">
                  <a:extLst>
                    <a:ext uri="{9D8B030D-6E8A-4147-A177-3AD203B41FA5}">
                      <a16:colId xmlns:a16="http://schemas.microsoft.com/office/drawing/2014/main" val="1557291873"/>
                    </a:ext>
                  </a:extLst>
                </a:gridCol>
                <a:gridCol w="1845958">
                  <a:extLst>
                    <a:ext uri="{9D8B030D-6E8A-4147-A177-3AD203B41FA5}">
                      <a16:colId xmlns:a16="http://schemas.microsoft.com/office/drawing/2014/main" val="1720176933"/>
                    </a:ext>
                  </a:extLst>
                </a:gridCol>
                <a:gridCol w="2582653">
                  <a:extLst>
                    <a:ext uri="{9D8B030D-6E8A-4147-A177-3AD203B41FA5}">
                      <a16:colId xmlns:a16="http://schemas.microsoft.com/office/drawing/2014/main" val="2427804506"/>
                    </a:ext>
                  </a:extLst>
                </a:gridCol>
              </a:tblGrid>
              <a:tr h="480206">
                <a:tc>
                  <a:txBody>
                    <a:bodyPr/>
                    <a:lstStyle/>
                    <a:p>
                      <a:pPr algn="l" fontAlgn="ctr"/>
                      <a:r>
                        <a:rPr lang="en-US" sz="1400" u="none" strike="noStrike" dirty="0">
                          <a:effectLst/>
                        </a:rPr>
                        <a:t>Drug</a:t>
                      </a:r>
                      <a:endParaRPr lang="en-US" sz="1400" u="none" strike="noStrike" dirty="0">
                        <a:solidFill>
                          <a:srgbClr val="000000"/>
                        </a:solidFill>
                        <a:effectLst/>
                      </a:endParaRPr>
                    </a:p>
                  </a:txBody>
                  <a:tcPr marL="12593" marR="12593" marT="12593" marB="0" anchor="ctr"/>
                </a:tc>
                <a:tc>
                  <a:txBody>
                    <a:bodyPr/>
                    <a:lstStyle/>
                    <a:p>
                      <a:pPr algn="l" fontAlgn="ctr"/>
                      <a:r>
                        <a:rPr lang="en-US" sz="1400" u="none" strike="noStrike" dirty="0">
                          <a:effectLst/>
                        </a:rPr>
                        <a:t>DEA Controlled Substance </a:t>
                      </a:r>
                      <a:endParaRPr lang="en-US" sz="1400" u="none" strike="noStrike" dirty="0">
                        <a:solidFill>
                          <a:srgbClr val="000000"/>
                        </a:solidFill>
                        <a:effectLst/>
                      </a:endParaRPr>
                    </a:p>
                  </a:txBody>
                  <a:tcPr marL="12593" marR="12593" marT="12593" marB="0" anchor="ctr"/>
                </a:tc>
                <a:tc>
                  <a:txBody>
                    <a:bodyPr/>
                    <a:lstStyle/>
                    <a:p>
                      <a:pPr algn="l" fontAlgn="ctr"/>
                      <a:r>
                        <a:rPr lang="en-US" sz="1400" u="none" strike="noStrike" dirty="0">
                          <a:effectLst/>
                        </a:rPr>
                        <a:t>Strength of recommendation</a:t>
                      </a:r>
                      <a:endParaRPr lang="en-US" sz="1400" u="none" strike="noStrike" dirty="0">
                        <a:solidFill>
                          <a:srgbClr val="000000"/>
                        </a:solidFill>
                        <a:effectLst/>
                      </a:endParaRPr>
                    </a:p>
                  </a:txBody>
                  <a:tcPr marL="12593" marR="12593" marT="12593" marB="0" anchor="ctr"/>
                </a:tc>
                <a:tc>
                  <a:txBody>
                    <a:bodyPr/>
                    <a:lstStyle/>
                    <a:p>
                      <a:pPr algn="l" fontAlgn="ctr"/>
                      <a:r>
                        <a:rPr lang="en-US" sz="1400" u="none" strike="noStrike" dirty="0">
                          <a:effectLst/>
                        </a:rPr>
                        <a:t>Clinical outcome </a:t>
                      </a:r>
                      <a:endParaRPr lang="en-US" sz="1400" u="none" strike="noStrike" dirty="0">
                        <a:solidFill>
                          <a:srgbClr val="000000"/>
                        </a:solidFill>
                        <a:effectLst/>
                      </a:endParaRPr>
                    </a:p>
                  </a:txBody>
                  <a:tcPr marL="12593" marR="12593" marT="12593" marB="0" anchor="ctr"/>
                </a:tc>
                <a:tc>
                  <a:txBody>
                    <a:bodyPr/>
                    <a:lstStyle/>
                    <a:p>
                      <a:pPr algn="l" fontAlgn="ctr"/>
                      <a:r>
                        <a:rPr lang="en-US" sz="1400" u="none" strike="noStrike" dirty="0">
                          <a:effectLst/>
                        </a:rPr>
                        <a:t>Improvement in</a:t>
                      </a:r>
                      <a:endParaRPr lang="en-US" sz="1400" u="none" strike="noStrike" dirty="0">
                        <a:solidFill>
                          <a:srgbClr val="000000"/>
                        </a:solidFill>
                        <a:effectLst/>
                      </a:endParaRPr>
                    </a:p>
                  </a:txBody>
                  <a:tcPr marL="12593" marR="12593" marT="12593" marB="0" anchor="ctr"/>
                </a:tc>
                <a:extLst>
                  <a:ext uri="{0D108BD9-81ED-4DB2-BD59-A6C34878D82A}">
                    <a16:rowId xmlns:a16="http://schemas.microsoft.com/office/drawing/2014/main" val="3878876609"/>
                  </a:ext>
                </a:extLst>
              </a:tr>
              <a:tr h="264858">
                <a:tc>
                  <a:txBody>
                    <a:bodyPr/>
                    <a:lstStyle/>
                    <a:p>
                      <a:pPr algn="l" fontAlgn="b"/>
                      <a:r>
                        <a:rPr lang="en-US" sz="1400" u="none" strike="noStrike" dirty="0">
                          <a:effectLst/>
                        </a:rPr>
                        <a:t>Modafinil</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Schedule IV</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Strong (Pediatric Conditional)</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EDS</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Disease Severity and QoL</a:t>
                      </a:r>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1117836580"/>
                  </a:ext>
                </a:extLst>
              </a:tr>
              <a:tr h="264858">
                <a:tc>
                  <a:txBody>
                    <a:bodyPr/>
                    <a:lstStyle/>
                    <a:p>
                      <a:pPr algn="l" fontAlgn="b"/>
                      <a:r>
                        <a:rPr lang="en-US" sz="1400" u="none" strike="noStrike" dirty="0">
                          <a:effectLst/>
                        </a:rPr>
                        <a:t>Armodafinil</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Schedule IV</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Conditional</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EDS</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Disease Severity  </a:t>
                      </a:r>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2238124563"/>
                  </a:ext>
                </a:extLst>
              </a:tr>
              <a:tr h="264858">
                <a:tc>
                  <a:txBody>
                    <a:bodyPr/>
                    <a:lstStyle/>
                    <a:p>
                      <a:pPr algn="l" fontAlgn="b"/>
                      <a:r>
                        <a:rPr lang="en-US" sz="1400" u="none" strike="noStrike" dirty="0" err="1">
                          <a:effectLst/>
                        </a:rPr>
                        <a:t>Solriamfetol</a:t>
                      </a:r>
                      <a:endParaRPr lang="en-US" sz="1400" u="none" strike="noStrike" dirty="0" err="1">
                        <a:solidFill>
                          <a:srgbClr val="000000"/>
                        </a:solidFill>
                        <a:effectLst/>
                      </a:endParaRPr>
                    </a:p>
                  </a:txBody>
                  <a:tcPr marL="12593" marR="12593" marT="12593" marB="0" anchor="b"/>
                </a:tc>
                <a:tc>
                  <a:txBody>
                    <a:bodyPr/>
                    <a:lstStyle/>
                    <a:p>
                      <a:pPr algn="l" fontAlgn="b"/>
                      <a:r>
                        <a:rPr lang="en-US" sz="1400" u="none" strike="noStrike" dirty="0">
                          <a:effectLst/>
                        </a:rPr>
                        <a:t>Schedule IV</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Strong</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EDS</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Disease Severity and QoL</a:t>
                      </a:r>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1129233261"/>
                  </a:ext>
                </a:extLst>
              </a:tr>
              <a:tr h="264858">
                <a:tc>
                  <a:txBody>
                    <a:bodyPr/>
                    <a:lstStyle/>
                    <a:p>
                      <a:pPr algn="l" fontAlgn="b"/>
                      <a:r>
                        <a:rPr lang="en-US" sz="1400" u="none" strike="noStrike" dirty="0" err="1">
                          <a:effectLst/>
                        </a:rPr>
                        <a:t>Pitolisant</a:t>
                      </a:r>
                      <a:endParaRPr lang="en-US" sz="1400" u="none" strike="noStrike" dirty="0" err="1">
                        <a:solidFill>
                          <a:srgbClr val="000000"/>
                        </a:solidFill>
                        <a:effectLst/>
                      </a:endParaRPr>
                    </a:p>
                  </a:txBody>
                  <a:tcPr marL="12593" marR="12593" marT="12593" marB="0" anchor="b"/>
                </a:tc>
                <a:tc>
                  <a:txBody>
                    <a:bodyPr/>
                    <a:lstStyle/>
                    <a:p>
                      <a:pPr algn="l" fontAlgn="b"/>
                      <a:r>
                        <a:rPr lang="en-US" sz="1400" u="none" strike="noStrike" dirty="0">
                          <a:effectLst/>
                        </a:rPr>
                        <a:t>N/A</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Strong</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EDS/cataplexy</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Disease Severity  </a:t>
                      </a:r>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962650681"/>
                  </a:ext>
                </a:extLst>
              </a:tr>
              <a:tr h="480206">
                <a:tc>
                  <a:txBody>
                    <a:bodyPr/>
                    <a:lstStyle/>
                    <a:p>
                      <a:pPr algn="l" fontAlgn="b"/>
                      <a:r>
                        <a:rPr lang="en-US" sz="1400" u="none" strike="noStrike" dirty="0">
                          <a:effectLst/>
                        </a:rPr>
                        <a:t>Sodium </a:t>
                      </a:r>
                      <a:r>
                        <a:rPr lang="en-US" sz="1400" u="none" strike="noStrike" dirty="0" err="1">
                          <a:effectLst/>
                        </a:rPr>
                        <a:t>Oxybate</a:t>
                      </a:r>
                      <a:endParaRPr lang="en-US" sz="1400" u="none" strike="noStrike" dirty="0" err="1">
                        <a:solidFill>
                          <a:srgbClr val="000000"/>
                        </a:solidFill>
                        <a:effectLst/>
                      </a:endParaRPr>
                    </a:p>
                  </a:txBody>
                  <a:tcPr marL="12593" marR="12593" marT="12593" marB="0" anchor="b"/>
                </a:tc>
                <a:tc>
                  <a:txBody>
                    <a:bodyPr/>
                    <a:lstStyle/>
                    <a:p>
                      <a:pPr algn="l" fontAlgn="b"/>
                      <a:r>
                        <a:rPr lang="en-US" sz="1400" u="none" strike="noStrike" dirty="0">
                          <a:effectLst/>
                        </a:rPr>
                        <a:t>Schedule III</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Strong (Pediatric Conditional - age 7+)</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EDS/cataplexy</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Disease Severity  </a:t>
                      </a:r>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1585538185"/>
                  </a:ext>
                </a:extLst>
              </a:tr>
              <a:tr h="264858">
                <a:tc>
                  <a:txBody>
                    <a:bodyPr/>
                    <a:lstStyle/>
                    <a:p>
                      <a:pPr algn="l" fontAlgn="b"/>
                      <a:r>
                        <a:rPr lang="en-US" sz="1400" u="none" strike="noStrike" dirty="0">
                          <a:effectLst/>
                        </a:rPr>
                        <a:t>Methylphenidate</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Schedule II</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Conditional (no RCT)</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EDS</a:t>
                      </a:r>
                      <a:endParaRPr lang="en-US" sz="1400" u="none" strike="noStrike" dirty="0">
                        <a:solidFill>
                          <a:srgbClr val="000000"/>
                        </a:solidFill>
                        <a:effectLst/>
                      </a:endParaRPr>
                    </a:p>
                  </a:txBody>
                  <a:tcPr marL="12593" marR="12593" marT="12593" marB="0" anchor="b"/>
                </a:tc>
                <a:tc>
                  <a:txBody>
                    <a:bodyPr/>
                    <a:lstStyle/>
                    <a:p>
                      <a:pPr algn="l" fontAlgn="b"/>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3071894017"/>
                  </a:ext>
                </a:extLst>
              </a:tr>
              <a:tr h="264858">
                <a:tc>
                  <a:txBody>
                    <a:bodyPr/>
                    <a:lstStyle/>
                    <a:p>
                      <a:pPr algn="l" fontAlgn="b"/>
                      <a:r>
                        <a:rPr lang="en-US" sz="1400" u="none" strike="noStrike" dirty="0">
                          <a:effectLst/>
                        </a:rPr>
                        <a:t>Dextroamphetamine</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Schedule II</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Conditional (no RCT)</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EDS</a:t>
                      </a:r>
                      <a:endParaRPr lang="en-US" sz="1400" u="none" strike="noStrike" dirty="0">
                        <a:solidFill>
                          <a:srgbClr val="000000"/>
                        </a:solidFill>
                        <a:effectLst/>
                      </a:endParaRPr>
                    </a:p>
                  </a:txBody>
                  <a:tcPr marL="12593" marR="12593" marT="12593" marB="0" anchor="b"/>
                </a:tc>
                <a:tc>
                  <a:txBody>
                    <a:bodyPr/>
                    <a:lstStyle/>
                    <a:p>
                      <a:pPr algn="l" fontAlgn="b"/>
                      <a:r>
                        <a:rPr lang="en-US" sz="1400" u="none" strike="noStrike" dirty="0">
                          <a:effectLst/>
                        </a:rPr>
                        <a:t>Disease Severity  </a:t>
                      </a:r>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2337514730"/>
                  </a:ext>
                </a:extLst>
              </a:tr>
              <a:tr h="299724">
                <a:tc>
                  <a:txBody>
                    <a:bodyPr/>
                    <a:lstStyle/>
                    <a:p>
                      <a:pPr algn="l" fontAlgn="b"/>
                      <a:endParaRPr lang="en-US" sz="1400" u="none" strike="noStrike" dirty="0">
                        <a:solidFill>
                          <a:srgbClr val="000000"/>
                        </a:solidFill>
                        <a:effectLst/>
                      </a:endParaRPr>
                    </a:p>
                  </a:txBody>
                  <a:tcPr marL="12593" marR="12593" marT="12593" marB="0" anchor="b"/>
                </a:tc>
                <a:tc>
                  <a:txBody>
                    <a:bodyPr/>
                    <a:lstStyle/>
                    <a:p>
                      <a:pPr algn="l" fontAlgn="b"/>
                      <a:endParaRPr lang="en-US" sz="1400" u="none" strike="noStrike" dirty="0">
                        <a:solidFill>
                          <a:srgbClr val="000000"/>
                        </a:solidFill>
                        <a:effectLst/>
                      </a:endParaRPr>
                    </a:p>
                  </a:txBody>
                  <a:tcPr marL="12593" marR="12593" marT="12593" marB="0" anchor="b"/>
                </a:tc>
                <a:tc>
                  <a:txBody>
                    <a:bodyPr/>
                    <a:lstStyle/>
                    <a:p>
                      <a:pPr algn="l" fontAlgn="b"/>
                      <a:endParaRPr lang="en-US" sz="1400" u="none" strike="noStrike" dirty="0">
                        <a:solidFill>
                          <a:srgbClr val="000000"/>
                        </a:solidFill>
                        <a:effectLst/>
                      </a:endParaRPr>
                    </a:p>
                  </a:txBody>
                  <a:tcPr marL="12593" marR="12593" marT="12593" marB="0" anchor="b"/>
                </a:tc>
                <a:tc>
                  <a:txBody>
                    <a:bodyPr/>
                    <a:lstStyle/>
                    <a:p>
                      <a:pPr algn="l" fontAlgn="b"/>
                      <a:endParaRPr lang="en-US" sz="1400" u="none" strike="noStrike" dirty="0">
                        <a:solidFill>
                          <a:srgbClr val="000000"/>
                        </a:solidFill>
                        <a:effectLst/>
                      </a:endParaRPr>
                    </a:p>
                  </a:txBody>
                  <a:tcPr marL="12593" marR="12593" marT="12593" marB="0" anchor="b"/>
                </a:tc>
                <a:tc>
                  <a:txBody>
                    <a:bodyPr/>
                    <a:lstStyle/>
                    <a:p>
                      <a:pPr algn="l" fontAlgn="b"/>
                      <a:endParaRPr lang="en-US" sz="1400" u="none" strike="noStrike" dirty="0">
                        <a:solidFill>
                          <a:srgbClr val="000000"/>
                        </a:solidFill>
                        <a:effectLst/>
                      </a:endParaRPr>
                    </a:p>
                  </a:txBody>
                  <a:tcPr marL="12593" marR="12593" marT="12593" marB="0" anchor="b"/>
                </a:tc>
                <a:extLst>
                  <a:ext uri="{0D108BD9-81ED-4DB2-BD59-A6C34878D82A}">
                    <a16:rowId xmlns:a16="http://schemas.microsoft.com/office/drawing/2014/main" val="2101958033"/>
                  </a:ext>
                </a:extLst>
              </a:tr>
              <a:tr h="480206">
                <a:tc gridSpan="5">
                  <a:txBody>
                    <a:bodyPr/>
                    <a:lstStyle/>
                    <a:p>
                      <a:pPr algn="l" fontAlgn="b"/>
                      <a:r>
                        <a:rPr lang="en-US" sz="1400" u="none" strike="noStrike" dirty="0" err="1">
                          <a:effectLst/>
                        </a:rPr>
                        <a:t>Oxybates</a:t>
                      </a:r>
                      <a:r>
                        <a:rPr lang="en-US" sz="1400" u="none" strike="noStrike" dirty="0">
                          <a:effectLst/>
                        </a:rPr>
                        <a:t>: sodium </a:t>
                      </a:r>
                      <a:r>
                        <a:rPr lang="en-US" sz="1400" u="none" strike="noStrike" dirty="0" err="1">
                          <a:effectLst/>
                        </a:rPr>
                        <a:t>oxybate</a:t>
                      </a:r>
                      <a:r>
                        <a:rPr lang="en-US" sz="1400" u="none" strike="noStrike" dirty="0">
                          <a:effectLst/>
                        </a:rPr>
                        <a:t> (SXB) and low sodium </a:t>
                      </a:r>
                      <a:r>
                        <a:rPr lang="en-US" sz="1400" u="none" strike="noStrike" dirty="0" err="1">
                          <a:effectLst/>
                        </a:rPr>
                        <a:t>oxybate</a:t>
                      </a:r>
                      <a:r>
                        <a:rPr lang="en-US" sz="1400" u="none" strike="noStrike" dirty="0">
                          <a:effectLst/>
                        </a:rPr>
                        <a:t> (LXB - 92% less sodium) are taken twice nightly; sodium </a:t>
                      </a:r>
                      <a:r>
                        <a:rPr lang="en-US" sz="1400" u="none" strike="noStrike" dirty="0" err="1">
                          <a:effectLst/>
                        </a:rPr>
                        <a:t>oxybate</a:t>
                      </a:r>
                      <a:r>
                        <a:rPr lang="en-US" sz="1400" u="none" strike="noStrike" dirty="0">
                          <a:effectLst/>
                        </a:rPr>
                        <a:t> extended release (ER) is once at bedtime</a:t>
                      </a:r>
                      <a:endParaRPr lang="en-US" sz="1400" u="none" strike="noStrike" dirty="0">
                        <a:solidFill>
                          <a:srgbClr val="000000"/>
                        </a:solidFill>
                        <a:effectLst/>
                      </a:endParaRPr>
                    </a:p>
                  </a:txBody>
                  <a:tcPr marL="12593" marR="12593" marT="12593" marB="0" anchor="b"/>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271229581"/>
                  </a:ext>
                </a:extLst>
              </a:tr>
            </a:tbl>
          </a:graphicData>
        </a:graphic>
      </p:graphicFrame>
      <p:sp>
        <p:nvSpPr>
          <p:cNvPr id="7" name="Footer Placeholder 6">
            <a:extLst>
              <a:ext uri="{FF2B5EF4-FFF2-40B4-BE49-F238E27FC236}">
                <a16:creationId xmlns:a16="http://schemas.microsoft.com/office/drawing/2014/main" id="{9FF3DDDE-593D-F881-E795-7C42A1B5401C}"/>
              </a:ext>
            </a:extLst>
          </p:cNvPr>
          <p:cNvSpPr>
            <a:spLocks noGrp="1"/>
          </p:cNvSpPr>
          <p:nvPr>
            <p:ph type="ftr" sz="quarter" idx="3"/>
          </p:nvPr>
        </p:nvSpPr>
        <p:spPr>
          <a:xfrm>
            <a:off x="609600" y="6356350"/>
            <a:ext cx="10744200" cy="442913"/>
          </a:xfrm>
        </p:spPr>
        <p:txBody>
          <a:bodyPr/>
          <a:lstStyle/>
          <a:p>
            <a:pPr>
              <a:lnSpc>
                <a:spcPct val="90000"/>
              </a:lnSpc>
              <a:spcAft>
                <a:spcPts val="600"/>
              </a:spcAft>
            </a:pPr>
            <a:r>
              <a:rPr lang="en-US" dirty="0"/>
              <a:t>Adapted from:</a:t>
            </a:r>
          </a:p>
          <a:p>
            <a:pPr>
              <a:lnSpc>
                <a:spcPct val="90000"/>
              </a:lnSpc>
              <a:spcAft>
                <a:spcPts val="600"/>
              </a:spcAft>
            </a:pPr>
            <a:r>
              <a:rPr lang="en-US" dirty="0" err="1"/>
              <a:t>Maski</a:t>
            </a:r>
            <a:r>
              <a:rPr lang="en-US" dirty="0"/>
              <a:t>, Trotti, </a:t>
            </a:r>
            <a:r>
              <a:rPr lang="en-US" b="0" i="0" dirty="0" err="1">
                <a:effectLst/>
              </a:rPr>
              <a:t>Kotagal</a:t>
            </a:r>
            <a:r>
              <a:rPr lang="en-US" b="0" i="0" dirty="0">
                <a:effectLst/>
              </a:rPr>
              <a:t> S, et al. </a:t>
            </a:r>
            <a:r>
              <a:rPr lang="en-US" b="0" i="1" dirty="0">
                <a:effectLst/>
              </a:rPr>
              <a:t>J Clin Sleep Med</a:t>
            </a:r>
            <a:r>
              <a:rPr lang="en-US" b="0" i="0" dirty="0">
                <a:effectLst/>
              </a:rPr>
              <a:t>. 2021 Sep 1;17(9):1881-1893.</a:t>
            </a:r>
          </a:p>
          <a:p>
            <a:pPr>
              <a:lnSpc>
                <a:spcPct val="90000"/>
              </a:lnSpc>
              <a:spcAft>
                <a:spcPts val="600"/>
              </a:spcAft>
            </a:pPr>
            <a:r>
              <a:rPr lang="en-US" b="0" i="0" dirty="0" err="1">
                <a:effectLst/>
              </a:rPr>
              <a:t>Bassetti</a:t>
            </a:r>
            <a:r>
              <a:rPr lang="en-US" b="0" i="0" dirty="0">
                <a:effectLst/>
              </a:rPr>
              <a:t> CLA, </a:t>
            </a:r>
            <a:r>
              <a:rPr lang="en-US" b="0" i="0" dirty="0" err="1">
                <a:effectLst/>
              </a:rPr>
              <a:t>Kallweit</a:t>
            </a:r>
            <a:r>
              <a:rPr lang="en-US" b="0" i="0" dirty="0">
                <a:effectLst/>
              </a:rPr>
              <a:t> U, </a:t>
            </a:r>
            <a:r>
              <a:rPr lang="en-US" b="0" i="0" dirty="0" err="1">
                <a:effectLst/>
              </a:rPr>
              <a:t>Vignatelli</a:t>
            </a:r>
            <a:r>
              <a:rPr lang="en-US" b="0" i="0" dirty="0">
                <a:effectLst/>
              </a:rPr>
              <a:t> L, </a:t>
            </a:r>
            <a:r>
              <a:rPr lang="en-US" dirty="0"/>
              <a:t>et al. </a:t>
            </a:r>
            <a:r>
              <a:rPr lang="en-US" b="0" i="1" dirty="0" err="1">
                <a:effectLst/>
              </a:rPr>
              <a:t>Eur</a:t>
            </a:r>
            <a:r>
              <a:rPr lang="en-US" b="0" i="1" dirty="0">
                <a:effectLst/>
              </a:rPr>
              <a:t> J Neurol</a:t>
            </a:r>
            <a:r>
              <a:rPr lang="en-US" b="0" i="0" dirty="0">
                <a:effectLst/>
              </a:rPr>
              <a:t>. 2021 Sep;28(9):2815-2830. </a:t>
            </a:r>
          </a:p>
        </p:txBody>
      </p:sp>
    </p:spTree>
    <p:extLst>
      <p:ext uri="{BB962C8B-B14F-4D97-AF65-F5344CB8AC3E}">
        <p14:creationId xmlns:p14="http://schemas.microsoft.com/office/powerpoint/2010/main" val="308192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5D38F-751D-F631-27FA-BF2BDBB702BD}"/>
              </a:ext>
            </a:extLst>
          </p:cNvPr>
          <p:cNvSpPr>
            <a:spLocks noGrp="1"/>
          </p:cNvSpPr>
          <p:nvPr>
            <p:ph type="title"/>
          </p:nvPr>
        </p:nvSpPr>
        <p:spPr>
          <a:xfrm>
            <a:off x="609600" y="199505"/>
            <a:ext cx="10744200" cy="1185577"/>
          </a:xfrm>
        </p:spPr>
        <p:txBody>
          <a:bodyPr>
            <a:normAutofit/>
          </a:bodyPr>
          <a:lstStyle/>
          <a:p>
            <a:r>
              <a:rPr lang="en-US" dirty="0"/>
              <a:t>Medications dosage and potential side-effects</a:t>
            </a:r>
          </a:p>
        </p:txBody>
      </p:sp>
      <p:graphicFrame>
        <p:nvGraphicFramePr>
          <p:cNvPr id="5" name="Table 4">
            <a:extLst>
              <a:ext uri="{FF2B5EF4-FFF2-40B4-BE49-F238E27FC236}">
                <a16:creationId xmlns:a16="http://schemas.microsoft.com/office/drawing/2014/main" id="{D644A69E-310A-8ACE-EEFE-E954B8965ECC}"/>
              </a:ext>
            </a:extLst>
          </p:cNvPr>
          <p:cNvGraphicFramePr>
            <a:graphicFrameLocks noGrp="1"/>
          </p:cNvGraphicFramePr>
          <p:nvPr>
            <p:extLst>
              <p:ext uri="{D42A27DB-BD31-4B8C-83A1-F6EECF244321}">
                <p14:modId xmlns:p14="http://schemas.microsoft.com/office/powerpoint/2010/main" val="1623858277"/>
              </p:ext>
            </p:extLst>
          </p:nvPr>
        </p:nvGraphicFramePr>
        <p:xfrm>
          <a:off x="769987" y="1222028"/>
          <a:ext cx="10583813" cy="5091860"/>
        </p:xfrm>
        <a:graphic>
          <a:graphicData uri="http://schemas.openxmlformats.org/drawingml/2006/table">
            <a:tbl>
              <a:tblPr firstRow="1" bandRow="1">
                <a:tableStyleId>{00A15C55-8517-42AA-B614-E9B94910E393}</a:tableStyleId>
              </a:tblPr>
              <a:tblGrid>
                <a:gridCol w="1602311">
                  <a:extLst>
                    <a:ext uri="{9D8B030D-6E8A-4147-A177-3AD203B41FA5}">
                      <a16:colId xmlns:a16="http://schemas.microsoft.com/office/drawing/2014/main" val="380892342"/>
                    </a:ext>
                  </a:extLst>
                </a:gridCol>
                <a:gridCol w="1935037">
                  <a:extLst>
                    <a:ext uri="{9D8B030D-6E8A-4147-A177-3AD203B41FA5}">
                      <a16:colId xmlns:a16="http://schemas.microsoft.com/office/drawing/2014/main" val="4110702075"/>
                    </a:ext>
                  </a:extLst>
                </a:gridCol>
                <a:gridCol w="2878635">
                  <a:extLst>
                    <a:ext uri="{9D8B030D-6E8A-4147-A177-3AD203B41FA5}">
                      <a16:colId xmlns:a16="http://schemas.microsoft.com/office/drawing/2014/main" val="3610456660"/>
                    </a:ext>
                  </a:extLst>
                </a:gridCol>
                <a:gridCol w="4167830">
                  <a:extLst>
                    <a:ext uri="{9D8B030D-6E8A-4147-A177-3AD203B41FA5}">
                      <a16:colId xmlns:a16="http://schemas.microsoft.com/office/drawing/2014/main" val="137457161"/>
                    </a:ext>
                  </a:extLst>
                </a:gridCol>
              </a:tblGrid>
              <a:tr h="685259">
                <a:tc>
                  <a:txBody>
                    <a:bodyPr/>
                    <a:lstStyle/>
                    <a:p>
                      <a:pPr algn="l" fontAlgn="ctr"/>
                      <a:r>
                        <a:rPr lang="en-US" sz="1900" b="1" u="none" strike="noStrike" cap="none" spc="0" dirty="0">
                          <a:solidFill>
                            <a:schemeClr val="bg1"/>
                          </a:solidFill>
                          <a:effectLst/>
                        </a:rPr>
                        <a:t>Drug</a:t>
                      </a:r>
                      <a:endParaRPr lang="en-US" sz="1900" b="1" i="0" u="none" strike="noStrike" cap="none" spc="0" dirty="0">
                        <a:solidFill>
                          <a:schemeClr val="bg1"/>
                        </a:solidFill>
                        <a:effectLst/>
                        <a:latin typeface="Calibri" panose="020F0502020204030204" pitchFamily="34" charset="0"/>
                      </a:endParaRPr>
                    </a:p>
                  </a:txBody>
                  <a:tcPr marL="44272" marR="4879" marT="12649" marB="94869" anchor="ctr"/>
                </a:tc>
                <a:tc>
                  <a:txBody>
                    <a:bodyPr/>
                    <a:lstStyle/>
                    <a:p>
                      <a:pPr algn="l" fontAlgn="b"/>
                      <a:r>
                        <a:rPr lang="en-US" sz="1900" b="1" u="none" strike="noStrike" cap="none" spc="0" dirty="0">
                          <a:solidFill>
                            <a:schemeClr val="bg1"/>
                          </a:solidFill>
                          <a:effectLst/>
                        </a:rPr>
                        <a:t>Mechanism </a:t>
                      </a:r>
                    </a:p>
                    <a:p>
                      <a:pPr algn="l" fontAlgn="b"/>
                      <a:r>
                        <a:rPr lang="en-US" sz="1900" b="1" u="none" strike="noStrike" cap="none" spc="0" dirty="0">
                          <a:solidFill>
                            <a:schemeClr val="bg1"/>
                          </a:solidFill>
                          <a:effectLst/>
                        </a:rPr>
                        <a:t>of action</a:t>
                      </a:r>
                      <a:endParaRPr lang="en-US" sz="1900" b="1" i="0" u="none" strike="noStrike" cap="none" spc="0" dirty="0">
                        <a:solidFill>
                          <a:schemeClr val="bg1"/>
                        </a:solidFill>
                        <a:effectLst/>
                        <a:latin typeface="Calibri" panose="020F0502020204030204" pitchFamily="34" charset="0"/>
                      </a:endParaRPr>
                    </a:p>
                  </a:txBody>
                  <a:tcPr marL="44272" marR="4879" marT="12649" marB="94869" anchor="ctr"/>
                </a:tc>
                <a:tc>
                  <a:txBody>
                    <a:bodyPr/>
                    <a:lstStyle/>
                    <a:p>
                      <a:pPr algn="l" fontAlgn="b"/>
                      <a:r>
                        <a:rPr lang="en-US" sz="1900" b="1" u="none" strike="noStrike" cap="none" spc="0" dirty="0">
                          <a:solidFill>
                            <a:schemeClr val="bg1"/>
                          </a:solidFill>
                          <a:effectLst/>
                        </a:rPr>
                        <a:t>Usual Dosage (adults)</a:t>
                      </a:r>
                      <a:endParaRPr lang="en-US" sz="1900" b="1" i="0" u="none" strike="noStrike" cap="none" spc="0" dirty="0">
                        <a:solidFill>
                          <a:schemeClr val="bg1"/>
                        </a:solidFill>
                        <a:effectLst/>
                        <a:latin typeface="Calibri" panose="020F0502020204030204" pitchFamily="34" charset="0"/>
                      </a:endParaRPr>
                    </a:p>
                  </a:txBody>
                  <a:tcPr marL="44272" marR="4879" marT="12649" marB="94869" anchor="ctr"/>
                </a:tc>
                <a:tc>
                  <a:txBody>
                    <a:bodyPr/>
                    <a:lstStyle/>
                    <a:p>
                      <a:pPr algn="l" fontAlgn="b"/>
                      <a:r>
                        <a:rPr lang="en-US" sz="1900" b="1" u="none" strike="noStrike" cap="none" spc="0" dirty="0">
                          <a:solidFill>
                            <a:schemeClr val="bg1"/>
                          </a:solidFill>
                          <a:effectLst/>
                        </a:rPr>
                        <a:t>Side effects</a:t>
                      </a:r>
                      <a:endParaRPr lang="en-US" sz="1900" b="1" i="0" u="none" strike="noStrike" cap="none" spc="0" dirty="0">
                        <a:solidFill>
                          <a:schemeClr val="bg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3699376765"/>
                  </a:ext>
                </a:extLst>
              </a:tr>
              <a:tr h="511937">
                <a:tc>
                  <a:txBody>
                    <a:bodyPr/>
                    <a:lstStyle/>
                    <a:p>
                      <a:pPr algn="l" fontAlgn="b"/>
                      <a:r>
                        <a:rPr lang="en-US" sz="1300" u="none" strike="noStrike" cap="none" spc="0" dirty="0">
                          <a:solidFill>
                            <a:schemeClr val="tx1"/>
                          </a:solidFill>
                          <a:effectLst/>
                        </a:rPr>
                        <a:t>Modafinil</a:t>
                      </a:r>
                    </a:p>
                  </a:txBody>
                  <a:tcPr marL="44272" marR="4879" marT="12649" marB="94869" anchor="ctr"/>
                </a:tc>
                <a:tc>
                  <a:txBody>
                    <a:bodyPr/>
                    <a:lstStyle/>
                    <a:p>
                      <a:pPr algn="l" fontAlgn="b"/>
                      <a:r>
                        <a:rPr lang="en-US" sz="1300" u="none" strike="noStrike" cap="none" spc="0" dirty="0">
                          <a:solidFill>
                            <a:schemeClr val="tx1"/>
                          </a:solidFill>
                          <a:effectLst/>
                        </a:rPr>
                        <a:t>Increases DA signaling by blocking DA reuptake</a:t>
                      </a:r>
                    </a:p>
                  </a:txBody>
                  <a:tcPr marL="44272" marR="4879" marT="12649" marB="94869" anchor="ctr"/>
                </a:tc>
                <a:tc>
                  <a:txBody>
                    <a:bodyPr/>
                    <a:lstStyle/>
                    <a:p>
                      <a:pPr algn="l" fontAlgn="b"/>
                      <a:r>
                        <a:rPr lang="en-US" sz="1300" u="none" strike="noStrike" cap="none" spc="0" dirty="0">
                          <a:solidFill>
                            <a:schemeClr val="tx1"/>
                          </a:solidFill>
                          <a:effectLst/>
                        </a:rPr>
                        <a:t>100-400mg every morning or 200mg twice a day</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Headache, nausea, dry mouth, nervousness, insomnia</a:t>
                      </a:r>
                    </a:p>
                    <a:p>
                      <a:pPr algn="l" fontAlgn="b"/>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537988062"/>
                  </a:ext>
                </a:extLst>
              </a:tr>
              <a:tr h="511937">
                <a:tc>
                  <a:txBody>
                    <a:bodyPr/>
                    <a:lstStyle/>
                    <a:p>
                      <a:pPr algn="l" fontAlgn="b"/>
                      <a:r>
                        <a:rPr lang="en-US" sz="1300" u="none" strike="noStrike" cap="none" spc="0">
                          <a:solidFill>
                            <a:schemeClr val="tx1"/>
                          </a:solidFill>
                          <a:effectLst/>
                        </a:rPr>
                        <a:t>Armodafinil</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R-enantiomer of modafinil</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150-250mg/day</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Same as modafinil</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4157173919"/>
                  </a:ext>
                </a:extLst>
              </a:tr>
              <a:tr h="511937">
                <a:tc>
                  <a:txBody>
                    <a:bodyPr/>
                    <a:lstStyle/>
                    <a:p>
                      <a:pPr algn="l" fontAlgn="b"/>
                      <a:r>
                        <a:rPr lang="en-US" sz="1300" u="none" strike="noStrike" cap="none" spc="0" dirty="0" err="1">
                          <a:solidFill>
                            <a:schemeClr val="tx1"/>
                          </a:solidFill>
                          <a:effectLst/>
                        </a:rPr>
                        <a:t>Solriamfetol</a:t>
                      </a:r>
                      <a:endParaRPr lang="en-US" sz="1300" u="none" strike="noStrike" cap="none" spc="0" dirty="0">
                        <a:solidFill>
                          <a:schemeClr val="tx1"/>
                        </a:solidFill>
                        <a:effectLst/>
                      </a:endParaRPr>
                    </a:p>
                  </a:txBody>
                  <a:tcPr marL="44272" marR="4879" marT="12649" marB="94869" anchor="ctr"/>
                </a:tc>
                <a:tc>
                  <a:txBody>
                    <a:bodyPr/>
                    <a:lstStyle/>
                    <a:p>
                      <a:pPr algn="l" fontAlgn="b"/>
                      <a:r>
                        <a:rPr lang="en-US" sz="1300" u="none" strike="noStrike" cap="none" spc="0">
                          <a:solidFill>
                            <a:schemeClr val="tx1"/>
                          </a:solidFill>
                          <a:effectLst/>
                        </a:rPr>
                        <a:t>DA and NE reuptake inhibitor</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75-150mg/day</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Headache, nausea, decreased appetite, anxiety</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83627138"/>
                  </a:ext>
                </a:extLst>
              </a:tr>
              <a:tr h="511937">
                <a:tc>
                  <a:txBody>
                    <a:bodyPr/>
                    <a:lstStyle/>
                    <a:p>
                      <a:pPr algn="l" fontAlgn="b"/>
                      <a:r>
                        <a:rPr lang="en-US" sz="1300" u="none" strike="noStrike" cap="none" spc="0" dirty="0" err="1">
                          <a:solidFill>
                            <a:schemeClr val="tx1"/>
                          </a:solidFill>
                          <a:effectLst/>
                        </a:rPr>
                        <a:t>Pitolisant</a:t>
                      </a:r>
                      <a:endParaRPr lang="en-US" sz="1300" u="none" strike="noStrike" cap="none" spc="0" dirty="0">
                        <a:solidFill>
                          <a:schemeClr val="tx1"/>
                        </a:solidFill>
                        <a:effectLst/>
                      </a:endParaRPr>
                    </a:p>
                  </a:txBody>
                  <a:tcPr marL="44272" marR="4879" marT="12649" marB="94869" anchor="ctr"/>
                </a:tc>
                <a:tc>
                  <a:txBody>
                    <a:bodyPr/>
                    <a:lstStyle/>
                    <a:p>
                      <a:pPr algn="l" fontAlgn="b"/>
                      <a:r>
                        <a:rPr lang="pt-BR" sz="1300" u="none" strike="noStrike" cap="none" spc="0">
                          <a:solidFill>
                            <a:schemeClr val="tx1"/>
                          </a:solidFill>
                          <a:effectLst/>
                        </a:rPr>
                        <a:t>Histamine H3 receptor inverse agonist</a:t>
                      </a:r>
                      <a:endParaRPr lang="pt-BR"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8.9-35.6mg once a day</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Headache, insomnia, nausea, anxiety</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678665560"/>
                  </a:ext>
                </a:extLst>
              </a:tr>
              <a:tr h="714146">
                <a:tc>
                  <a:txBody>
                    <a:bodyPr/>
                    <a:lstStyle/>
                    <a:p>
                      <a:pPr algn="l" fontAlgn="b"/>
                      <a:r>
                        <a:rPr lang="en-US" sz="1300" u="none" strike="noStrike" cap="none" spc="0">
                          <a:solidFill>
                            <a:schemeClr val="tx1"/>
                          </a:solidFill>
                          <a:effectLst/>
                        </a:rPr>
                        <a:t>Oxybates*</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GABA-B receptors</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2.25-4.5gm at bedtime and repeated after 2.5 -4 h</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Severe sedation, dizziness, nausea, urinary incontinence, sleepwalking mood swings, depression, weight loss, psychosis</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1947175220"/>
                  </a:ext>
                </a:extLst>
              </a:tr>
              <a:tr h="511937">
                <a:tc>
                  <a:txBody>
                    <a:bodyPr/>
                    <a:lstStyle/>
                    <a:p>
                      <a:pPr algn="l" fontAlgn="b"/>
                      <a:r>
                        <a:rPr lang="en-US" sz="1300" u="none" strike="noStrike" cap="none" spc="0">
                          <a:solidFill>
                            <a:schemeClr val="tx1"/>
                          </a:solidFill>
                          <a:effectLst/>
                        </a:rPr>
                        <a:t>Methylphenidate</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Blocks reuptake of monoamines</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10-30mg BID; 20mg ER QAM +</a:t>
                      </a:r>
                    </a:p>
                    <a:p>
                      <a:pPr algn="l" fontAlgn="b"/>
                      <a:r>
                        <a:rPr lang="en-US" sz="1300" u="none" strike="noStrike" cap="none" spc="0" dirty="0">
                          <a:solidFill>
                            <a:schemeClr val="tx1"/>
                          </a:solidFill>
                          <a:effectLst/>
                        </a:rPr>
                        <a:t>10-20mg IR PRN</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Anorexia, headache, nervousness, nausea, vomiting, </a:t>
                      </a:r>
                      <a:r>
                        <a:rPr lang="en-US" sz="1300" u="none" strike="noStrike" cap="none" spc="0" dirty="0" err="1">
                          <a:solidFill>
                            <a:schemeClr val="tx1"/>
                          </a:solidFill>
                          <a:effectLst/>
                        </a:rPr>
                        <a:t>palpitations,insomnia</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3063419670"/>
                  </a:ext>
                </a:extLst>
              </a:tr>
              <a:tr h="511937">
                <a:tc>
                  <a:txBody>
                    <a:bodyPr/>
                    <a:lstStyle/>
                    <a:p>
                      <a:pPr algn="l" fontAlgn="b"/>
                      <a:r>
                        <a:rPr lang="en-US" sz="1300" u="none" strike="noStrike" cap="none" spc="0">
                          <a:solidFill>
                            <a:schemeClr val="tx1"/>
                          </a:solidFill>
                          <a:effectLst/>
                        </a:rPr>
                        <a:t>Dextroamphetamine</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a:solidFill>
                            <a:schemeClr val="tx1"/>
                          </a:solidFill>
                          <a:effectLst/>
                        </a:rPr>
                        <a:t>Promotes monoamine release: DA&gt;NE&gt;5-HT</a:t>
                      </a:r>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5-30mg BID; 10mg ER QAM + </a:t>
                      </a:r>
                    </a:p>
                    <a:p>
                      <a:pPr algn="l" fontAlgn="b"/>
                      <a:r>
                        <a:rPr lang="en-US" sz="1300" u="none" strike="noStrike" cap="none" spc="0" dirty="0">
                          <a:solidFill>
                            <a:schemeClr val="tx1"/>
                          </a:solidFill>
                          <a:effectLst/>
                        </a:rPr>
                        <a:t>10-20mg IR PRN</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a:txBody>
                    <a:bodyPr/>
                    <a:lstStyle/>
                    <a:p>
                      <a:pPr algn="l" fontAlgn="b"/>
                      <a:r>
                        <a:rPr lang="en-US" sz="1300" u="none" strike="noStrike" cap="none" spc="0" dirty="0">
                          <a:solidFill>
                            <a:schemeClr val="tx1"/>
                          </a:solidFill>
                          <a:effectLst/>
                        </a:rPr>
                        <a:t>Anorexia, headache, nausea, insomnia</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2899332626"/>
                  </a:ext>
                </a:extLst>
              </a:tr>
              <a:tr h="309727">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endParaRPr lang="en-US" sz="1300" b="0" i="0" u="none" strike="noStrike" cap="none" spc="0">
                        <a:solidFill>
                          <a:schemeClr val="tx1"/>
                        </a:solidFill>
                        <a:effectLst/>
                        <a:latin typeface="Calibri" panose="020F0502020204030204" pitchFamily="34" charset="0"/>
                      </a:endParaRPr>
                    </a:p>
                  </a:txBody>
                  <a:tcPr marL="44272" marR="4879" marT="12649" marB="94869" anchor="ct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513192278"/>
                  </a:ext>
                </a:extLst>
              </a:tr>
              <a:tr h="309727">
                <a:tc gridSpan="3">
                  <a:txBody>
                    <a:bodyPr/>
                    <a:lstStyle/>
                    <a:p>
                      <a:pPr algn="l" fontAlgn="b"/>
                      <a:r>
                        <a:rPr lang="en-US" sz="1300" u="none" strike="noStrike" cap="none" spc="0" dirty="0">
                          <a:solidFill>
                            <a:schemeClr val="tx1"/>
                          </a:solidFill>
                          <a:effectLst/>
                        </a:rPr>
                        <a:t>Sodium </a:t>
                      </a:r>
                      <a:r>
                        <a:rPr lang="en-US" sz="1300" u="none" strike="noStrike" cap="none" spc="0" dirty="0" err="1">
                          <a:solidFill>
                            <a:schemeClr val="tx1"/>
                          </a:solidFill>
                          <a:effectLst/>
                        </a:rPr>
                        <a:t>Oxybate</a:t>
                      </a:r>
                      <a:r>
                        <a:rPr lang="en-US" sz="1300" u="none" strike="noStrike" cap="none" spc="0" dirty="0">
                          <a:solidFill>
                            <a:schemeClr val="tx1"/>
                          </a:solidFill>
                          <a:effectLst/>
                        </a:rPr>
                        <a:t> ER formulation is 6-9gm once per night</a:t>
                      </a:r>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tc hMerge="1">
                  <a:txBody>
                    <a:bodyPr/>
                    <a:lstStyle/>
                    <a:p>
                      <a:endParaRPr lang="en-US"/>
                    </a:p>
                  </a:txBody>
                  <a:tcPr/>
                </a:tc>
                <a:tc hMerge="1">
                  <a:txBody>
                    <a:bodyPr/>
                    <a:lstStyle/>
                    <a:p>
                      <a:pPr algn="l" fontAlgn="b"/>
                      <a:endParaRPr lang="en-US" sz="1400" b="0" i="0" u="none" strike="noStrike" cap="none" spc="0" dirty="0">
                        <a:solidFill>
                          <a:schemeClr val="tx1"/>
                        </a:solidFill>
                        <a:effectLst/>
                        <a:latin typeface="Calibri" panose="020F0502020204030204" pitchFamily="34" charset="0"/>
                      </a:endParaRPr>
                    </a:p>
                  </a:txBody>
                  <a:tcPr marL="46713" marR="5148" marT="13347" marB="10010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endParaRPr lang="en-US" sz="1300" b="0" i="0" u="none" strike="noStrike" cap="none" spc="0" dirty="0">
                        <a:solidFill>
                          <a:schemeClr val="tx1"/>
                        </a:solidFill>
                        <a:effectLst/>
                        <a:latin typeface="Calibri" panose="020F0502020204030204" pitchFamily="34" charset="0"/>
                      </a:endParaRPr>
                    </a:p>
                  </a:txBody>
                  <a:tcPr marL="44272" marR="4879" marT="12649" marB="94869" anchor="ctr"/>
                </a:tc>
                <a:extLst>
                  <a:ext uri="{0D108BD9-81ED-4DB2-BD59-A6C34878D82A}">
                    <a16:rowId xmlns:a16="http://schemas.microsoft.com/office/drawing/2014/main" val="976111689"/>
                  </a:ext>
                </a:extLst>
              </a:tr>
            </a:tbl>
          </a:graphicData>
        </a:graphic>
      </p:graphicFrame>
    </p:spTree>
    <p:extLst>
      <p:ext uri="{BB962C8B-B14F-4D97-AF65-F5344CB8AC3E}">
        <p14:creationId xmlns:p14="http://schemas.microsoft.com/office/powerpoint/2010/main" val="229786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2D7-4B16-A6D9-023A-5A6C0D21E32D}"/>
              </a:ext>
            </a:extLst>
          </p:cNvPr>
          <p:cNvSpPr>
            <a:spLocks noGrp="1"/>
          </p:cNvSpPr>
          <p:nvPr>
            <p:ph type="title"/>
          </p:nvPr>
        </p:nvSpPr>
        <p:spPr>
          <a:xfrm>
            <a:off x="726440" y="91562"/>
            <a:ext cx="11353800" cy="1325563"/>
          </a:xfrm>
        </p:spPr>
        <p:txBody>
          <a:bodyPr>
            <a:normAutofit/>
          </a:bodyPr>
          <a:lstStyle/>
          <a:p>
            <a:r>
              <a:rPr lang="en-US" dirty="0"/>
              <a:t>Meta-analysis Forest plots for safety outcomes</a:t>
            </a:r>
          </a:p>
        </p:txBody>
      </p:sp>
      <p:pic>
        <p:nvPicPr>
          <p:cNvPr id="15" name="Picture 14" descr="A group of black and white text&#10;&#10;Description automatically generated">
            <a:extLst>
              <a:ext uri="{FF2B5EF4-FFF2-40B4-BE49-F238E27FC236}">
                <a16:creationId xmlns:a16="http://schemas.microsoft.com/office/drawing/2014/main" id="{451AB454-5D89-756E-66D6-85E76CFE8B62}"/>
              </a:ext>
            </a:extLst>
          </p:cNvPr>
          <p:cNvPicPr>
            <a:picLocks noChangeAspect="1"/>
          </p:cNvPicPr>
          <p:nvPr/>
        </p:nvPicPr>
        <p:blipFill>
          <a:blip r:embed="rId2"/>
          <a:stretch>
            <a:fillRect/>
          </a:stretch>
        </p:blipFill>
        <p:spPr>
          <a:xfrm>
            <a:off x="726440" y="1251326"/>
            <a:ext cx="10466053" cy="4783883"/>
          </a:xfrm>
          <a:prstGeom prst="rect">
            <a:avLst/>
          </a:prstGeom>
        </p:spPr>
      </p:pic>
      <p:sp>
        <p:nvSpPr>
          <p:cNvPr id="3" name="Content Placeholder 2">
            <a:extLst>
              <a:ext uri="{FF2B5EF4-FFF2-40B4-BE49-F238E27FC236}">
                <a16:creationId xmlns:a16="http://schemas.microsoft.com/office/drawing/2014/main" id="{D8F03FB0-3BAE-8980-975E-8A92EC698212}"/>
              </a:ext>
            </a:extLst>
          </p:cNvPr>
          <p:cNvSpPr>
            <a:spLocks noGrp="1"/>
          </p:cNvSpPr>
          <p:nvPr>
            <p:ph idx="1"/>
          </p:nvPr>
        </p:nvSpPr>
        <p:spPr>
          <a:xfrm>
            <a:off x="6095999" y="3770480"/>
            <a:ext cx="5532748" cy="2436306"/>
          </a:xfrm>
          <a:solidFill>
            <a:schemeClr val="bg1"/>
          </a:solidFill>
        </p:spPr>
        <p:txBody>
          <a:bodyPr>
            <a:normAutofit/>
          </a:bodyPr>
          <a:lstStyle/>
          <a:p>
            <a:pPr algn="ctr"/>
            <a:r>
              <a:rPr lang="en-US" dirty="0"/>
              <a:t>Low sodium </a:t>
            </a:r>
            <a:r>
              <a:rPr lang="en-US" dirty="0" err="1"/>
              <a:t>Oxybate</a:t>
            </a:r>
            <a:r>
              <a:rPr lang="en-US" dirty="0"/>
              <a:t>:</a:t>
            </a:r>
          </a:p>
          <a:p>
            <a:pPr marL="0" indent="0" algn="ctr">
              <a:buNone/>
            </a:pPr>
            <a:r>
              <a:rPr lang="en-US" dirty="0"/>
              <a:t>Lowest AE risk of all medications</a:t>
            </a:r>
          </a:p>
          <a:p>
            <a:pPr marL="0" indent="0" algn="ctr">
              <a:buNone/>
            </a:pPr>
            <a:r>
              <a:rPr lang="en-US" dirty="0"/>
              <a:t>Also had the highest improvement in CGI (data not shown) </a:t>
            </a:r>
          </a:p>
          <a:p>
            <a:pPr marL="0" indent="0" algn="ctr">
              <a:buNone/>
            </a:pPr>
            <a:endParaRPr lang="en-US" dirty="0"/>
          </a:p>
        </p:txBody>
      </p:sp>
      <p:sp>
        <p:nvSpPr>
          <p:cNvPr id="4" name="Footer Placeholder 3">
            <a:extLst>
              <a:ext uri="{FF2B5EF4-FFF2-40B4-BE49-F238E27FC236}">
                <a16:creationId xmlns:a16="http://schemas.microsoft.com/office/drawing/2014/main" id="{A85C1FD1-1C7A-852C-EE61-2BCA9F2294B5}"/>
              </a:ext>
            </a:extLst>
          </p:cNvPr>
          <p:cNvSpPr>
            <a:spLocks noGrp="1"/>
          </p:cNvSpPr>
          <p:nvPr>
            <p:ph type="ftr" sz="quarter" idx="3"/>
          </p:nvPr>
        </p:nvSpPr>
        <p:spPr/>
        <p:txBody>
          <a:bodyPr/>
          <a:lstStyle/>
          <a:p>
            <a:r>
              <a:rPr lang="en-US"/>
              <a:t>Zhan S, Ye H, Li N, et al. </a:t>
            </a:r>
            <a:r>
              <a:rPr lang="en-US" i="1"/>
              <a:t>Nat Sci Sleep</a:t>
            </a:r>
            <a:r>
              <a:rPr lang="en-US"/>
              <a:t>. 2023 Apr 14;15:217-230. doi: 10.2147/NSS.S404113. PMID: 37082610; PMCID: PMC10112483.</a:t>
            </a:r>
          </a:p>
        </p:txBody>
      </p:sp>
    </p:spTree>
    <p:extLst>
      <p:ext uri="{BB962C8B-B14F-4D97-AF65-F5344CB8AC3E}">
        <p14:creationId xmlns:p14="http://schemas.microsoft.com/office/powerpoint/2010/main" val="784216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FB40DDA-52F7-4299-A009-E13E99997198}"/>
</file>

<file path=customXml/itemProps2.xml><?xml version="1.0" encoding="utf-8"?>
<ds:datastoreItem xmlns:ds="http://schemas.openxmlformats.org/officeDocument/2006/customXml" ds:itemID="{5603C07A-0FD0-4A67-BE97-4ADB29425CA3}">
  <ds:schemaRefs>
    <ds:schemaRef ds:uri="http://schemas.microsoft.com/sharepoint/v3/contenttype/forms"/>
  </ds:schemaRefs>
</ds:datastoreItem>
</file>

<file path=customXml/itemProps3.xml><?xml version="1.0" encoding="utf-8"?>
<ds:datastoreItem xmlns:ds="http://schemas.openxmlformats.org/officeDocument/2006/customXml" ds:itemID="{8290BAF2-EDBB-4C1A-A159-E1727C8C7173}">
  <ds:schemaRefs>
    <ds:schemaRef ds:uri="http://www.w3.org/XML/1998/namespace"/>
    <ds:schemaRef ds:uri="http://purl.org/dc/dcmitype/"/>
    <ds:schemaRef ds:uri="http://purl.org/dc/terms/"/>
    <ds:schemaRef ds:uri="a9d8bbac-cce3-475c-b9fe-65ecbcec7edd"/>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55e9ad1-4522-4e5b-8d2e-6f450f6d945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Neurology2023</Template>
  <TotalTime>778</TotalTime>
  <Words>943</Words>
  <Application>Microsoft Macintosh PowerPoint</Application>
  <PresentationFormat>Widescreen</PresentationFormat>
  <Paragraphs>143</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Neurology2023</vt:lpstr>
      <vt:lpstr>Office Theme</vt:lpstr>
      <vt:lpstr>Treatment Options for the Management of Narcolepsy</vt:lpstr>
      <vt:lpstr>PowerPoint Presentation</vt:lpstr>
      <vt:lpstr>Disclaimer</vt:lpstr>
      <vt:lpstr>Overview </vt:lpstr>
      <vt:lpstr>Non-pharmacological***</vt:lpstr>
      <vt:lpstr>Pharmacotherapy</vt:lpstr>
      <vt:lpstr>Medications dosage and potential side-effects</vt:lpstr>
      <vt:lpstr>Meta-analysis Forest plots for safety outcomes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Treatment Options for the Management of Narcolepsy</dc:title>
  <dc:subject/>
  <dc:creator>MedEd On The Go</dc:creator>
  <cp:keywords/>
  <dc:description/>
  <cp:lastModifiedBy>Harley Kidner</cp:lastModifiedBy>
  <cp:revision>8</cp:revision>
  <cp:lastPrinted>2023-02-11T00:53:38Z</cp:lastPrinted>
  <dcterms:created xsi:type="dcterms:W3CDTF">2023-02-11T00:50:27Z</dcterms:created>
  <dcterms:modified xsi:type="dcterms:W3CDTF">2024-01-11T21:48:05Z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